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7" r:id="rId5"/>
    <p:sldId id="260" r:id="rId6"/>
    <p:sldId id="268" r:id="rId7"/>
    <p:sldId id="261" r:id="rId8"/>
    <p:sldId id="262" r:id="rId9"/>
    <p:sldId id="263" r:id="rId10"/>
    <p:sldId id="275" r:id="rId11"/>
    <p:sldId id="276" r:id="rId12"/>
    <p:sldId id="278" r:id="rId13"/>
    <p:sldId id="279" r:id="rId14"/>
    <p:sldId id="269" r:id="rId15"/>
    <p:sldId id="264" r:id="rId16"/>
    <p:sldId id="265" r:id="rId17"/>
    <p:sldId id="270" r:id="rId18"/>
    <p:sldId id="271" r:id="rId19"/>
    <p:sldId id="272" r:id="rId20"/>
    <p:sldId id="274" r:id="rId21"/>
    <p:sldId id="267"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62"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30C6A9-DF69-422D-AFE4-EFA27156504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358152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0C6A9-DF69-422D-AFE4-EFA27156504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426584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0C6A9-DF69-422D-AFE4-EFA27156504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191222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0C6A9-DF69-422D-AFE4-EFA27156504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50581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30C6A9-DF69-422D-AFE4-EFA27156504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175126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30C6A9-DF69-422D-AFE4-EFA27156504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285457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30C6A9-DF69-422D-AFE4-EFA271565041}" type="datetimeFigureOut">
              <a:rPr lang="en-GB" smtClean="0"/>
              <a:t>11/09/2020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231385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30C6A9-DF69-422D-AFE4-EFA271565041}" type="datetimeFigureOut">
              <a:rPr lang="en-GB" smtClean="0"/>
              <a:t>11/09/2020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107818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0C6A9-DF69-422D-AFE4-EFA271565041}" type="datetimeFigureOut">
              <a:rPr lang="en-GB" smtClean="0"/>
              <a:t>11/09/2020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411169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30C6A9-DF69-422D-AFE4-EFA27156504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96124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30C6A9-DF69-422D-AFE4-EFA27156504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9A9CE-A181-4553-9CC1-69721A34ECA5}" type="slidenum">
              <a:rPr lang="en-GB" smtClean="0"/>
              <a:t>‹#›</a:t>
            </a:fld>
            <a:endParaRPr lang="en-GB"/>
          </a:p>
        </p:txBody>
      </p:sp>
    </p:spTree>
    <p:extLst>
      <p:ext uri="{BB962C8B-B14F-4D97-AF65-F5344CB8AC3E}">
        <p14:creationId xmlns:p14="http://schemas.microsoft.com/office/powerpoint/2010/main" val="300422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0C6A9-DF69-422D-AFE4-EFA271565041}" type="datetimeFigureOut">
              <a:rPr lang="en-GB" smtClean="0"/>
              <a:t>11/09/2020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A9CE-A181-4553-9CC1-69721A34ECA5}" type="slidenum">
              <a:rPr lang="en-GB" smtClean="0"/>
              <a:t>‹#›</a:t>
            </a:fld>
            <a:endParaRPr lang="en-GB"/>
          </a:p>
        </p:txBody>
      </p:sp>
    </p:spTree>
    <p:extLst>
      <p:ext uri="{BB962C8B-B14F-4D97-AF65-F5344CB8AC3E}">
        <p14:creationId xmlns:p14="http://schemas.microsoft.com/office/powerpoint/2010/main" val="2592264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itsupport@alderbrook.solihull.sch.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201username@alderbrook.solihull.sch.uk" TargetMode="External"/><Relationship Id="rId7" Type="http://schemas.openxmlformats.org/officeDocument/2006/relationships/image" Target="../media/image7.png"/><Relationship Id="rId2" Type="http://schemas.openxmlformats.org/officeDocument/2006/relationships/hyperlink" Target="http://www.alderbrook.co.uk/"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D74434-FCF1-47AA-A5F3-7715DF21A1E7}"/>
              </a:ext>
            </a:extLst>
          </p:cNvPr>
          <p:cNvSpPr txBox="1"/>
          <p:nvPr/>
        </p:nvSpPr>
        <p:spPr>
          <a:xfrm>
            <a:off x="268448" y="203818"/>
            <a:ext cx="8397380" cy="1077218"/>
          </a:xfrm>
          <a:prstGeom prst="rect">
            <a:avLst/>
          </a:prstGeom>
          <a:solidFill>
            <a:schemeClr val="bg1"/>
          </a:solidFill>
          <a:ln>
            <a:solidFill>
              <a:schemeClr val="tx1"/>
            </a:solidFill>
          </a:ln>
        </p:spPr>
        <p:txBody>
          <a:bodyPr wrap="square" rtlCol="0">
            <a:spAutoFit/>
          </a:bodyPr>
          <a:lstStyle/>
          <a:p>
            <a:pPr algn="ctr"/>
            <a:r>
              <a:rPr lang="en-GB" sz="3200" b="1" dirty="0"/>
              <a:t>Step 1: </a:t>
            </a:r>
            <a:r>
              <a:rPr lang="en-GB" sz="3200" dirty="0"/>
              <a:t>Log onto the school website:</a:t>
            </a:r>
          </a:p>
          <a:p>
            <a:pPr algn="ctr"/>
            <a:r>
              <a:rPr lang="en-GB" sz="3200" dirty="0"/>
              <a:t> www.alderbrookschool.co.uk</a:t>
            </a:r>
          </a:p>
        </p:txBody>
      </p:sp>
      <p:pic>
        <p:nvPicPr>
          <p:cNvPr id="4" name="Picture 3">
            <a:extLst>
              <a:ext uri="{FF2B5EF4-FFF2-40B4-BE49-F238E27FC236}">
                <a16:creationId xmlns:a16="http://schemas.microsoft.com/office/drawing/2014/main" id="{4E2401AA-0C97-42B3-896D-6826A761E947}"/>
              </a:ext>
            </a:extLst>
          </p:cNvPr>
          <p:cNvPicPr>
            <a:picLocks noChangeAspect="1"/>
          </p:cNvPicPr>
          <p:nvPr/>
        </p:nvPicPr>
        <p:blipFill rotWithShape="1">
          <a:blip r:embed="rId2"/>
          <a:srcRect l="642" t="9266" r="642" b="8695"/>
          <a:stretch/>
        </p:blipFill>
        <p:spPr>
          <a:xfrm>
            <a:off x="268448" y="1359016"/>
            <a:ext cx="8397380" cy="4756557"/>
          </a:xfrm>
          <a:prstGeom prst="rect">
            <a:avLst/>
          </a:prstGeom>
        </p:spPr>
      </p:pic>
    </p:spTree>
    <p:extLst>
      <p:ext uri="{BB962C8B-B14F-4D97-AF65-F5344CB8AC3E}">
        <p14:creationId xmlns:p14="http://schemas.microsoft.com/office/powerpoint/2010/main" val="114948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D616A9-8C45-482C-8271-B576E9F1D24A}"/>
              </a:ext>
            </a:extLst>
          </p:cNvPr>
          <p:cNvSpPr txBox="1"/>
          <p:nvPr/>
        </p:nvSpPr>
        <p:spPr>
          <a:xfrm>
            <a:off x="268448" y="234433"/>
            <a:ext cx="8607104" cy="461665"/>
          </a:xfrm>
          <a:prstGeom prst="rect">
            <a:avLst/>
          </a:prstGeom>
          <a:solidFill>
            <a:schemeClr val="bg1"/>
          </a:solidFill>
          <a:ln>
            <a:solidFill>
              <a:schemeClr val="tx1"/>
            </a:solidFill>
          </a:ln>
        </p:spPr>
        <p:txBody>
          <a:bodyPr wrap="square" rtlCol="0">
            <a:spAutoFit/>
          </a:bodyPr>
          <a:lstStyle/>
          <a:p>
            <a:r>
              <a:rPr lang="en-GB" sz="2400" dirty="0"/>
              <a:t>Microsoft Office 365: Teams</a:t>
            </a:r>
          </a:p>
        </p:txBody>
      </p:sp>
      <p:pic>
        <p:nvPicPr>
          <p:cNvPr id="5" name="Picture 4">
            <a:extLst>
              <a:ext uri="{FF2B5EF4-FFF2-40B4-BE49-F238E27FC236}">
                <a16:creationId xmlns:a16="http://schemas.microsoft.com/office/drawing/2014/main" id="{65402C3D-9E0C-4604-B214-3095C29D7097}"/>
              </a:ext>
            </a:extLst>
          </p:cNvPr>
          <p:cNvPicPr>
            <a:picLocks noChangeAspect="1"/>
          </p:cNvPicPr>
          <p:nvPr/>
        </p:nvPicPr>
        <p:blipFill rotWithShape="1">
          <a:blip r:embed="rId2"/>
          <a:srcRect t="295" r="78257" b="45882"/>
          <a:stretch/>
        </p:blipFill>
        <p:spPr>
          <a:xfrm>
            <a:off x="268448" y="1065402"/>
            <a:ext cx="3540154" cy="4929330"/>
          </a:xfrm>
          <a:prstGeom prst="rect">
            <a:avLst/>
          </a:prstGeom>
        </p:spPr>
      </p:pic>
      <p:sp>
        <p:nvSpPr>
          <p:cNvPr id="7" name="TextBox 6">
            <a:extLst>
              <a:ext uri="{FF2B5EF4-FFF2-40B4-BE49-F238E27FC236}">
                <a16:creationId xmlns:a16="http://schemas.microsoft.com/office/drawing/2014/main" id="{6F2DA0BD-D9C8-4EFD-A89B-E33A98CCDB5D}"/>
              </a:ext>
            </a:extLst>
          </p:cNvPr>
          <p:cNvSpPr txBox="1"/>
          <p:nvPr/>
        </p:nvSpPr>
        <p:spPr>
          <a:xfrm>
            <a:off x="4462943" y="2048951"/>
            <a:ext cx="3649211" cy="2308324"/>
          </a:xfrm>
          <a:prstGeom prst="rect">
            <a:avLst/>
          </a:prstGeom>
          <a:solidFill>
            <a:schemeClr val="bg1"/>
          </a:solidFill>
          <a:ln>
            <a:solidFill>
              <a:schemeClr val="tx1"/>
            </a:solidFill>
          </a:ln>
        </p:spPr>
        <p:txBody>
          <a:bodyPr wrap="square" rtlCol="0">
            <a:spAutoFit/>
          </a:bodyPr>
          <a:lstStyle/>
          <a:p>
            <a:pPr algn="ctr"/>
            <a:r>
              <a:rPr lang="en-GB" sz="2400" dirty="0"/>
              <a:t>When in your team you will see a list of different channels where your teachers may have identified different units or topics you will cover.</a:t>
            </a:r>
          </a:p>
        </p:txBody>
      </p:sp>
    </p:spTree>
    <p:extLst>
      <p:ext uri="{BB962C8B-B14F-4D97-AF65-F5344CB8AC3E}">
        <p14:creationId xmlns:p14="http://schemas.microsoft.com/office/powerpoint/2010/main" val="165707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D616A9-8C45-482C-8271-B576E9F1D24A}"/>
              </a:ext>
            </a:extLst>
          </p:cNvPr>
          <p:cNvSpPr txBox="1"/>
          <p:nvPr/>
        </p:nvSpPr>
        <p:spPr>
          <a:xfrm>
            <a:off x="268448" y="234433"/>
            <a:ext cx="8607104" cy="461665"/>
          </a:xfrm>
          <a:prstGeom prst="rect">
            <a:avLst/>
          </a:prstGeom>
          <a:solidFill>
            <a:schemeClr val="bg1"/>
          </a:solidFill>
          <a:ln>
            <a:solidFill>
              <a:schemeClr val="tx1"/>
            </a:solidFill>
          </a:ln>
        </p:spPr>
        <p:txBody>
          <a:bodyPr wrap="square" rtlCol="0">
            <a:spAutoFit/>
          </a:bodyPr>
          <a:lstStyle/>
          <a:p>
            <a:r>
              <a:rPr lang="en-GB" sz="2400" dirty="0"/>
              <a:t>Microsoft Office 365: Teams</a:t>
            </a:r>
          </a:p>
        </p:txBody>
      </p:sp>
      <p:sp>
        <p:nvSpPr>
          <p:cNvPr id="7" name="TextBox 6">
            <a:extLst>
              <a:ext uri="{FF2B5EF4-FFF2-40B4-BE49-F238E27FC236}">
                <a16:creationId xmlns:a16="http://schemas.microsoft.com/office/drawing/2014/main" id="{6F2DA0BD-D9C8-4EFD-A89B-E33A98CCDB5D}"/>
              </a:ext>
            </a:extLst>
          </p:cNvPr>
          <p:cNvSpPr txBox="1"/>
          <p:nvPr/>
        </p:nvSpPr>
        <p:spPr>
          <a:xfrm>
            <a:off x="6266576" y="2382970"/>
            <a:ext cx="2667699" cy="2308324"/>
          </a:xfrm>
          <a:prstGeom prst="rect">
            <a:avLst/>
          </a:prstGeom>
          <a:solidFill>
            <a:schemeClr val="bg1"/>
          </a:solidFill>
          <a:ln>
            <a:solidFill>
              <a:schemeClr val="tx1"/>
            </a:solidFill>
          </a:ln>
        </p:spPr>
        <p:txBody>
          <a:bodyPr wrap="square" rtlCol="0">
            <a:spAutoFit/>
          </a:bodyPr>
          <a:lstStyle/>
          <a:p>
            <a:pPr algn="ctr"/>
            <a:r>
              <a:rPr lang="en-GB" sz="2400" dirty="0"/>
              <a:t>If you click on ‘Files’ you will see any resources or documents your teacher has left, you to use.</a:t>
            </a:r>
          </a:p>
        </p:txBody>
      </p:sp>
      <p:pic>
        <p:nvPicPr>
          <p:cNvPr id="4" name="Picture 3">
            <a:extLst>
              <a:ext uri="{FF2B5EF4-FFF2-40B4-BE49-F238E27FC236}">
                <a16:creationId xmlns:a16="http://schemas.microsoft.com/office/drawing/2014/main" id="{BAE277FD-1EBC-419E-9C12-F8242196035F}"/>
              </a:ext>
            </a:extLst>
          </p:cNvPr>
          <p:cNvPicPr>
            <a:picLocks noChangeAspect="1"/>
          </p:cNvPicPr>
          <p:nvPr/>
        </p:nvPicPr>
        <p:blipFill rotWithShape="1">
          <a:blip r:embed="rId2"/>
          <a:srcRect t="7472" r="37523" b="30387"/>
          <a:stretch/>
        </p:blipFill>
        <p:spPr>
          <a:xfrm>
            <a:off x="268448" y="1502553"/>
            <a:ext cx="5712903" cy="3196206"/>
          </a:xfrm>
          <a:prstGeom prst="rect">
            <a:avLst/>
          </a:prstGeom>
        </p:spPr>
      </p:pic>
      <p:cxnSp>
        <p:nvCxnSpPr>
          <p:cNvPr id="8" name="Straight Arrow Connector 7">
            <a:extLst>
              <a:ext uri="{FF2B5EF4-FFF2-40B4-BE49-F238E27FC236}">
                <a16:creationId xmlns:a16="http://schemas.microsoft.com/office/drawing/2014/main" id="{30110A43-CDD1-4DEF-A1F0-F87AE8534528}"/>
              </a:ext>
            </a:extLst>
          </p:cNvPr>
          <p:cNvCxnSpPr>
            <a:cxnSpLocks/>
          </p:cNvCxnSpPr>
          <p:nvPr/>
        </p:nvCxnSpPr>
        <p:spPr>
          <a:xfrm flipH="1" flipV="1">
            <a:off x="4102217" y="1770078"/>
            <a:ext cx="4295163" cy="6128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51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12727"/>
            <a:ext cx="7515999" cy="434974"/>
          </a:xfrm>
        </p:spPr>
        <p:txBody>
          <a:bodyPr>
            <a:normAutofit fontScale="90000"/>
          </a:bodyPr>
          <a:lstStyle/>
          <a:p>
            <a:r>
              <a:rPr lang="en-GB" dirty="0" smtClean="0"/>
              <a:t>Assignments</a:t>
            </a:r>
            <a:endParaRPr lang="en-GB" dirty="0"/>
          </a:p>
        </p:txBody>
      </p:sp>
      <p:sp>
        <p:nvSpPr>
          <p:cNvPr id="3" name="Content Placeholder 2"/>
          <p:cNvSpPr>
            <a:spLocks noGrp="1"/>
          </p:cNvSpPr>
          <p:nvPr>
            <p:ph idx="1"/>
          </p:nvPr>
        </p:nvSpPr>
        <p:spPr>
          <a:xfrm>
            <a:off x="342899" y="4866123"/>
            <a:ext cx="7515998" cy="1781176"/>
          </a:xfrm>
        </p:spPr>
        <p:txBody>
          <a:bodyPr>
            <a:normAutofit fontScale="92500" lnSpcReduction="20000"/>
          </a:bodyPr>
          <a:lstStyle/>
          <a:p>
            <a:r>
              <a:rPr lang="en-GB" dirty="0" smtClean="0"/>
              <a:t>On the left hand row you have got a tab called </a:t>
            </a:r>
            <a:r>
              <a:rPr lang="en-GB" b="1" dirty="0" smtClean="0"/>
              <a:t>“Assignments”</a:t>
            </a:r>
          </a:p>
          <a:p>
            <a:r>
              <a:rPr lang="en-GB" dirty="0" smtClean="0"/>
              <a:t>This is where you can access work set by members of staff and access the recommended resources. </a:t>
            </a:r>
          </a:p>
          <a:p>
            <a:r>
              <a:rPr lang="en-GB" dirty="0" smtClean="0"/>
              <a:t>It also allows you to upload your work for feedback. </a:t>
            </a:r>
            <a:endParaRPr lang="en-GB" dirty="0"/>
          </a:p>
        </p:txBody>
      </p:sp>
      <p:pic>
        <p:nvPicPr>
          <p:cNvPr id="4" name="Picture 3"/>
          <p:cNvPicPr>
            <a:picLocks noChangeAspect="1"/>
          </p:cNvPicPr>
          <p:nvPr/>
        </p:nvPicPr>
        <p:blipFill>
          <a:blip r:embed="rId2"/>
          <a:stretch>
            <a:fillRect/>
          </a:stretch>
        </p:blipFill>
        <p:spPr>
          <a:xfrm>
            <a:off x="342899" y="694751"/>
            <a:ext cx="7563906" cy="4105848"/>
          </a:xfrm>
          <a:prstGeom prst="rect">
            <a:avLst/>
          </a:prstGeom>
        </p:spPr>
      </p:pic>
    </p:spTree>
    <p:extLst>
      <p:ext uri="{BB962C8B-B14F-4D97-AF65-F5344CB8AC3E}">
        <p14:creationId xmlns:p14="http://schemas.microsoft.com/office/powerpoint/2010/main" val="182411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12727"/>
            <a:ext cx="7515999" cy="234948"/>
          </a:xfrm>
        </p:spPr>
        <p:txBody>
          <a:bodyPr>
            <a:normAutofit fontScale="90000"/>
          </a:bodyPr>
          <a:lstStyle/>
          <a:p>
            <a:r>
              <a:rPr lang="en-GB" dirty="0" smtClean="0"/>
              <a:t>Uploading Assignments</a:t>
            </a:r>
            <a:endParaRPr lang="en-GB" dirty="0"/>
          </a:p>
        </p:txBody>
      </p:sp>
      <p:graphicFrame>
        <p:nvGraphicFramePr>
          <p:cNvPr id="6" name="Content Placeholder 3"/>
          <p:cNvGraphicFramePr>
            <a:graphicFrameLocks/>
          </p:cNvGraphicFramePr>
          <p:nvPr>
            <p:extLst/>
          </p:nvPr>
        </p:nvGraphicFramePr>
        <p:xfrm>
          <a:off x="342899" y="563144"/>
          <a:ext cx="7750514" cy="6135646"/>
        </p:xfrm>
        <a:graphic>
          <a:graphicData uri="http://schemas.openxmlformats.org/drawingml/2006/table">
            <a:tbl>
              <a:tblPr firstRow="1" bandRow="1">
                <a:tableStyleId>{5940675A-B579-460E-94D1-54222C63F5DA}</a:tableStyleId>
              </a:tblPr>
              <a:tblGrid>
                <a:gridCol w="3229787">
                  <a:extLst>
                    <a:ext uri="{9D8B030D-6E8A-4147-A177-3AD203B41FA5}">
                      <a16:colId xmlns:a16="http://schemas.microsoft.com/office/drawing/2014/main" val="1609704144"/>
                    </a:ext>
                  </a:extLst>
                </a:gridCol>
                <a:gridCol w="4520727">
                  <a:extLst>
                    <a:ext uri="{9D8B030D-6E8A-4147-A177-3AD203B41FA5}">
                      <a16:colId xmlns:a16="http://schemas.microsoft.com/office/drawing/2014/main" val="3230373953"/>
                    </a:ext>
                  </a:extLst>
                </a:gridCol>
              </a:tblGrid>
              <a:tr h="1957624">
                <a:tc>
                  <a:txBody>
                    <a:bodyPr/>
                    <a:lstStyle/>
                    <a:p>
                      <a:pPr>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To upload an assignment. Click</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on “add work”. This will then allow you to upload from different locations.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2510331663"/>
                  </a:ext>
                </a:extLst>
              </a:tr>
              <a:tr h="900507">
                <a:tc>
                  <a:txBody>
                    <a:bodyPr/>
                    <a:lstStyle/>
                    <a:p>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You should select upload from this device. </a:t>
                      </a:r>
                      <a:endParaRPr lang="en-GB" sz="2000" dirty="0" smtClean="0"/>
                    </a:p>
                  </a:txBody>
                  <a:tcPr/>
                </a:tc>
                <a:tc>
                  <a:txBody>
                    <a:bodyPr/>
                    <a:lstStyle/>
                    <a:p>
                      <a:endParaRPr lang="en-GB" dirty="0"/>
                    </a:p>
                  </a:txBody>
                  <a:tcPr/>
                </a:tc>
                <a:extLst>
                  <a:ext uri="{0D108BD9-81ED-4DB2-BD59-A6C34878D82A}">
                    <a16:rowId xmlns:a16="http://schemas.microsoft.com/office/drawing/2014/main" val="1611031404"/>
                  </a:ext>
                </a:extLst>
              </a:tr>
              <a:tr h="1617450">
                <a:tc>
                  <a:txBody>
                    <a:bodyPr/>
                    <a:lstStyle/>
                    <a:p>
                      <a:r>
                        <a:rPr lang="en-GB" sz="2000" dirty="0" smtClean="0"/>
                        <a:t>Once you</a:t>
                      </a:r>
                      <a:r>
                        <a:rPr lang="en-GB" sz="2000" baseline="0" dirty="0" smtClean="0"/>
                        <a:t> have found the file you wish to upload, double click on it. Wait for the file to upload then press done. </a:t>
                      </a:r>
                      <a:endParaRPr lang="en-GB" sz="2000" dirty="0"/>
                    </a:p>
                  </a:txBody>
                  <a:tcPr/>
                </a:tc>
                <a:tc>
                  <a:txBody>
                    <a:bodyPr/>
                    <a:lstStyle/>
                    <a:p>
                      <a:endParaRPr lang="en-GB" dirty="0"/>
                    </a:p>
                  </a:txBody>
                  <a:tcPr/>
                </a:tc>
                <a:extLst>
                  <a:ext uri="{0D108BD9-81ED-4DB2-BD59-A6C34878D82A}">
                    <a16:rowId xmlns:a16="http://schemas.microsoft.com/office/drawing/2014/main" val="4219998"/>
                  </a:ext>
                </a:extLst>
              </a:tr>
              <a:tr h="1660065">
                <a:tc>
                  <a:txBody>
                    <a:bodyPr/>
                    <a:lstStyle/>
                    <a:p>
                      <a:r>
                        <a:rPr lang="en-GB" sz="2000" dirty="0" smtClean="0"/>
                        <a:t>Then select </a:t>
                      </a:r>
                      <a:r>
                        <a:rPr lang="en-GB" sz="2000" b="1" dirty="0" smtClean="0"/>
                        <a:t>“Turn In” </a:t>
                      </a:r>
                      <a:r>
                        <a:rPr lang="en-GB" sz="2000" b="0" dirty="0" smtClean="0"/>
                        <a:t>this will mean you have submitted your work meaning the teacher can provide feedback. </a:t>
                      </a:r>
                      <a:endParaRPr lang="en-GB" sz="2000" b="1" dirty="0"/>
                    </a:p>
                  </a:txBody>
                  <a:tcPr/>
                </a:tc>
                <a:tc>
                  <a:txBody>
                    <a:bodyPr/>
                    <a:lstStyle/>
                    <a:p>
                      <a:endParaRPr lang="en-GB" dirty="0"/>
                    </a:p>
                  </a:txBody>
                  <a:tcPr/>
                </a:tc>
                <a:extLst>
                  <a:ext uri="{0D108BD9-81ED-4DB2-BD59-A6C34878D82A}">
                    <a16:rowId xmlns:a16="http://schemas.microsoft.com/office/drawing/2014/main" val="4191495568"/>
                  </a:ext>
                </a:extLst>
              </a:tr>
            </a:tbl>
          </a:graphicData>
        </a:graphic>
      </p:graphicFrame>
      <p:pic>
        <p:nvPicPr>
          <p:cNvPr id="1026" name="Picture 2" descr="View your assignment and select Turn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608" y="632130"/>
            <a:ext cx="2728527" cy="1852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474345" y="2575011"/>
            <a:ext cx="2288317" cy="704656"/>
          </a:xfrm>
          <a:prstGeom prst="rect">
            <a:avLst/>
          </a:prstGeom>
        </p:spPr>
      </p:pic>
      <p:pic>
        <p:nvPicPr>
          <p:cNvPr id="7" name="Picture 6"/>
          <p:cNvPicPr>
            <a:picLocks noChangeAspect="1"/>
          </p:cNvPicPr>
          <p:nvPr/>
        </p:nvPicPr>
        <p:blipFill>
          <a:blip r:embed="rId4"/>
          <a:stretch>
            <a:fillRect/>
          </a:stretch>
        </p:blipFill>
        <p:spPr>
          <a:xfrm>
            <a:off x="4474345" y="3541343"/>
            <a:ext cx="2288317" cy="1462533"/>
          </a:xfrm>
          <a:prstGeom prst="rect">
            <a:avLst/>
          </a:prstGeom>
        </p:spPr>
      </p:pic>
      <p:pic>
        <p:nvPicPr>
          <p:cNvPr id="9" name="Picture 2" descr="View your assignment and select Turn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345" y="5074625"/>
            <a:ext cx="2288317" cy="155341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143625" y="5074625"/>
            <a:ext cx="771525" cy="22743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901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B129C4-F567-467C-A14B-AFB0E96D26A0}"/>
              </a:ext>
            </a:extLst>
          </p:cNvPr>
          <p:cNvSpPr txBox="1"/>
          <p:nvPr/>
        </p:nvSpPr>
        <p:spPr>
          <a:xfrm>
            <a:off x="145991" y="2126276"/>
            <a:ext cx="6271587" cy="4524315"/>
          </a:xfrm>
          <a:prstGeom prst="rect">
            <a:avLst/>
          </a:prstGeom>
          <a:noFill/>
        </p:spPr>
        <p:txBody>
          <a:bodyPr wrap="square">
            <a:spAutoFit/>
          </a:bodyPr>
          <a:lstStyle/>
          <a:p>
            <a:pPr marL="285750" indent="-285750">
              <a:buFont typeface="Arial" panose="020B0604020202020204" pitchFamily="34" charset="0"/>
              <a:buChar char="•"/>
            </a:pPr>
            <a:r>
              <a:rPr lang="en-US" u="none" strike="noStrike" dirty="0">
                <a:effectLst/>
                <a:latin typeface="inherit"/>
              </a:rPr>
              <a:t>Save the document (either to your device or one drive). Click </a:t>
            </a:r>
            <a:r>
              <a:rPr lang="en-US" b="1" u="none" strike="noStrike" dirty="0">
                <a:effectLst/>
                <a:latin typeface="inherit"/>
              </a:rPr>
              <a:t>“add work” </a:t>
            </a:r>
            <a:r>
              <a:rPr lang="en-US" u="none" strike="noStrike" dirty="0">
                <a:effectLst/>
                <a:latin typeface="inherit"/>
              </a:rPr>
              <a:t>on the assignment due</a:t>
            </a:r>
            <a:r>
              <a:rPr lang="en-US" dirty="0">
                <a:latin typeface="inherit"/>
              </a:rPr>
              <a:t>.</a:t>
            </a:r>
          </a:p>
          <a:p>
            <a:endParaRPr lang="en-US" dirty="0">
              <a:latin typeface="inherit"/>
            </a:endParaRPr>
          </a:p>
          <a:p>
            <a:endParaRPr lang="en-US" u="none" strike="noStrike" dirty="0">
              <a:effectLst/>
              <a:latin typeface="inherit"/>
            </a:endParaRPr>
          </a:p>
          <a:p>
            <a:pPr marL="285750" indent="-285750">
              <a:buFont typeface="Arial" panose="020B0604020202020204" pitchFamily="34" charset="0"/>
              <a:buChar char="•"/>
            </a:pPr>
            <a:r>
              <a:rPr lang="en-US" dirty="0">
                <a:latin typeface="inherit"/>
              </a:rPr>
              <a:t>I</a:t>
            </a:r>
            <a:r>
              <a:rPr lang="en-US" u="none" strike="noStrike" dirty="0">
                <a:effectLst/>
                <a:latin typeface="inherit"/>
              </a:rPr>
              <a:t>f it’s saved to one drive, click one drive and click the document you want to upload. If it’s saved to your device, click “upload from this device” then click on the document you want to upload. Then click attach. </a:t>
            </a:r>
          </a:p>
          <a:p>
            <a:endParaRPr lang="en-US" u="none" strike="noStrike" dirty="0">
              <a:effectLst/>
              <a:latin typeface="inherit"/>
            </a:endParaRPr>
          </a:p>
          <a:p>
            <a:endParaRPr lang="en-US" dirty="0">
              <a:latin typeface="inherit"/>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will then upload. You then need to select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‘Done’. </a:t>
            </a:r>
            <a:r>
              <a:rPr lang="en-GB" sz="1800" dirty="0">
                <a:effectLst/>
                <a:latin typeface="Calibri" panose="020F0502020204030204" pitchFamily="34" charset="0"/>
                <a:ea typeface="Calibri" panose="020F0502020204030204" pitchFamily="34" charset="0"/>
                <a:cs typeface="Times New Roman" panose="02020603050405020304" pitchFamily="18" charset="0"/>
              </a:rPr>
              <a:t>Once the file has been uploaded. </a:t>
            </a: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select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‘Turn it in’.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This will allow the teacher to provide feedback on your work. </a:t>
            </a:r>
            <a:endParaRPr lang="en-GB" dirty="0"/>
          </a:p>
        </p:txBody>
      </p:sp>
      <p:sp>
        <p:nvSpPr>
          <p:cNvPr id="7" name="TextBox 6">
            <a:extLst>
              <a:ext uri="{FF2B5EF4-FFF2-40B4-BE49-F238E27FC236}">
                <a16:creationId xmlns:a16="http://schemas.microsoft.com/office/drawing/2014/main" id="{7556C5C3-9A6A-4CA2-BEBE-D3D76B2ECA78}"/>
              </a:ext>
            </a:extLst>
          </p:cNvPr>
          <p:cNvSpPr txBox="1"/>
          <p:nvPr/>
        </p:nvSpPr>
        <p:spPr>
          <a:xfrm>
            <a:off x="268448" y="158932"/>
            <a:ext cx="8607104" cy="461665"/>
          </a:xfrm>
          <a:prstGeom prst="rect">
            <a:avLst/>
          </a:prstGeom>
          <a:noFill/>
        </p:spPr>
        <p:txBody>
          <a:bodyPr wrap="square" rtlCol="0">
            <a:spAutoFit/>
          </a:bodyPr>
          <a:lstStyle/>
          <a:p>
            <a:r>
              <a:rPr lang="en-GB" sz="2400" dirty="0"/>
              <a:t>Microsoft Office 365: Teams - Assignments</a:t>
            </a:r>
          </a:p>
        </p:txBody>
      </p:sp>
      <p:sp>
        <p:nvSpPr>
          <p:cNvPr id="9" name="TextBox 8">
            <a:extLst>
              <a:ext uri="{FF2B5EF4-FFF2-40B4-BE49-F238E27FC236}">
                <a16:creationId xmlns:a16="http://schemas.microsoft.com/office/drawing/2014/main" id="{945CF428-41A2-4ECE-9DA3-4592175B44CB}"/>
              </a:ext>
            </a:extLst>
          </p:cNvPr>
          <p:cNvSpPr txBox="1"/>
          <p:nvPr/>
        </p:nvSpPr>
        <p:spPr>
          <a:xfrm>
            <a:off x="268448" y="158932"/>
            <a:ext cx="8607104" cy="461665"/>
          </a:xfrm>
          <a:prstGeom prst="rect">
            <a:avLst/>
          </a:prstGeom>
          <a:solidFill>
            <a:schemeClr val="bg1"/>
          </a:solidFill>
          <a:ln>
            <a:solidFill>
              <a:schemeClr val="tx1"/>
            </a:solidFill>
          </a:ln>
        </p:spPr>
        <p:txBody>
          <a:bodyPr wrap="square" rtlCol="0">
            <a:spAutoFit/>
          </a:bodyPr>
          <a:lstStyle/>
          <a:p>
            <a:r>
              <a:rPr lang="en-GB" sz="2400" dirty="0"/>
              <a:t>Microsoft Office 365: Teams</a:t>
            </a:r>
          </a:p>
        </p:txBody>
      </p:sp>
      <p:sp>
        <p:nvSpPr>
          <p:cNvPr id="6" name="TextBox 5">
            <a:extLst>
              <a:ext uri="{FF2B5EF4-FFF2-40B4-BE49-F238E27FC236}">
                <a16:creationId xmlns:a16="http://schemas.microsoft.com/office/drawing/2014/main" id="{F289721A-8A7E-42AE-8790-99F78E167D21}"/>
              </a:ext>
            </a:extLst>
          </p:cNvPr>
          <p:cNvSpPr txBox="1"/>
          <p:nvPr/>
        </p:nvSpPr>
        <p:spPr>
          <a:xfrm>
            <a:off x="151003" y="1010055"/>
            <a:ext cx="6929306" cy="923330"/>
          </a:xfrm>
          <a:prstGeom prst="rect">
            <a:avLst/>
          </a:prstGeom>
          <a:noFill/>
        </p:spPr>
        <p:txBody>
          <a:bodyPr wrap="square">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an assignment has been set. You can find it by clicking on the option “assignment”. Then clicking on the relevant class. The assignment will also be shown in the team page also. </a:t>
            </a:r>
            <a:endParaRPr lang="en-GB" dirty="0"/>
          </a:p>
        </p:txBody>
      </p:sp>
      <p:pic>
        <p:nvPicPr>
          <p:cNvPr id="4" name="Picture 3">
            <a:extLst>
              <a:ext uri="{FF2B5EF4-FFF2-40B4-BE49-F238E27FC236}">
                <a16:creationId xmlns:a16="http://schemas.microsoft.com/office/drawing/2014/main" id="{74F50E68-8932-4012-8708-B18CD2FAC223}"/>
              </a:ext>
            </a:extLst>
          </p:cNvPr>
          <p:cNvPicPr>
            <a:picLocks noChangeAspect="1"/>
          </p:cNvPicPr>
          <p:nvPr/>
        </p:nvPicPr>
        <p:blipFill rotWithShape="1">
          <a:blip r:embed="rId2"/>
          <a:srcRect t="20384" r="96575" b="75161"/>
          <a:stretch/>
        </p:blipFill>
        <p:spPr>
          <a:xfrm>
            <a:off x="7212471" y="873852"/>
            <a:ext cx="1350629" cy="988135"/>
          </a:xfrm>
          <a:prstGeom prst="rect">
            <a:avLst/>
          </a:prstGeom>
        </p:spPr>
      </p:pic>
      <p:pic>
        <p:nvPicPr>
          <p:cNvPr id="12" name="Picture 11" descr="A picture containing bird, flower&#10;&#10;Description automatically generated">
            <a:extLst>
              <a:ext uri="{FF2B5EF4-FFF2-40B4-BE49-F238E27FC236}">
                <a16:creationId xmlns:a16="http://schemas.microsoft.com/office/drawing/2014/main" id="{9D358A3A-2F7C-4EB2-8DFB-ECCD9D40D4D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32775" y="1993979"/>
            <a:ext cx="1510019" cy="1233574"/>
          </a:xfrm>
          <a:prstGeom prst="rect">
            <a:avLst/>
          </a:prstGeom>
        </p:spPr>
      </p:pic>
      <p:pic>
        <p:nvPicPr>
          <p:cNvPr id="13" name="Picture 12" descr="A picture containing bird&#10;&#10;Description automatically generated">
            <a:extLst>
              <a:ext uri="{FF2B5EF4-FFF2-40B4-BE49-F238E27FC236}">
                <a16:creationId xmlns:a16="http://schemas.microsoft.com/office/drawing/2014/main" id="{7EFF1722-E0E1-4275-8772-020B4FFFEA9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57852" y="3388346"/>
            <a:ext cx="1917700" cy="59372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4CF750A4-57D7-4AC0-9E8F-3130AE16571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631575" y="4114063"/>
            <a:ext cx="2512425" cy="1550006"/>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A96F4CFC-E209-4936-BE96-CD7EDFE28F2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631575" y="5796061"/>
            <a:ext cx="2390862" cy="950971"/>
          </a:xfrm>
          <a:prstGeom prst="rect">
            <a:avLst/>
          </a:prstGeom>
        </p:spPr>
      </p:pic>
    </p:spTree>
    <p:extLst>
      <p:ext uri="{BB962C8B-B14F-4D97-AF65-F5344CB8AC3E}">
        <p14:creationId xmlns:p14="http://schemas.microsoft.com/office/powerpoint/2010/main" val="188903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ED617-F750-495F-A897-380FA8D37EFC}"/>
              </a:ext>
            </a:extLst>
          </p:cNvPr>
          <p:cNvSpPr txBox="1"/>
          <p:nvPr/>
        </p:nvSpPr>
        <p:spPr>
          <a:xfrm>
            <a:off x="230696" y="161937"/>
            <a:ext cx="8560966" cy="6370975"/>
          </a:xfrm>
          <a:prstGeom prst="rect">
            <a:avLst/>
          </a:prstGeom>
          <a:noFill/>
          <a:ln>
            <a:solidFill>
              <a:schemeClr val="tx1"/>
            </a:solidFill>
          </a:ln>
        </p:spPr>
        <p:txBody>
          <a:bodyPr wrap="square">
            <a:spAutoFit/>
          </a:bodyPr>
          <a:lstStyle/>
          <a:p>
            <a:r>
              <a:rPr lang="en-GB" sz="2400" b="1" dirty="0"/>
              <a:t>Important notes </a:t>
            </a:r>
          </a:p>
          <a:p>
            <a:endParaRPr lang="en-GB" sz="2400" dirty="0"/>
          </a:p>
          <a:p>
            <a:r>
              <a:rPr lang="en-GB" sz="2400" dirty="0"/>
              <a:t>When working on Microsoft Office documents in Office 365 you will get a much more enhanced experience by opening the document in the locally installed application: Right click the file &gt; Click ‘Open’ &gt; Click ‘Open in app’ </a:t>
            </a:r>
          </a:p>
          <a:p>
            <a:endParaRPr lang="en-GB" sz="2400" dirty="0"/>
          </a:p>
          <a:p>
            <a:r>
              <a:rPr lang="en-GB" sz="2400" dirty="0"/>
              <a:t>The first time you do this on any device it will ask you to verify your login details (email and password). </a:t>
            </a:r>
          </a:p>
          <a:p>
            <a:r>
              <a:rPr lang="en-GB" sz="2400" dirty="0"/>
              <a:t> </a:t>
            </a:r>
          </a:p>
          <a:p>
            <a:r>
              <a:rPr lang="en-GB" sz="2400" dirty="0"/>
              <a:t>When working on an Office document in the browser it will save automatically, but to ensure a final save and close the document just click on your name. </a:t>
            </a:r>
          </a:p>
          <a:p>
            <a:r>
              <a:rPr lang="en-GB" sz="2400" dirty="0"/>
              <a:t> </a:t>
            </a:r>
          </a:p>
          <a:p>
            <a:r>
              <a:rPr lang="en-GB" sz="2400" dirty="0"/>
              <a:t>*You cannot install Microsoft Office suite onto an Android or Apple Smart phone or tablet. The individual apps (Word, Excel, OneDrive etc.) are available from the appropriate App Store free of charge. </a:t>
            </a:r>
          </a:p>
        </p:txBody>
      </p:sp>
    </p:spTree>
    <p:extLst>
      <p:ext uri="{BB962C8B-B14F-4D97-AF65-F5344CB8AC3E}">
        <p14:creationId xmlns:p14="http://schemas.microsoft.com/office/powerpoint/2010/main" val="197114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780357-18FF-4BE7-B2DB-24054BF45A22}"/>
              </a:ext>
            </a:extLst>
          </p:cNvPr>
          <p:cNvPicPr>
            <a:picLocks noChangeAspect="1"/>
          </p:cNvPicPr>
          <p:nvPr/>
        </p:nvPicPr>
        <p:blipFill rotWithShape="1">
          <a:blip r:embed="rId2"/>
          <a:srcRect l="5687" t="9917" r="1009" b="7962"/>
          <a:stretch/>
        </p:blipFill>
        <p:spPr>
          <a:xfrm>
            <a:off x="268448" y="2258109"/>
            <a:ext cx="8749428" cy="4223856"/>
          </a:xfrm>
          <a:prstGeom prst="rect">
            <a:avLst/>
          </a:prstGeom>
        </p:spPr>
      </p:pic>
      <p:sp>
        <p:nvSpPr>
          <p:cNvPr id="5" name="TextBox 4">
            <a:extLst>
              <a:ext uri="{FF2B5EF4-FFF2-40B4-BE49-F238E27FC236}">
                <a16:creationId xmlns:a16="http://schemas.microsoft.com/office/drawing/2014/main" id="{68B6E428-47BB-4BF7-BA6D-DDA6C2DD5610}"/>
              </a:ext>
            </a:extLst>
          </p:cNvPr>
          <p:cNvSpPr txBox="1"/>
          <p:nvPr/>
        </p:nvSpPr>
        <p:spPr>
          <a:xfrm>
            <a:off x="268448" y="827147"/>
            <a:ext cx="8749428" cy="1323439"/>
          </a:xfrm>
          <a:prstGeom prst="rect">
            <a:avLst/>
          </a:prstGeom>
          <a:noFill/>
          <a:ln>
            <a:solidFill>
              <a:schemeClr val="tx1"/>
            </a:solidFill>
          </a:ln>
        </p:spPr>
        <p:txBody>
          <a:bodyPr wrap="square" rtlCol="0">
            <a:spAutoFit/>
          </a:bodyPr>
          <a:lstStyle/>
          <a:p>
            <a:r>
              <a:rPr lang="en-GB" sz="2000" dirty="0"/>
              <a:t>On the menu hover over </a:t>
            </a:r>
            <a:r>
              <a:rPr lang="en-GB" sz="2000" b="1" dirty="0"/>
              <a:t>‘Students’ </a:t>
            </a:r>
          </a:p>
          <a:p>
            <a:r>
              <a:rPr lang="en-GB" sz="2000" dirty="0"/>
              <a:t>Then click on </a:t>
            </a:r>
            <a:r>
              <a:rPr lang="en-GB" sz="2000" b="1" dirty="0"/>
              <a:t>‘</a:t>
            </a:r>
            <a:r>
              <a:rPr lang="en-GB" sz="2000" b="1" dirty="0" err="1"/>
              <a:t>classcharts</a:t>
            </a:r>
            <a:r>
              <a:rPr lang="en-GB" sz="2000" b="1" dirty="0"/>
              <a:t>’</a:t>
            </a:r>
          </a:p>
          <a:p>
            <a:r>
              <a:rPr lang="en-GB" sz="2000" dirty="0"/>
              <a:t>This is where any work is set by your teachers</a:t>
            </a:r>
            <a:r>
              <a:rPr lang="en-GB" sz="2000" dirty="0" smtClean="0"/>
              <a:t>.</a:t>
            </a:r>
          </a:p>
          <a:p>
            <a:r>
              <a:rPr lang="en-GB" sz="2000" dirty="0" smtClean="0"/>
              <a:t>To log into </a:t>
            </a:r>
            <a:r>
              <a:rPr lang="en-GB" sz="2000" dirty="0" err="1" smtClean="0"/>
              <a:t>Classcharts</a:t>
            </a:r>
            <a:r>
              <a:rPr lang="en-GB" sz="2000" dirty="0" smtClean="0"/>
              <a:t> you need to type in your code if logging in for the first time</a:t>
            </a:r>
            <a:endParaRPr lang="en-GB" sz="2000" dirty="0"/>
          </a:p>
        </p:txBody>
      </p:sp>
      <p:sp>
        <p:nvSpPr>
          <p:cNvPr id="2" name="Rectangle: Rounded Corners 1">
            <a:extLst>
              <a:ext uri="{FF2B5EF4-FFF2-40B4-BE49-F238E27FC236}">
                <a16:creationId xmlns:a16="http://schemas.microsoft.com/office/drawing/2014/main" id="{46ADA4FE-51F9-4CB5-8D9E-05C1C227A1D8}"/>
              </a:ext>
            </a:extLst>
          </p:cNvPr>
          <p:cNvSpPr/>
          <p:nvPr/>
        </p:nvSpPr>
        <p:spPr>
          <a:xfrm>
            <a:off x="5657560" y="3103927"/>
            <a:ext cx="1154300" cy="2341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06B7E18-DD65-4253-A3A0-B0271259D9DE}"/>
              </a:ext>
            </a:extLst>
          </p:cNvPr>
          <p:cNvSpPr txBox="1"/>
          <p:nvPr/>
        </p:nvSpPr>
        <p:spPr>
          <a:xfrm>
            <a:off x="268448" y="257959"/>
            <a:ext cx="8749428" cy="461665"/>
          </a:xfrm>
          <a:prstGeom prst="rect">
            <a:avLst/>
          </a:prstGeom>
          <a:solidFill>
            <a:schemeClr val="bg1"/>
          </a:solidFill>
          <a:ln>
            <a:solidFill>
              <a:schemeClr val="tx1"/>
            </a:solidFill>
          </a:ln>
        </p:spPr>
        <p:txBody>
          <a:bodyPr wrap="square" rtlCol="0">
            <a:spAutoFit/>
          </a:bodyPr>
          <a:lstStyle/>
          <a:p>
            <a:r>
              <a:rPr lang="en-GB" sz="2400" dirty="0"/>
              <a:t>How to use and access </a:t>
            </a:r>
            <a:r>
              <a:rPr lang="en-GB" sz="2400" dirty="0" err="1"/>
              <a:t>Classcharts</a:t>
            </a:r>
            <a:endParaRPr lang="en-GB" sz="2400" dirty="0"/>
          </a:p>
        </p:txBody>
      </p:sp>
    </p:spTree>
    <p:extLst>
      <p:ext uri="{BB962C8B-B14F-4D97-AF65-F5344CB8AC3E}">
        <p14:creationId xmlns:p14="http://schemas.microsoft.com/office/powerpoint/2010/main" val="398886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10B84-B490-4372-BA16-78A466987ABC}"/>
              </a:ext>
            </a:extLst>
          </p:cNvPr>
          <p:cNvPicPr>
            <a:picLocks noChangeAspect="1"/>
          </p:cNvPicPr>
          <p:nvPr/>
        </p:nvPicPr>
        <p:blipFill rotWithShape="1">
          <a:blip r:embed="rId2"/>
          <a:srcRect t="8124" r="17706" b="13425"/>
          <a:stretch/>
        </p:blipFill>
        <p:spPr>
          <a:xfrm>
            <a:off x="738231" y="1979802"/>
            <a:ext cx="7524925" cy="4035105"/>
          </a:xfrm>
          <a:prstGeom prst="rect">
            <a:avLst/>
          </a:prstGeom>
        </p:spPr>
      </p:pic>
      <p:sp>
        <p:nvSpPr>
          <p:cNvPr id="5" name="TextBox 4">
            <a:extLst>
              <a:ext uri="{FF2B5EF4-FFF2-40B4-BE49-F238E27FC236}">
                <a16:creationId xmlns:a16="http://schemas.microsoft.com/office/drawing/2014/main" id="{D3580300-721C-4410-9E75-39C890EE188B}"/>
              </a:ext>
            </a:extLst>
          </p:cNvPr>
          <p:cNvSpPr txBox="1"/>
          <p:nvPr/>
        </p:nvSpPr>
        <p:spPr>
          <a:xfrm>
            <a:off x="738231" y="543185"/>
            <a:ext cx="7524925" cy="830997"/>
          </a:xfrm>
          <a:prstGeom prst="rect">
            <a:avLst/>
          </a:prstGeom>
          <a:solidFill>
            <a:schemeClr val="bg1"/>
          </a:solidFill>
          <a:ln>
            <a:solidFill>
              <a:schemeClr val="tx1"/>
            </a:solidFill>
          </a:ln>
        </p:spPr>
        <p:txBody>
          <a:bodyPr wrap="square" rtlCol="0">
            <a:spAutoFit/>
          </a:bodyPr>
          <a:lstStyle/>
          <a:p>
            <a:r>
              <a:rPr lang="en-GB" sz="2400" dirty="0"/>
              <a:t>When you open up </a:t>
            </a:r>
            <a:r>
              <a:rPr lang="en-GB" sz="2400" dirty="0" err="1"/>
              <a:t>Classcharts</a:t>
            </a:r>
            <a:r>
              <a:rPr lang="en-GB" sz="2400" dirty="0"/>
              <a:t> this show all the different sections.</a:t>
            </a:r>
          </a:p>
        </p:txBody>
      </p:sp>
      <p:cxnSp>
        <p:nvCxnSpPr>
          <p:cNvPr id="6" name="Straight Arrow Connector 5">
            <a:extLst>
              <a:ext uri="{FF2B5EF4-FFF2-40B4-BE49-F238E27FC236}">
                <a16:creationId xmlns:a16="http://schemas.microsoft.com/office/drawing/2014/main" id="{AAAB1E10-2B2D-4A72-9D16-16A7A6B31E4C}"/>
              </a:ext>
            </a:extLst>
          </p:cNvPr>
          <p:cNvCxnSpPr>
            <a:cxnSpLocks/>
          </p:cNvCxnSpPr>
          <p:nvPr/>
        </p:nvCxnSpPr>
        <p:spPr>
          <a:xfrm flipH="1">
            <a:off x="1686187" y="1191237"/>
            <a:ext cx="553674" cy="23656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18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BF9F98-15A9-4EC6-8728-EDE1F5B46F7D}"/>
              </a:ext>
            </a:extLst>
          </p:cNvPr>
          <p:cNvPicPr>
            <a:picLocks noChangeAspect="1"/>
          </p:cNvPicPr>
          <p:nvPr/>
        </p:nvPicPr>
        <p:blipFill rotWithShape="1">
          <a:blip r:embed="rId2"/>
          <a:srcRect t="8450" r="20000" b="14404"/>
          <a:stretch/>
        </p:blipFill>
        <p:spPr>
          <a:xfrm>
            <a:off x="671119" y="1510018"/>
            <a:ext cx="7856494" cy="4261608"/>
          </a:xfrm>
          <a:prstGeom prst="rect">
            <a:avLst/>
          </a:prstGeom>
        </p:spPr>
      </p:pic>
      <p:sp>
        <p:nvSpPr>
          <p:cNvPr id="5" name="TextBox 4">
            <a:extLst>
              <a:ext uri="{FF2B5EF4-FFF2-40B4-BE49-F238E27FC236}">
                <a16:creationId xmlns:a16="http://schemas.microsoft.com/office/drawing/2014/main" id="{A0C1E46E-40D3-4996-B7BC-E7A243DB51ED}"/>
              </a:ext>
            </a:extLst>
          </p:cNvPr>
          <p:cNvSpPr txBox="1"/>
          <p:nvPr/>
        </p:nvSpPr>
        <p:spPr>
          <a:xfrm>
            <a:off x="671119" y="255377"/>
            <a:ext cx="7856494" cy="830997"/>
          </a:xfrm>
          <a:prstGeom prst="rect">
            <a:avLst/>
          </a:prstGeom>
          <a:solidFill>
            <a:schemeClr val="bg1"/>
          </a:solidFill>
          <a:ln>
            <a:solidFill>
              <a:schemeClr val="tx1"/>
            </a:solidFill>
          </a:ln>
        </p:spPr>
        <p:txBody>
          <a:bodyPr wrap="square" rtlCol="0">
            <a:spAutoFit/>
          </a:bodyPr>
          <a:lstStyle/>
          <a:p>
            <a:r>
              <a:rPr lang="en-GB" sz="2400" dirty="0"/>
              <a:t>When you click on ‘Announcements’ this will show you any messages or reminders you need to know about.</a:t>
            </a:r>
          </a:p>
        </p:txBody>
      </p:sp>
    </p:spTree>
    <p:extLst>
      <p:ext uri="{BB962C8B-B14F-4D97-AF65-F5344CB8AC3E}">
        <p14:creationId xmlns:p14="http://schemas.microsoft.com/office/powerpoint/2010/main" val="60793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D7509F-D2BA-41A6-842A-CFCBD37A79C9}"/>
              </a:ext>
            </a:extLst>
          </p:cNvPr>
          <p:cNvPicPr>
            <a:picLocks noChangeAspect="1"/>
          </p:cNvPicPr>
          <p:nvPr/>
        </p:nvPicPr>
        <p:blipFill rotWithShape="1">
          <a:blip r:embed="rId2"/>
          <a:srcRect l="825" t="11386" r="18624" b="13752"/>
          <a:stretch/>
        </p:blipFill>
        <p:spPr>
          <a:xfrm>
            <a:off x="159391" y="1079591"/>
            <a:ext cx="7961152" cy="4161924"/>
          </a:xfrm>
          <a:prstGeom prst="rect">
            <a:avLst/>
          </a:prstGeom>
        </p:spPr>
      </p:pic>
      <p:sp>
        <p:nvSpPr>
          <p:cNvPr id="5" name="TextBox 4">
            <a:extLst>
              <a:ext uri="{FF2B5EF4-FFF2-40B4-BE49-F238E27FC236}">
                <a16:creationId xmlns:a16="http://schemas.microsoft.com/office/drawing/2014/main" id="{254CC7CA-BBAD-492A-8CC0-869456E6AE02}"/>
              </a:ext>
            </a:extLst>
          </p:cNvPr>
          <p:cNvSpPr txBox="1"/>
          <p:nvPr/>
        </p:nvSpPr>
        <p:spPr>
          <a:xfrm>
            <a:off x="159391" y="144352"/>
            <a:ext cx="8825218" cy="830997"/>
          </a:xfrm>
          <a:prstGeom prst="rect">
            <a:avLst/>
          </a:prstGeom>
          <a:solidFill>
            <a:schemeClr val="bg1"/>
          </a:solidFill>
          <a:ln>
            <a:solidFill>
              <a:schemeClr val="tx1"/>
            </a:solidFill>
          </a:ln>
        </p:spPr>
        <p:txBody>
          <a:bodyPr wrap="square" rtlCol="0">
            <a:spAutoFit/>
          </a:bodyPr>
          <a:lstStyle/>
          <a:p>
            <a:r>
              <a:rPr lang="en-GB" sz="2400" dirty="0"/>
              <a:t>When you click on ‘Homework’ this will show you any what homework you have been set.</a:t>
            </a:r>
          </a:p>
        </p:txBody>
      </p:sp>
      <p:pic>
        <p:nvPicPr>
          <p:cNvPr id="9" name="Picture 8">
            <a:extLst>
              <a:ext uri="{FF2B5EF4-FFF2-40B4-BE49-F238E27FC236}">
                <a16:creationId xmlns:a16="http://schemas.microsoft.com/office/drawing/2014/main" id="{9F1DB638-1231-4932-8CF0-2D98015A9FEA}"/>
              </a:ext>
            </a:extLst>
          </p:cNvPr>
          <p:cNvPicPr>
            <a:picLocks noChangeAspect="1"/>
          </p:cNvPicPr>
          <p:nvPr/>
        </p:nvPicPr>
        <p:blipFill rotWithShape="1">
          <a:blip r:embed="rId3"/>
          <a:srcRect l="15138" t="20683" r="31559" b="14730"/>
          <a:stretch/>
        </p:blipFill>
        <p:spPr>
          <a:xfrm>
            <a:off x="4269996" y="3580494"/>
            <a:ext cx="4874004" cy="3322041"/>
          </a:xfrm>
          <a:prstGeom prst="rect">
            <a:avLst/>
          </a:prstGeom>
        </p:spPr>
      </p:pic>
      <p:sp>
        <p:nvSpPr>
          <p:cNvPr id="11" name="TextBox 10">
            <a:extLst>
              <a:ext uri="{FF2B5EF4-FFF2-40B4-BE49-F238E27FC236}">
                <a16:creationId xmlns:a16="http://schemas.microsoft.com/office/drawing/2014/main" id="{ACF002E2-1210-4467-B22B-4692BF235020}"/>
              </a:ext>
            </a:extLst>
          </p:cNvPr>
          <p:cNvSpPr txBox="1"/>
          <p:nvPr/>
        </p:nvSpPr>
        <p:spPr>
          <a:xfrm>
            <a:off x="159391" y="5513319"/>
            <a:ext cx="4009937" cy="1200329"/>
          </a:xfrm>
          <a:prstGeom prst="rect">
            <a:avLst/>
          </a:prstGeom>
          <a:solidFill>
            <a:schemeClr val="bg1"/>
          </a:solidFill>
          <a:ln>
            <a:solidFill>
              <a:schemeClr val="tx1"/>
            </a:solidFill>
          </a:ln>
        </p:spPr>
        <p:txBody>
          <a:bodyPr wrap="square" rtlCol="0">
            <a:spAutoFit/>
          </a:bodyPr>
          <a:lstStyle/>
          <a:p>
            <a:r>
              <a:rPr lang="en-GB" sz="2400" dirty="0"/>
              <a:t>Click on the grey box and then you will see the homework details for that subject.</a:t>
            </a:r>
          </a:p>
        </p:txBody>
      </p:sp>
    </p:spTree>
    <p:extLst>
      <p:ext uri="{BB962C8B-B14F-4D97-AF65-F5344CB8AC3E}">
        <p14:creationId xmlns:p14="http://schemas.microsoft.com/office/powerpoint/2010/main" val="155511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780357-18FF-4BE7-B2DB-24054BF45A22}"/>
              </a:ext>
            </a:extLst>
          </p:cNvPr>
          <p:cNvPicPr>
            <a:picLocks noChangeAspect="1"/>
          </p:cNvPicPr>
          <p:nvPr/>
        </p:nvPicPr>
        <p:blipFill rotWithShape="1">
          <a:blip r:embed="rId2"/>
          <a:srcRect l="5687" t="9917" r="1009" b="7962"/>
          <a:stretch/>
        </p:blipFill>
        <p:spPr>
          <a:xfrm>
            <a:off x="268448" y="2134999"/>
            <a:ext cx="8531604" cy="4223856"/>
          </a:xfrm>
          <a:prstGeom prst="rect">
            <a:avLst/>
          </a:prstGeom>
        </p:spPr>
      </p:pic>
      <p:sp>
        <p:nvSpPr>
          <p:cNvPr id="5" name="TextBox 4">
            <a:extLst>
              <a:ext uri="{FF2B5EF4-FFF2-40B4-BE49-F238E27FC236}">
                <a16:creationId xmlns:a16="http://schemas.microsoft.com/office/drawing/2014/main" id="{68B6E428-47BB-4BF7-BA6D-DDA6C2DD5610}"/>
              </a:ext>
            </a:extLst>
          </p:cNvPr>
          <p:cNvSpPr txBox="1"/>
          <p:nvPr/>
        </p:nvSpPr>
        <p:spPr>
          <a:xfrm>
            <a:off x="268448" y="158932"/>
            <a:ext cx="8531604" cy="1815882"/>
          </a:xfrm>
          <a:prstGeom prst="rect">
            <a:avLst/>
          </a:prstGeom>
          <a:solidFill>
            <a:schemeClr val="bg1"/>
          </a:solidFill>
          <a:ln>
            <a:solidFill>
              <a:schemeClr val="tx1"/>
            </a:solidFill>
          </a:ln>
        </p:spPr>
        <p:txBody>
          <a:bodyPr wrap="square" rtlCol="0">
            <a:spAutoFit/>
          </a:bodyPr>
          <a:lstStyle/>
          <a:p>
            <a:r>
              <a:rPr lang="en-GB" sz="2800" b="1" dirty="0"/>
              <a:t>Step 2: </a:t>
            </a:r>
            <a:r>
              <a:rPr lang="en-GB" sz="2800" dirty="0"/>
              <a:t>On the menu hover over </a:t>
            </a:r>
            <a:r>
              <a:rPr lang="en-GB" sz="2800" b="1" dirty="0"/>
              <a:t>‘Students’ </a:t>
            </a:r>
          </a:p>
          <a:p>
            <a:endParaRPr lang="en-GB" sz="2800" dirty="0"/>
          </a:p>
          <a:p>
            <a:r>
              <a:rPr lang="en-GB" sz="2800" dirty="0"/>
              <a:t>Here you will find all the main tools you will be expected to use at home to support your learning.</a:t>
            </a:r>
          </a:p>
        </p:txBody>
      </p:sp>
    </p:spTree>
    <p:extLst>
      <p:ext uri="{BB962C8B-B14F-4D97-AF65-F5344CB8AC3E}">
        <p14:creationId xmlns:p14="http://schemas.microsoft.com/office/powerpoint/2010/main" val="397510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312BE-B6C6-4466-84C3-220869D0D067}"/>
              </a:ext>
            </a:extLst>
          </p:cNvPr>
          <p:cNvPicPr>
            <a:picLocks noChangeAspect="1"/>
          </p:cNvPicPr>
          <p:nvPr/>
        </p:nvPicPr>
        <p:blipFill rotWithShape="1">
          <a:blip r:embed="rId2"/>
          <a:srcRect l="424" t="11223" r="18715" b="13425"/>
          <a:stretch/>
        </p:blipFill>
        <p:spPr>
          <a:xfrm>
            <a:off x="982564" y="1132513"/>
            <a:ext cx="8002045" cy="4194497"/>
          </a:xfrm>
          <a:prstGeom prst="rect">
            <a:avLst/>
          </a:prstGeom>
        </p:spPr>
      </p:pic>
      <p:sp>
        <p:nvSpPr>
          <p:cNvPr id="5" name="TextBox 4">
            <a:extLst>
              <a:ext uri="{FF2B5EF4-FFF2-40B4-BE49-F238E27FC236}">
                <a16:creationId xmlns:a16="http://schemas.microsoft.com/office/drawing/2014/main" id="{4EE6A45A-5903-437F-8F73-B1515638899A}"/>
              </a:ext>
            </a:extLst>
          </p:cNvPr>
          <p:cNvSpPr txBox="1"/>
          <p:nvPr/>
        </p:nvSpPr>
        <p:spPr>
          <a:xfrm>
            <a:off x="159391" y="152741"/>
            <a:ext cx="8825218" cy="830997"/>
          </a:xfrm>
          <a:prstGeom prst="rect">
            <a:avLst/>
          </a:prstGeom>
          <a:solidFill>
            <a:schemeClr val="bg1"/>
          </a:solidFill>
          <a:ln>
            <a:solidFill>
              <a:schemeClr val="tx1"/>
            </a:solidFill>
          </a:ln>
        </p:spPr>
        <p:txBody>
          <a:bodyPr wrap="square" rtlCol="0">
            <a:spAutoFit/>
          </a:bodyPr>
          <a:lstStyle/>
          <a:p>
            <a:r>
              <a:rPr lang="en-GB" sz="2400" dirty="0"/>
              <a:t>When you have completed your homework and want to see the feedback from you teacher you click on ‘Feedback’</a:t>
            </a:r>
          </a:p>
        </p:txBody>
      </p:sp>
      <p:cxnSp>
        <p:nvCxnSpPr>
          <p:cNvPr id="6" name="Straight Arrow Connector 5">
            <a:extLst>
              <a:ext uri="{FF2B5EF4-FFF2-40B4-BE49-F238E27FC236}">
                <a16:creationId xmlns:a16="http://schemas.microsoft.com/office/drawing/2014/main" id="{BA8854A1-3DC2-4BC7-9E4F-F947CC7A10D4}"/>
              </a:ext>
            </a:extLst>
          </p:cNvPr>
          <p:cNvCxnSpPr>
            <a:cxnSpLocks/>
          </p:cNvCxnSpPr>
          <p:nvPr/>
        </p:nvCxnSpPr>
        <p:spPr>
          <a:xfrm flipH="1">
            <a:off x="5897461" y="872456"/>
            <a:ext cx="679509" cy="40686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E1100F3-BE9A-476F-B293-2CA9989083ED}"/>
              </a:ext>
            </a:extLst>
          </p:cNvPr>
          <p:cNvPicPr>
            <a:picLocks noChangeAspect="1"/>
          </p:cNvPicPr>
          <p:nvPr/>
        </p:nvPicPr>
        <p:blipFill rotWithShape="1">
          <a:blip r:embed="rId3"/>
          <a:srcRect l="16881" t="22151" r="33395" b="17666"/>
          <a:stretch/>
        </p:blipFill>
        <p:spPr>
          <a:xfrm>
            <a:off x="159391" y="3103927"/>
            <a:ext cx="4546833" cy="3095537"/>
          </a:xfrm>
          <a:prstGeom prst="rect">
            <a:avLst/>
          </a:prstGeom>
        </p:spPr>
      </p:pic>
      <p:sp>
        <p:nvSpPr>
          <p:cNvPr id="11" name="TextBox 10">
            <a:extLst>
              <a:ext uri="{FF2B5EF4-FFF2-40B4-BE49-F238E27FC236}">
                <a16:creationId xmlns:a16="http://schemas.microsoft.com/office/drawing/2014/main" id="{66948276-0E87-4F45-95F1-27314C1EA1A5}"/>
              </a:ext>
            </a:extLst>
          </p:cNvPr>
          <p:cNvSpPr txBox="1"/>
          <p:nvPr/>
        </p:nvSpPr>
        <p:spPr>
          <a:xfrm>
            <a:off x="4840448" y="5385379"/>
            <a:ext cx="4009937" cy="830997"/>
          </a:xfrm>
          <a:prstGeom prst="rect">
            <a:avLst/>
          </a:prstGeom>
          <a:solidFill>
            <a:schemeClr val="bg1"/>
          </a:solidFill>
          <a:ln>
            <a:solidFill>
              <a:schemeClr val="tx1"/>
            </a:solidFill>
          </a:ln>
        </p:spPr>
        <p:txBody>
          <a:bodyPr wrap="square" rtlCol="0">
            <a:spAutoFit/>
          </a:bodyPr>
          <a:lstStyle/>
          <a:p>
            <a:r>
              <a:rPr lang="en-GB" sz="2400" dirty="0"/>
              <a:t>Then you can see your teacher feedback.</a:t>
            </a:r>
          </a:p>
        </p:txBody>
      </p:sp>
      <p:cxnSp>
        <p:nvCxnSpPr>
          <p:cNvPr id="12" name="Straight Arrow Connector 11">
            <a:extLst>
              <a:ext uri="{FF2B5EF4-FFF2-40B4-BE49-F238E27FC236}">
                <a16:creationId xmlns:a16="http://schemas.microsoft.com/office/drawing/2014/main" id="{D77F511E-8853-4CBA-8CCA-6AAC011255A1}"/>
              </a:ext>
            </a:extLst>
          </p:cNvPr>
          <p:cNvCxnSpPr>
            <a:cxnSpLocks/>
          </p:cNvCxnSpPr>
          <p:nvPr/>
        </p:nvCxnSpPr>
        <p:spPr>
          <a:xfrm flipH="1" flipV="1">
            <a:off x="2575420" y="5471719"/>
            <a:ext cx="2265029" cy="375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66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44" y="238492"/>
            <a:ext cx="5149973" cy="349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44" y="3730269"/>
            <a:ext cx="5149972" cy="286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32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012897-D472-4AE2-937B-5D8CF9F76585}"/>
              </a:ext>
            </a:extLst>
          </p:cNvPr>
          <p:cNvSpPr txBox="1"/>
          <p:nvPr/>
        </p:nvSpPr>
        <p:spPr>
          <a:xfrm>
            <a:off x="348143" y="1603109"/>
            <a:ext cx="8569354" cy="1200329"/>
          </a:xfrm>
          <a:prstGeom prst="rect">
            <a:avLst/>
          </a:prstGeom>
          <a:noFill/>
        </p:spPr>
        <p:txBody>
          <a:bodyPr wrap="square">
            <a:spAutoFit/>
          </a:bodyPr>
          <a:lstStyle/>
          <a:p>
            <a:endParaRPr lang="en-GB" dirty="0">
              <a:solidFill>
                <a:srgbClr val="0563C1"/>
              </a:solidFill>
              <a:hlinkClick r:id="rId2">
                <a:extLst>
                  <a:ext uri="{A12FA001-AC4F-418D-AE19-62706E023703}">
                    <ahyp:hlinkClr xmlns="" xmlns:ahyp="http://schemas.microsoft.com/office/drawing/2018/hyperlinkcolor" val="tx"/>
                  </a:ext>
                </a:extLst>
              </a:hlinkClick>
            </a:endParaRPr>
          </a:p>
          <a:p>
            <a:endParaRPr lang="en-GB" dirty="0">
              <a:solidFill>
                <a:srgbClr val="0563C1"/>
              </a:solidFill>
              <a:hlinkClick r:id="rId2">
                <a:extLst>
                  <a:ext uri="{A12FA001-AC4F-418D-AE19-62706E023703}">
                    <ahyp:hlinkClr xmlns="" xmlns:ahyp="http://schemas.microsoft.com/office/drawing/2018/hyperlinkcolor" val="tx"/>
                  </a:ext>
                </a:extLst>
              </a:hlinkClick>
            </a:endParaRPr>
          </a:p>
          <a:p>
            <a:r>
              <a:rPr lang="en-GB" dirty="0">
                <a:solidFill>
                  <a:srgbClr val="0563C1"/>
                </a:solidFill>
                <a:hlinkClick r:id="rId2">
                  <a:extLst>
                    <a:ext uri="{A12FA001-AC4F-418D-AE19-62706E023703}">
                      <ahyp:hlinkClr xmlns="" xmlns:ahyp="http://schemas.microsoft.com/office/drawing/2018/hyperlinkcolor" val="tx"/>
                    </a:ext>
                  </a:extLst>
                </a:hlinkClick>
              </a:rPr>
              <a:t>itsupport@alderbrook.solihull.sch.uk</a:t>
            </a:r>
            <a:endParaRPr lang="en-GB" dirty="0"/>
          </a:p>
          <a:p>
            <a:r>
              <a:rPr lang="en-GB" dirty="0"/>
              <a:t> </a:t>
            </a:r>
          </a:p>
        </p:txBody>
      </p:sp>
      <p:sp>
        <p:nvSpPr>
          <p:cNvPr id="9" name="TextBox 8">
            <a:extLst>
              <a:ext uri="{FF2B5EF4-FFF2-40B4-BE49-F238E27FC236}">
                <a16:creationId xmlns:a16="http://schemas.microsoft.com/office/drawing/2014/main" id="{302C8565-179A-4B44-82DC-E989707743C9}"/>
              </a:ext>
            </a:extLst>
          </p:cNvPr>
          <p:cNvSpPr txBox="1"/>
          <p:nvPr/>
        </p:nvSpPr>
        <p:spPr>
          <a:xfrm>
            <a:off x="348143" y="218114"/>
            <a:ext cx="7881457" cy="1384995"/>
          </a:xfrm>
          <a:prstGeom prst="rect">
            <a:avLst/>
          </a:prstGeom>
          <a:noFill/>
        </p:spPr>
        <p:txBody>
          <a:bodyPr wrap="square" rtlCol="0">
            <a:spAutoFit/>
          </a:bodyPr>
          <a:lstStyle/>
          <a:p>
            <a:r>
              <a:rPr lang="en-GB" sz="2800" dirty="0"/>
              <a:t>If you are unable to access any of the tools needed to complete your work or you need to reset your password use this email address:</a:t>
            </a:r>
          </a:p>
        </p:txBody>
      </p:sp>
    </p:spTree>
    <p:extLst>
      <p:ext uri="{BB962C8B-B14F-4D97-AF65-F5344CB8AC3E}">
        <p14:creationId xmlns:p14="http://schemas.microsoft.com/office/powerpoint/2010/main" val="203405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7041F-7E5D-4988-A3B2-2639BC619BB1}"/>
              </a:ext>
            </a:extLst>
          </p:cNvPr>
          <p:cNvPicPr>
            <a:picLocks noChangeAspect="1"/>
          </p:cNvPicPr>
          <p:nvPr/>
        </p:nvPicPr>
        <p:blipFill rotWithShape="1">
          <a:blip r:embed="rId2"/>
          <a:srcRect l="18424" t="10081" r="19254" b="57462"/>
          <a:stretch/>
        </p:blipFill>
        <p:spPr>
          <a:xfrm>
            <a:off x="2278737" y="1189039"/>
            <a:ext cx="5998129" cy="1946246"/>
          </a:xfrm>
          <a:prstGeom prst="rect">
            <a:avLst/>
          </a:prstGeom>
        </p:spPr>
      </p:pic>
      <p:sp>
        <p:nvSpPr>
          <p:cNvPr id="5" name="TextBox 4">
            <a:extLst>
              <a:ext uri="{FF2B5EF4-FFF2-40B4-BE49-F238E27FC236}">
                <a16:creationId xmlns:a16="http://schemas.microsoft.com/office/drawing/2014/main" id="{8987F671-1D17-4190-9F34-3FE0AE431A2F}"/>
              </a:ext>
            </a:extLst>
          </p:cNvPr>
          <p:cNvSpPr txBox="1"/>
          <p:nvPr/>
        </p:nvSpPr>
        <p:spPr>
          <a:xfrm>
            <a:off x="2055303" y="133765"/>
            <a:ext cx="6820248" cy="830997"/>
          </a:xfrm>
          <a:prstGeom prst="rect">
            <a:avLst/>
          </a:prstGeom>
          <a:solidFill>
            <a:schemeClr val="bg1"/>
          </a:solidFill>
          <a:ln>
            <a:solidFill>
              <a:schemeClr val="tx1"/>
            </a:solidFill>
          </a:ln>
        </p:spPr>
        <p:txBody>
          <a:bodyPr wrap="square" rtlCol="0">
            <a:spAutoFit/>
          </a:bodyPr>
          <a:lstStyle/>
          <a:p>
            <a:r>
              <a:rPr lang="en-GB" sz="2400" b="1" dirty="0"/>
              <a:t>Step 3: </a:t>
            </a:r>
            <a:r>
              <a:rPr lang="en-GB" sz="2400" dirty="0"/>
              <a:t>At the top of the </a:t>
            </a:r>
            <a:r>
              <a:rPr lang="en-GB" sz="2400" b="1" dirty="0"/>
              <a:t>‘Students’ </a:t>
            </a:r>
            <a:r>
              <a:rPr lang="en-GB" sz="2400" dirty="0"/>
              <a:t>menu you will see Microsoft Office 365, click on this.</a:t>
            </a:r>
          </a:p>
        </p:txBody>
      </p:sp>
      <p:sp>
        <p:nvSpPr>
          <p:cNvPr id="7" name="TextBox 6">
            <a:extLst>
              <a:ext uri="{FF2B5EF4-FFF2-40B4-BE49-F238E27FC236}">
                <a16:creationId xmlns:a16="http://schemas.microsoft.com/office/drawing/2014/main" id="{8D88FAFB-8917-4C48-8448-FD13F5546CE2}"/>
              </a:ext>
            </a:extLst>
          </p:cNvPr>
          <p:cNvSpPr txBox="1"/>
          <p:nvPr/>
        </p:nvSpPr>
        <p:spPr>
          <a:xfrm>
            <a:off x="116004" y="5118632"/>
            <a:ext cx="8851014" cy="968278"/>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users are entitled to install up to 5 instances of the complete Microsoft Office Suite on their personal devices at home (Windows PC, Laptop or Tablet or Apple Mac*) – This can be done by clicking on the ‘Install Office’ link.</a:t>
            </a:r>
          </a:p>
        </p:txBody>
      </p:sp>
      <p:sp>
        <p:nvSpPr>
          <p:cNvPr id="9" name="TextBox 8">
            <a:extLst>
              <a:ext uri="{FF2B5EF4-FFF2-40B4-BE49-F238E27FC236}">
                <a16:creationId xmlns:a16="http://schemas.microsoft.com/office/drawing/2014/main" id="{7FFCE435-8E6D-4137-9618-14C5DBD8CBE2}"/>
              </a:ext>
            </a:extLst>
          </p:cNvPr>
          <p:cNvSpPr txBox="1"/>
          <p:nvPr/>
        </p:nvSpPr>
        <p:spPr>
          <a:xfrm>
            <a:off x="146493" y="6323516"/>
            <a:ext cx="8729059" cy="375552"/>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It is recommended to use either Microsoft Edge or Google Chrome to access Office 365.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8E5032C-5B04-48E4-8FEF-D0FCB81A7954}"/>
              </a:ext>
            </a:extLst>
          </p:cNvPr>
          <p:cNvSpPr txBox="1"/>
          <p:nvPr/>
        </p:nvSpPr>
        <p:spPr>
          <a:xfrm>
            <a:off x="116004" y="3496062"/>
            <a:ext cx="8790036" cy="1477328"/>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In the Office 365 login page enter your school provided email address and click ‘Next’, Enter your normal Network Password (the one you use to log in to a computer at </a:t>
            </a:r>
            <a:r>
              <a:rPr lang="en-US" dirty="0" err="1">
                <a:latin typeface="Calibri" panose="020F0502020204030204" pitchFamily="34" charset="0"/>
                <a:ea typeface="Calibri" panose="020F0502020204030204" pitchFamily="34" charset="0"/>
                <a:cs typeface="Times New Roman" panose="02020603050405020304" pitchFamily="18" charset="0"/>
              </a:rPr>
              <a:t>Alderbrook</a:t>
            </a:r>
            <a:r>
              <a:rPr lang="en-US" dirty="0">
                <a:latin typeface="Calibri" panose="020F0502020204030204" pitchFamily="34" charset="0"/>
                <a:ea typeface="Calibri" panose="020F0502020204030204" pitchFamily="34" charset="0"/>
                <a:cs typeface="Times New Roman" panose="02020603050405020304" pitchFamily="18" charset="0"/>
              </a:rPr>
              <a:t>) and click ‘Sign in’. If this is the first time you are accessing your Office 365 account you may be asked to select your Time zone – please ensure your select ‘(UTC +00:00) Dublin, Edinburgh, Lisbon, London’. </a:t>
            </a:r>
            <a:endParaRPr lang="en-GB" dirty="0"/>
          </a:p>
        </p:txBody>
      </p:sp>
      <p:pic>
        <p:nvPicPr>
          <p:cNvPr id="13" name="Picture 12">
            <a:extLst>
              <a:ext uri="{FF2B5EF4-FFF2-40B4-BE49-F238E27FC236}">
                <a16:creationId xmlns:a16="http://schemas.microsoft.com/office/drawing/2014/main" id="{47A0A706-1708-4EA3-945F-87711CDFE01F}"/>
              </a:ext>
            </a:extLst>
          </p:cNvPr>
          <p:cNvPicPr>
            <a:picLocks noChangeAspect="1"/>
          </p:cNvPicPr>
          <p:nvPr/>
        </p:nvPicPr>
        <p:blipFill rotWithShape="1">
          <a:blip r:embed="rId3"/>
          <a:srcRect l="65305" t="16169" r="21025" b="23321"/>
          <a:stretch/>
        </p:blipFill>
        <p:spPr>
          <a:xfrm>
            <a:off x="447997" y="-4712"/>
            <a:ext cx="1405970" cy="3500774"/>
          </a:xfrm>
          <a:prstGeom prst="rect">
            <a:avLst/>
          </a:prstGeom>
        </p:spPr>
      </p:pic>
      <p:sp>
        <p:nvSpPr>
          <p:cNvPr id="14" name="Rectangle: Rounded Corners 13">
            <a:extLst>
              <a:ext uri="{FF2B5EF4-FFF2-40B4-BE49-F238E27FC236}">
                <a16:creationId xmlns:a16="http://schemas.microsoft.com/office/drawing/2014/main" id="{D1302D34-863C-4861-988B-9C3F24E66350}"/>
              </a:ext>
            </a:extLst>
          </p:cNvPr>
          <p:cNvSpPr/>
          <p:nvPr/>
        </p:nvSpPr>
        <p:spPr>
          <a:xfrm>
            <a:off x="573832" y="485864"/>
            <a:ext cx="1154300" cy="2852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6601CA20-A10E-4B4F-8EEE-FF4580ED759F}"/>
              </a:ext>
            </a:extLst>
          </p:cNvPr>
          <p:cNvSpPr/>
          <p:nvPr/>
        </p:nvSpPr>
        <p:spPr>
          <a:xfrm>
            <a:off x="2936147" y="1955927"/>
            <a:ext cx="580238" cy="5489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112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12726"/>
            <a:ext cx="7515999" cy="623853"/>
          </a:xfrm>
        </p:spPr>
        <p:txBody>
          <a:bodyPr>
            <a:normAutofit fontScale="90000"/>
          </a:bodyPr>
          <a:lstStyle/>
          <a:p>
            <a:r>
              <a:rPr lang="en-GB" dirty="0" smtClean="0"/>
              <a:t>Accessing Microsoft</a:t>
            </a:r>
            <a:endParaRPr lang="en-GB" dirty="0"/>
          </a:p>
        </p:txBody>
      </p:sp>
      <p:graphicFrame>
        <p:nvGraphicFramePr>
          <p:cNvPr id="4" name="Content Placeholder 3"/>
          <p:cNvGraphicFramePr>
            <a:graphicFrameLocks noGrp="1"/>
          </p:cNvGraphicFramePr>
          <p:nvPr>
            <p:ph idx="1"/>
            <p:extLst/>
          </p:nvPr>
        </p:nvGraphicFramePr>
        <p:xfrm>
          <a:off x="303988" y="1147864"/>
          <a:ext cx="7750514" cy="5489642"/>
        </p:xfrm>
        <a:graphic>
          <a:graphicData uri="http://schemas.openxmlformats.org/drawingml/2006/table">
            <a:tbl>
              <a:tblPr firstRow="1" bandRow="1">
                <a:tableStyleId>{5940675A-B579-460E-94D1-54222C63F5DA}</a:tableStyleId>
              </a:tblPr>
              <a:tblGrid>
                <a:gridCol w="2972612">
                  <a:extLst>
                    <a:ext uri="{9D8B030D-6E8A-4147-A177-3AD203B41FA5}">
                      <a16:colId xmlns:a16="http://schemas.microsoft.com/office/drawing/2014/main" val="1609704144"/>
                    </a:ext>
                  </a:extLst>
                </a:gridCol>
                <a:gridCol w="4777902">
                  <a:extLst>
                    <a:ext uri="{9D8B030D-6E8A-4147-A177-3AD203B41FA5}">
                      <a16:colId xmlns:a16="http://schemas.microsoft.com/office/drawing/2014/main" val="3230373953"/>
                    </a:ext>
                  </a:extLst>
                </a:gridCol>
              </a:tblGrid>
              <a:tr h="1366736">
                <a:tc>
                  <a:txBody>
                    <a:bodyPr/>
                    <a:lstStyle/>
                    <a:p>
                      <a:pPr>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Load up the Alderbrook website by typing</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in:</a:t>
                      </a:r>
                    </a:p>
                    <a:p>
                      <a:pPr>
                        <a:spcAft>
                          <a:spcPts val="0"/>
                        </a:spcAft>
                      </a:pPr>
                      <a:endPar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hlinkClick r:id="rId2"/>
                        </a:rPr>
                        <a:t>www.Alderbrook.co.uk</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2510331663"/>
                  </a:ext>
                </a:extLst>
              </a:tr>
              <a:tr h="1337553">
                <a:tc>
                  <a:txBody>
                    <a:bodyPr/>
                    <a:lstStyle/>
                    <a:p>
                      <a:r>
                        <a:rPr lang="en-GB" sz="2000" dirty="0" smtClean="0"/>
                        <a:t>Hover</a:t>
                      </a:r>
                      <a:r>
                        <a:rPr lang="en-GB" sz="2000" baseline="0" dirty="0" smtClean="0"/>
                        <a:t> your mouse over where it says </a:t>
                      </a:r>
                      <a:r>
                        <a:rPr lang="en-GB" sz="2000" b="1" u="sng" baseline="0" dirty="0" smtClean="0"/>
                        <a:t>“Students” </a:t>
                      </a:r>
                      <a:r>
                        <a:rPr lang="en-GB" sz="2000" b="0" u="none" baseline="0" dirty="0" smtClean="0"/>
                        <a:t>then select </a:t>
                      </a:r>
                      <a:r>
                        <a:rPr lang="en-GB" sz="2000" b="1" u="sng" baseline="0" dirty="0" smtClean="0"/>
                        <a:t>“Office 365”</a:t>
                      </a:r>
                      <a:endParaRPr lang="en-GB" sz="2000" dirty="0"/>
                    </a:p>
                  </a:txBody>
                  <a:tcPr/>
                </a:tc>
                <a:tc>
                  <a:txBody>
                    <a:bodyPr/>
                    <a:lstStyle/>
                    <a:p>
                      <a:endParaRPr lang="en-GB" dirty="0"/>
                    </a:p>
                  </a:txBody>
                  <a:tcPr/>
                </a:tc>
                <a:extLst>
                  <a:ext uri="{0D108BD9-81ED-4DB2-BD59-A6C34878D82A}">
                    <a16:rowId xmlns:a16="http://schemas.microsoft.com/office/drawing/2014/main" val="1611031404"/>
                  </a:ext>
                </a:extLst>
              </a:tr>
              <a:tr h="1337553">
                <a:tc>
                  <a:txBody>
                    <a:bodyPr/>
                    <a:lstStyle/>
                    <a:p>
                      <a:r>
                        <a:rPr lang="en-GB" sz="2000" dirty="0" smtClean="0"/>
                        <a:t>Then type in your</a:t>
                      </a:r>
                      <a:r>
                        <a:rPr lang="en-GB" sz="2000" baseline="0" dirty="0" smtClean="0"/>
                        <a:t> email address using the format:</a:t>
                      </a:r>
                    </a:p>
                    <a:p>
                      <a:endParaRPr lang="en-GB" sz="900" baseline="0" dirty="0" smtClean="0"/>
                    </a:p>
                    <a:p>
                      <a:r>
                        <a:rPr lang="en-GB" sz="2000" dirty="0" smtClean="0">
                          <a:hlinkClick r:id="rId3"/>
                        </a:rPr>
                        <a:t>201username@alderbrook.solihull.sch.uk</a:t>
                      </a:r>
                      <a:r>
                        <a:rPr lang="en-GB" sz="2000" dirty="0" smtClean="0"/>
                        <a:t> </a:t>
                      </a:r>
                      <a:endParaRPr lang="en-GB" sz="2000" dirty="0"/>
                    </a:p>
                  </a:txBody>
                  <a:tcPr/>
                </a:tc>
                <a:tc>
                  <a:txBody>
                    <a:bodyPr/>
                    <a:lstStyle/>
                    <a:p>
                      <a:endParaRPr lang="en-GB" dirty="0"/>
                    </a:p>
                  </a:txBody>
                  <a:tcPr/>
                </a:tc>
                <a:extLst>
                  <a:ext uri="{0D108BD9-81ED-4DB2-BD59-A6C34878D82A}">
                    <a16:rowId xmlns:a16="http://schemas.microsoft.com/office/drawing/2014/main" val="4219998"/>
                  </a:ext>
                </a:extLst>
              </a:tr>
              <a:tr h="1337553">
                <a:tc>
                  <a:txBody>
                    <a:bodyPr/>
                    <a:lstStyle/>
                    <a:p>
                      <a:r>
                        <a:rPr lang="en-GB" sz="1800" dirty="0" smtClean="0"/>
                        <a:t>You will then be asked to enter your password.</a:t>
                      </a:r>
                      <a:r>
                        <a:rPr lang="en-GB" sz="1800" baseline="0" dirty="0" smtClean="0"/>
                        <a:t> This password is the same you use to log onto the school system. </a:t>
                      </a:r>
                      <a:endParaRPr lang="en-GB" sz="1800" dirty="0"/>
                    </a:p>
                  </a:txBody>
                  <a:tcPr/>
                </a:tc>
                <a:tc>
                  <a:txBody>
                    <a:bodyPr/>
                    <a:lstStyle/>
                    <a:p>
                      <a:endParaRPr lang="en-GB" dirty="0"/>
                    </a:p>
                  </a:txBody>
                  <a:tcPr/>
                </a:tc>
                <a:extLst>
                  <a:ext uri="{0D108BD9-81ED-4DB2-BD59-A6C34878D82A}">
                    <a16:rowId xmlns:a16="http://schemas.microsoft.com/office/drawing/2014/main" val="4191495568"/>
                  </a:ext>
                </a:extLst>
              </a:tr>
            </a:tbl>
          </a:graphicData>
        </a:graphic>
      </p:graphicFrame>
      <p:pic>
        <p:nvPicPr>
          <p:cNvPr id="5" name="Picture 4" descr="A screenshot of a person&#10;&#10;Description automatically generated"/>
          <p:cNvPicPr/>
          <p:nvPr/>
        </p:nvPicPr>
        <p:blipFill>
          <a:blip r:embed="rId4" cstate="screen">
            <a:extLst>
              <a:ext uri="{28A0092B-C50C-407E-A947-70E740481C1C}">
                <a14:useLocalDpi xmlns:a14="http://schemas.microsoft.com/office/drawing/2010/main"/>
              </a:ext>
            </a:extLst>
          </a:blip>
          <a:stretch>
            <a:fillRect/>
          </a:stretch>
        </p:blipFill>
        <p:spPr>
          <a:xfrm>
            <a:off x="4872990" y="1147864"/>
            <a:ext cx="1918335" cy="1281011"/>
          </a:xfrm>
          <a:prstGeom prst="rect">
            <a:avLst/>
          </a:prstGeom>
        </p:spPr>
      </p:pic>
      <p:pic>
        <p:nvPicPr>
          <p:cNvPr id="6" name="Picture 5" descr="A screenshot of a cell phone&#10;&#10;Description automatically generated"/>
          <p:cNvPicPr/>
          <p:nvPr/>
        </p:nvPicPr>
        <p:blipFill>
          <a:blip r:embed="rId5" cstate="screen">
            <a:extLst>
              <a:ext uri="{28A0092B-C50C-407E-A947-70E740481C1C}">
                <a14:useLocalDpi xmlns:a14="http://schemas.microsoft.com/office/drawing/2010/main"/>
              </a:ext>
            </a:extLst>
          </a:blip>
          <a:stretch>
            <a:fillRect/>
          </a:stretch>
        </p:blipFill>
        <p:spPr>
          <a:xfrm>
            <a:off x="4234180" y="2533015"/>
            <a:ext cx="2947670" cy="1263506"/>
          </a:xfrm>
          <a:prstGeom prst="rect">
            <a:avLst/>
          </a:prstGeom>
        </p:spPr>
      </p:pic>
      <p:sp>
        <p:nvSpPr>
          <p:cNvPr id="7" name="Rounded Rectangle 6"/>
          <p:cNvSpPr/>
          <p:nvPr/>
        </p:nvSpPr>
        <p:spPr>
          <a:xfrm>
            <a:off x="5403215" y="3164768"/>
            <a:ext cx="969010" cy="2667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6"/>
          <a:stretch>
            <a:fillRect/>
          </a:stretch>
        </p:blipFill>
        <p:spPr>
          <a:xfrm>
            <a:off x="5109252" y="3900661"/>
            <a:ext cx="1548723" cy="1196521"/>
          </a:xfrm>
          <a:prstGeom prst="rect">
            <a:avLst/>
          </a:prstGeom>
        </p:spPr>
      </p:pic>
      <p:pic>
        <p:nvPicPr>
          <p:cNvPr id="3" name="Picture 2"/>
          <p:cNvPicPr>
            <a:picLocks noChangeAspect="1"/>
          </p:cNvPicPr>
          <p:nvPr/>
        </p:nvPicPr>
        <p:blipFill>
          <a:blip r:embed="rId7"/>
          <a:stretch>
            <a:fillRect/>
          </a:stretch>
        </p:blipFill>
        <p:spPr>
          <a:xfrm>
            <a:off x="4631367" y="5350102"/>
            <a:ext cx="2271327" cy="1226344"/>
          </a:xfrm>
          <a:prstGeom prst="rect">
            <a:avLst/>
          </a:prstGeom>
        </p:spPr>
      </p:pic>
    </p:spTree>
    <p:extLst>
      <p:ext uri="{BB962C8B-B14F-4D97-AF65-F5344CB8AC3E}">
        <p14:creationId xmlns:p14="http://schemas.microsoft.com/office/powerpoint/2010/main" val="275743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7041F-7E5D-4988-A3B2-2639BC619BB1}"/>
              </a:ext>
            </a:extLst>
          </p:cNvPr>
          <p:cNvPicPr>
            <a:picLocks noChangeAspect="1"/>
          </p:cNvPicPr>
          <p:nvPr/>
        </p:nvPicPr>
        <p:blipFill rotWithShape="1">
          <a:blip r:embed="rId2"/>
          <a:srcRect l="11927" t="10081" r="5046" b="66346"/>
          <a:stretch/>
        </p:blipFill>
        <p:spPr>
          <a:xfrm>
            <a:off x="146493" y="599820"/>
            <a:ext cx="8751216" cy="1413538"/>
          </a:xfrm>
          <a:prstGeom prst="rect">
            <a:avLst/>
          </a:prstGeom>
        </p:spPr>
      </p:pic>
      <p:sp>
        <p:nvSpPr>
          <p:cNvPr id="5" name="TextBox 4">
            <a:extLst>
              <a:ext uri="{FF2B5EF4-FFF2-40B4-BE49-F238E27FC236}">
                <a16:creationId xmlns:a16="http://schemas.microsoft.com/office/drawing/2014/main" id="{8987F671-1D17-4190-9F34-3FE0AE431A2F}"/>
              </a:ext>
            </a:extLst>
          </p:cNvPr>
          <p:cNvSpPr txBox="1"/>
          <p:nvPr/>
        </p:nvSpPr>
        <p:spPr>
          <a:xfrm>
            <a:off x="146493" y="63938"/>
            <a:ext cx="8751216" cy="461665"/>
          </a:xfrm>
          <a:prstGeom prst="rect">
            <a:avLst/>
          </a:prstGeom>
          <a:solidFill>
            <a:schemeClr val="bg1"/>
          </a:solidFill>
          <a:ln>
            <a:solidFill>
              <a:schemeClr val="tx1"/>
            </a:solidFill>
          </a:ln>
        </p:spPr>
        <p:txBody>
          <a:bodyPr wrap="square" rtlCol="0">
            <a:spAutoFit/>
          </a:bodyPr>
          <a:lstStyle/>
          <a:p>
            <a:r>
              <a:rPr lang="en-GB" sz="2400" b="1" dirty="0"/>
              <a:t>Microsoft Office 365: Outlook (sending an email)</a:t>
            </a:r>
          </a:p>
        </p:txBody>
      </p:sp>
      <p:sp>
        <p:nvSpPr>
          <p:cNvPr id="11" name="TextBox 10">
            <a:extLst>
              <a:ext uri="{FF2B5EF4-FFF2-40B4-BE49-F238E27FC236}">
                <a16:creationId xmlns:a16="http://schemas.microsoft.com/office/drawing/2014/main" id="{18E5032C-5B04-48E4-8FEF-D0FCB81A7954}"/>
              </a:ext>
            </a:extLst>
          </p:cNvPr>
          <p:cNvSpPr txBox="1"/>
          <p:nvPr/>
        </p:nvSpPr>
        <p:spPr>
          <a:xfrm>
            <a:off x="146493" y="2107496"/>
            <a:ext cx="8790036" cy="4524315"/>
          </a:xfrm>
          <a:prstGeom prst="rect">
            <a:avLst/>
          </a:prstGeom>
          <a:noFill/>
        </p:spPr>
        <p:txBody>
          <a:bodyPr wrap="square">
            <a:spAutoFit/>
          </a:bodyPr>
          <a:lstStyle/>
          <a:p>
            <a:r>
              <a:rPr lang="en-GB" dirty="0"/>
              <a:t>You can send an email to ask teacher questions and attach work to send to your teachers</a:t>
            </a:r>
          </a:p>
          <a:p>
            <a:endParaRPr lang="en-GB" dirty="0"/>
          </a:p>
          <a:p>
            <a:r>
              <a:rPr lang="en-GB" b="1" dirty="0"/>
              <a:t>Step 1</a:t>
            </a:r>
            <a:r>
              <a:rPr lang="en-GB" dirty="0"/>
              <a:t>: Click on ‘New’</a:t>
            </a:r>
          </a:p>
          <a:p>
            <a:endParaRPr lang="en-GB" dirty="0"/>
          </a:p>
          <a:p>
            <a:r>
              <a:rPr lang="en-GB" b="1" dirty="0"/>
              <a:t>Step 2: </a:t>
            </a:r>
            <a:r>
              <a:rPr lang="en-GB" dirty="0"/>
              <a:t>Go to ‘To’ start to type on </a:t>
            </a:r>
          </a:p>
          <a:p>
            <a:r>
              <a:rPr lang="en-GB" dirty="0"/>
              <a:t>the name of the person you </a:t>
            </a:r>
          </a:p>
          <a:p>
            <a:r>
              <a:rPr lang="en-GB" dirty="0"/>
              <a:t>want to send the email and </a:t>
            </a:r>
          </a:p>
          <a:p>
            <a:r>
              <a:rPr lang="en-GB" dirty="0"/>
              <a:t>their email address will appear.</a:t>
            </a:r>
          </a:p>
          <a:p>
            <a:endParaRPr lang="en-GB" dirty="0"/>
          </a:p>
          <a:p>
            <a:r>
              <a:rPr lang="en-GB" b="1" dirty="0"/>
              <a:t>Step 3: </a:t>
            </a:r>
            <a:r>
              <a:rPr lang="en-GB" dirty="0"/>
              <a:t>Give the email a title</a:t>
            </a:r>
          </a:p>
          <a:p>
            <a:endParaRPr lang="en-GB" dirty="0"/>
          </a:p>
          <a:p>
            <a:r>
              <a:rPr lang="en-GB" b="1" dirty="0"/>
              <a:t>Step 4: </a:t>
            </a:r>
            <a:r>
              <a:rPr lang="en-GB" dirty="0"/>
              <a:t>Type your message.</a:t>
            </a:r>
          </a:p>
          <a:p>
            <a:endParaRPr lang="en-GB" dirty="0"/>
          </a:p>
          <a:p>
            <a:endParaRPr lang="en-GB" dirty="0"/>
          </a:p>
          <a:p>
            <a:endParaRPr lang="en-GB" dirty="0"/>
          </a:p>
          <a:p>
            <a:endParaRPr lang="en-GB" dirty="0"/>
          </a:p>
        </p:txBody>
      </p:sp>
      <p:sp>
        <p:nvSpPr>
          <p:cNvPr id="2" name="Oval 1">
            <a:extLst>
              <a:ext uri="{FF2B5EF4-FFF2-40B4-BE49-F238E27FC236}">
                <a16:creationId xmlns:a16="http://schemas.microsoft.com/office/drawing/2014/main" id="{0F0DEAA6-FF4E-40B7-A7DA-97AFA8C77A8C}"/>
              </a:ext>
            </a:extLst>
          </p:cNvPr>
          <p:cNvSpPr/>
          <p:nvPr/>
        </p:nvSpPr>
        <p:spPr>
          <a:xfrm>
            <a:off x="1526797" y="1271429"/>
            <a:ext cx="696286" cy="6795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D45ED23-8D37-4998-B006-4F71D1790F73}"/>
              </a:ext>
            </a:extLst>
          </p:cNvPr>
          <p:cNvPicPr>
            <a:picLocks noChangeAspect="1"/>
          </p:cNvPicPr>
          <p:nvPr/>
        </p:nvPicPr>
        <p:blipFill rotWithShape="1">
          <a:blip r:embed="rId3"/>
          <a:srcRect l="32202" t="8614" r="917" b="10815"/>
          <a:stretch/>
        </p:blipFill>
        <p:spPr>
          <a:xfrm>
            <a:off x="3422709" y="2548098"/>
            <a:ext cx="5475000" cy="3710082"/>
          </a:xfrm>
          <a:prstGeom prst="rect">
            <a:avLst/>
          </a:prstGeom>
        </p:spPr>
      </p:pic>
      <p:cxnSp>
        <p:nvCxnSpPr>
          <p:cNvPr id="14" name="Straight Arrow Connector 13">
            <a:extLst>
              <a:ext uri="{FF2B5EF4-FFF2-40B4-BE49-F238E27FC236}">
                <a16:creationId xmlns:a16="http://schemas.microsoft.com/office/drawing/2014/main" id="{D71C4D6E-04B4-4CF3-B04B-4F93020C3DDB}"/>
              </a:ext>
            </a:extLst>
          </p:cNvPr>
          <p:cNvCxnSpPr/>
          <p:nvPr/>
        </p:nvCxnSpPr>
        <p:spPr>
          <a:xfrm flipV="1">
            <a:off x="2768367" y="3137483"/>
            <a:ext cx="738231" cy="1593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8A4BE66-A025-420A-BCB3-0703A688A298}"/>
              </a:ext>
            </a:extLst>
          </p:cNvPr>
          <p:cNvCxnSpPr>
            <a:cxnSpLocks/>
          </p:cNvCxnSpPr>
          <p:nvPr/>
        </p:nvCxnSpPr>
        <p:spPr>
          <a:xfrm flipV="1">
            <a:off x="2912378" y="3691594"/>
            <a:ext cx="1105949" cy="10859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3833AF9-3CD7-4340-80A6-39D1342560A8}"/>
              </a:ext>
            </a:extLst>
          </p:cNvPr>
          <p:cNvCxnSpPr>
            <a:cxnSpLocks/>
          </p:cNvCxnSpPr>
          <p:nvPr/>
        </p:nvCxnSpPr>
        <p:spPr>
          <a:xfrm flipV="1">
            <a:off x="2798428" y="4234560"/>
            <a:ext cx="1387678" cy="10632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08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7041F-7E5D-4988-A3B2-2639BC619BB1}"/>
              </a:ext>
            </a:extLst>
          </p:cNvPr>
          <p:cNvPicPr>
            <a:picLocks noChangeAspect="1"/>
          </p:cNvPicPr>
          <p:nvPr/>
        </p:nvPicPr>
        <p:blipFill rotWithShape="1">
          <a:blip r:embed="rId2"/>
          <a:srcRect l="11927" t="10081" r="5046" b="66346"/>
          <a:stretch/>
        </p:blipFill>
        <p:spPr>
          <a:xfrm>
            <a:off x="146493" y="599820"/>
            <a:ext cx="8851014" cy="1413538"/>
          </a:xfrm>
          <a:prstGeom prst="rect">
            <a:avLst/>
          </a:prstGeom>
        </p:spPr>
      </p:pic>
      <p:sp>
        <p:nvSpPr>
          <p:cNvPr id="5" name="TextBox 4">
            <a:extLst>
              <a:ext uri="{FF2B5EF4-FFF2-40B4-BE49-F238E27FC236}">
                <a16:creationId xmlns:a16="http://schemas.microsoft.com/office/drawing/2014/main" id="{8987F671-1D17-4190-9F34-3FE0AE431A2F}"/>
              </a:ext>
            </a:extLst>
          </p:cNvPr>
          <p:cNvSpPr txBox="1"/>
          <p:nvPr/>
        </p:nvSpPr>
        <p:spPr>
          <a:xfrm>
            <a:off x="136289" y="65081"/>
            <a:ext cx="8861218" cy="461665"/>
          </a:xfrm>
          <a:prstGeom prst="rect">
            <a:avLst/>
          </a:prstGeom>
          <a:solidFill>
            <a:schemeClr val="bg1"/>
          </a:solidFill>
          <a:ln>
            <a:solidFill>
              <a:schemeClr val="tx1"/>
            </a:solidFill>
          </a:ln>
        </p:spPr>
        <p:txBody>
          <a:bodyPr wrap="square" rtlCol="0">
            <a:spAutoFit/>
          </a:bodyPr>
          <a:lstStyle/>
          <a:p>
            <a:r>
              <a:rPr lang="en-GB" sz="2400" dirty="0"/>
              <a:t>Microsoft Office 365: Outlook</a:t>
            </a:r>
          </a:p>
        </p:txBody>
      </p:sp>
      <p:sp>
        <p:nvSpPr>
          <p:cNvPr id="11" name="TextBox 10">
            <a:extLst>
              <a:ext uri="{FF2B5EF4-FFF2-40B4-BE49-F238E27FC236}">
                <a16:creationId xmlns:a16="http://schemas.microsoft.com/office/drawing/2014/main" id="{18E5032C-5B04-48E4-8FEF-D0FCB81A7954}"/>
              </a:ext>
            </a:extLst>
          </p:cNvPr>
          <p:cNvSpPr txBox="1"/>
          <p:nvPr/>
        </p:nvSpPr>
        <p:spPr>
          <a:xfrm>
            <a:off x="146493" y="2107496"/>
            <a:ext cx="2579929" cy="4524315"/>
          </a:xfrm>
          <a:prstGeom prst="rect">
            <a:avLst/>
          </a:prstGeom>
          <a:noFill/>
          <a:ln>
            <a:solidFill>
              <a:schemeClr val="tx1"/>
            </a:solidFill>
          </a:ln>
        </p:spPr>
        <p:txBody>
          <a:bodyPr wrap="square">
            <a:spAutoFit/>
          </a:bodyPr>
          <a:lstStyle/>
          <a:p>
            <a:r>
              <a:rPr lang="en-GB" b="1" dirty="0"/>
              <a:t>Step 5: </a:t>
            </a:r>
            <a:r>
              <a:rPr lang="en-GB" dirty="0"/>
              <a:t>To attach your work. Click on </a:t>
            </a:r>
            <a:r>
              <a:rPr lang="en-GB" b="1" dirty="0"/>
              <a:t>‘Attach’</a:t>
            </a:r>
            <a:r>
              <a:rPr lang="en-GB" dirty="0"/>
              <a:t> with the paperclip next to it.</a:t>
            </a:r>
          </a:p>
          <a:p>
            <a:endParaRPr lang="en-GB" dirty="0"/>
          </a:p>
          <a:p>
            <a:r>
              <a:rPr lang="en-GB" dirty="0"/>
              <a:t>When you clicked on </a:t>
            </a:r>
            <a:r>
              <a:rPr lang="en-GB" b="1" dirty="0"/>
              <a:t>‘Attach’ </a:t>
            </a:r>
            <a:r>
              <a:rPr lang="en-GB" dirty="0"/>
              <a:t>select the location you have saved your document.</a:t>
            </a:r>
          </a:p>
          <a:p>
            <a:endParaRPr lang="en-GB" dirty="0"/>
          </a:p>
          <a:p>
            <a:r>
              <a:rPr lang="en-GB" dirty="0"/>
              <a:t>When you click on your document, it will attach itself to your email. </a:t>
            </a:r>
          </a:p>
          <a:p>
            <a:r>
              <a:rPr lang="en-GB" dirty="0"/>
              <a:t> </a:t>
            </a:r>
          </a:p>
          <a:p>
            <a:endParaRPr lang="en-GB" dirty="0"/>
          </a:p>
          <a:p>
            <a:r>
              <a:rPr lang="en-GB" dirty="0"/>
              <a:t>Then click </a:t>
            </a:r>
            <a:r>
              <a:rPr lang="en-GB" b="1" dirty="0"/>
              <a:t>‘Send’</a:t>
            </a:r>
          </a:p>
        </p:txBody>
      </p:sp>
      <p:sp>
        <p:nvSpPr>
          <p:cNvPr id="2" name="Oval 1">
            <a:extLst>
              <a:ext uri="{FF2B5EF4-FFF2-40B4-BE49-F238E27FC236}">
                <a16:creationId xmlns:a16="http://schemas.microsoft.com/office/drawing/2014/main" id="{0F0DEAA6-FF4E-40B7-A7DA-97AFA8C77A8C}"/>
              </a:ext>
            </a:extLst>
          </p:cNvPr>
          <p:cNvSpPr/>
          <p:nvPr/>
        </p:nvSpPr>
        <p:spPr>
          <a:xfrm>
            <a:off x="1526797" y="1271429"/>
            <a:ext cx="696286" cy="6795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D45ED23-8D37-4998-B006-4F71D1790F73}"/>
              </a:ext>
            </a:extLst>
          </p:cNvPr>
          <p:cNvPicPr>
            <a:picLocks noChangeAspect="1"/>
          </p:cNvPicPr>
          <p:nvPr/>
        </p:nvPicPr>
        <p:blipFill rotWithShape="1">
          <a:blip r:embed="rId3"/>
          <a:srcRect l="32202" t="8613" r="1187" b="55814"/>
          <a:stretch/>
        </p:blipFill>
        <p:spPr>
          <a:xfrm>
            <a:off x="2869503" y="2107496"/>
            <a:ext cx="6128003" cy="1814127"/>
          </a:xfrm>
          <a:prstGeom prst="rect">
            <a:avLst/>
          </a:prstGeom>
        </p:spPr>
      </p:pic>
      <p:pic>
        <p:nvPicPr>
          <p:cNvPr id="12" name="Picture 11">
            <a:extLst>
              <a:ext uri="{FF2B5EF4-FFF2-40B4-BE49-F238E27FC236}">
                <a16:creationId xmlns:a16="http://schemas.microsoft.com/office/drawing/2014/main" id="{2F5E4BC3-F9D8-4BBA-AAD0-3448CE888747}"/>
              </a:ext>
            </a:extLst>
          </p:cNvPr>
          <p:cNvPicPr>
            <a:picLocks noChangeAspect="1"/>
          </p:cNvPicPr>
          <p:nvPr/>
        </p:nvPicPr>
        <p:blipFill rotWithShape="1">
          <a:blip r:embed="rId4"/>
          <a:srcRect l="34679" t="13017" r="46881" b="72467"/>
          <a:stretch/>
        </p:blipFill>
        <p:spPr>
          <a:xfrm>
            <a:off x="2886281" y="3514579"/>
            <a:ext cx="3206845" cy="1419948"/>
          </a:xfrm>
          <a:prstGeom prst="rect">
            <a:avLst/>
          </a:prstGeom>
        </p:spPr>
      </p:pic>
      <p:cxnSp>
        <p:nvCxnSpPr>
          <p:cNvPr id="8" name="Straight Arrow Connector 7">
            <a:extLst>
              <a:ext uri="{FF2B5EF4-FFF2-40B4-BE49-F238E27FC236}">
                <a16:creationId xmlns:a16="http://schemas.microsoft.com/office/drawing/2014/main" id="{1E4B7341-ED62-4532-BB85-F55F41DC741D}"/>
              </a:ext>
            </a:extLst>
          </p:cNvPr>
          <p:cNvCxnSpPr>
            <a:cxnSpLocks/>
          </p:cNvCxnSpPr>
          <p:nvPr/>
        </p:nvCxnSpPr>
        <p:spPr>
          <a:xfrm>
            <a:off x="2342625" y="2576152"/>
            <a:ext cx="9039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89EBCE-2303-438F-95B5-6059A8A65FFC}"/>
              </a:ext>
            </a:extLst>
          </p:cNvPr>
          <p:cNvPicPr>
            <a:picLocks noChangeAspect="1"/>
          </p:cNvPicPr>
          <p:nvPr/>
        </p:nvPicPr>
        <p:blipFill rotWithShape="1">
          <a:blip r:embed="rId5"/>
          <a:srcRect l="31743" t="13670" r="33910" b="55803"/>
          <a:stretch/>
        </p:blipFill>
        <p:spPr>
          <a:xfrm>
            <a:off x="2919366" y="5041732"/>
            <a:ext cx="3140674" cy="1570184"/>
          </a:xfrm>
          <a:prstGeom prst="rect">
            <a:avLst/>
          </a:prstGeom>
        </p:spPr>
      </p:pic>
      <p:cxnSp>
        <p:nvCxnSpPr>
          <p:cNvPr id="13" name="Straight Arrow Connector 12">
            <a:extLst>
              <a:ext uri="{FF2B5EF4-FFF2-40B4-BE49-F238E27FC236}">
                <a16:creationId xmlns:a16="http://schemas.microsoft.com/office/drawing/2014/main" id="{67DA2E7A-E72D-4BC0-B3A5-AB5BEB249F70}"/>
              </a:ext>
            </a:extLst>
          </p:cNvPr>
          <p:cNvCxnSpPr>
            <a:cxnSpLocks/>
          </p:cNvCxnSpPr>
          <p:nvPr/>
        </p:nvCxnSpPr>
        <p:spPr>
          <a:xfrm>
            <a:off x="838897" y="5872954"/>
            <a:ext cx="2080469" cy="3852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6CB5B61-E7F1-4C0F-937F-9B5339C7EA0B}"/>
              </a:ext>
            </a:extLst>
          </p:cNvPr>
          <p:cNvCxnSpPr>
            <a:cxnSpLocks/>
          </p:cNvCxnSpPr>
          <p:nvPr/>
        </p:nvCxnSpPr>
        <p:spPr>
          <a:xfrm>
            <a:off x="2100742" y="3921623"/>
            <a:ext cx="1145797" cy="302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16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7041F-7E5D-4988-A3B2-2639BC619BB1}"/>
              </a:ext>
            </a:extLst>
          </p:cNvPr>
          <p:cNvPicPr>
            <a:picLocks noChangeAspect="1"/>
          </p:cNvPicPr>
          <p:nvPr/>
        </p:nvPicPr>
        <p:blipFill rotWithShape="1">
          <a:blip r:embed="rId2"/>
          <a:srcRect l="11927" t="10081" r="5046" b="57462"/>
          <a:stretch/>
        </p:blipFill>
        <p:spPr>
          <a:xfrm>
            <a:off x="146491" y="620597"/>
            <a:ext cx="8851014" cy="1946246"/>
          </a:xfrm>
          <a:prstGeom prst="rect">
            <a:avLst/>
          </a:prstGeom>
        </p:spPr>
      </p:pic>
      <p:sp>
        <p:nvSpPr>
          <p:cNvPr id="5" name="TextBox 4">
            <a:extLst>
              <a:ext uri="{FF2B5EF4-FFF2-40B4-BE49-F238E27FC236}">
                <a16:creationId xmlns:a16="http://schemas.microsoft.com/office/drawing/2014/main" id="{8987F671-1D17-4190-9F34-3FE0AE431A2F}"/>
              </a:ext>
            </a:extLst>
          </p:cNvPr>
          <p:cNvSpPr txBox="1"/>
          <p:nvPr/>
        </p:nvSpPr>
        <p:spPr>
          <a:xfrm>
            <a:off x="146491" y="108756"/>
            <a:ext cx="8851014" cy="461665"/>
          </a:xfrm>
          <a:prstGeom prst="rect">
            <a:avLst/>
          </a:prstGeom>
          <a:solidFill>
            <a:schemeClr val="bg1"/>
          </a:solidFill>
          <a:ln>
            <a:solidFill>
              <a:schemeClr val="tx1"/>
            </a:solidFill>
          </a:ln>
        </p:spPr>
        <p:txBody>
          <a:bodyPr wrap="square" rtlCol="0">
            <a:spAutoFit/>
          </a:bodyPr>
          <a:lstStyle/>
          <a:p>
            <a:r>
              <a:rPr lang="en-GB" sz="2400" b="1" dirty="0"/>
              <a:t>Microsoft Office 365: OneDrive (where you can save your work)</a:t>
            </a:r>
          </a:p>
        </p:txBody>
      </p:sp>
      <p:sp>
        <p:nvSpPr>
          <p:cNvPr id="11" name="TextBox 10">
            <a:extLst>
              <a:ext uri="{FF2B5EF4-FFF2-40B4-BE49-F238E27FC236}">
                <a16:creationId xmlns:a16="http://schemas.microsoft.com/office/drawing/2014/main" id="{18E5032C-5B04-48E4-8FEF-D0FCB81A7954}"/>
              </a:ext>
            </a:extLst>
          </p:cNvPr>
          <p:cNvSpPr txBox="1"/>
          <p:nvPr/>
        </p:nvSpPr>
        <p:spPr>
          <a:xfrm>
            <a:off x="146492" y="2667195"/>
            <a:ext cx="8851013" cy="4031873"/>
          </a:xfrm>
          <a:prstGeom prst="rect">
            <a:avLst/>
          </a:prstGeom>
          <a:noFill/>
        </p:spPr>
        <p:txBody>
          <a:bodyPr wrap="square">
            <a:spAutoFit/>
          </a:bodyPr>
          <a:lstStyle/>
          <a:p>
            <a:r>
              <a:rPr lang="en-US" sz="1600" dirty="0"/>
              <a:t>This is a </a:t>
            </a:r>
            <a:r>
              <a:rPr lang="en-US" sz="1600" b="1" dirty="0"/>
              <a:t>PERSONAL</a:t>
            </a:r>
            <a:r>
              <a:rPr lang="en-US" sz="1600" dirty="0"/>
              <a:t> file storage area in Office 365. You can create Folders, upload documents and share these with a classmate or teacher for work purposes.  This is monitored by our IT team.  </a:t>
            </a:r>
          </a:p>
          <a:p>
            <a:endParaRPr lang="en-US" sz="1600" dirty="0"/>
          </a:p>
          <a:p>
            <a:r>
              <a:rPr lang="en-US" sz="1600" b="1" dirty="0"/>
              <a:t>Files can be uploaded in 2 ways: </a:t>
            </a:r>
          </a:p>
          <a:p>
            <a:pPr marL="342900" indent="-342900">
              <a:buAutoNum type="arabicPeriod"/>
            </a:pPr>
            <a:r>
              <a:rPr lang="en-US" sz="1600" dirty="0"/>
              <a:t>Drag and drop files or folders into the area you want them </a:t>
            </a:r>
          </a:p>
          <a:p>
            <a:pPr marL="342900" indent="-342900">
              <a:buAutoNum type="arabicPeriod"/>
            </a:pPr>
            <a:r>
              <a:rPr lang="en-US" sz="1600" dirty="0"/>
              <a:t>Click the ‘Upload’ button at the top of the Window and select the files or folders you want to upload </a:t>
            </a:r>
          </a:p>
          <a:p>
            <a:endParaRPr lang="en-US" sz="1600" dirty="0"/>
          </a:p>
          <a:p>
            <a:r>
              <a:rPr lang="en-US" sz="1600" dirty="0"/>
              <a:t>You can share a file or a folder with others (ALL files remain 100% private UNTIL you share them with someone else, like your teacher). </a:t>
            </a:r>
          </a:p>
          <a:p>
            <a:endParaRPr lang="en-US" sz="1600" dirty="0"/>
          </a:p>
          <a:p>
            <a:r>
              <a:rPr lang="en-US" sz="1600" dirty="0"/>
              <a:t>Select the item you want to share, click on ‘Share’ at the top of the Window, chose whether you want others to be able to Edit or just Read (untick ‘Allow editing’), select the person or people you want to share with then click ‘Send’ (Please note only valid </a:t>
            </a:r>
            <a:r>
              <a:rPr lang="en-US" sz="1600" dirty="0" err="1"/>
              <a:t>Alderbrook</a:t>
            </a:r>
            <a:r>
              <a:rPr lang="en-US" sz="1600" dirty="0"/>
              <a:t> emails can be used). </a:t>
            </a:r>
          </a:p>
          <a:p>
            <a:endParaRPr lang="en-US" sz="1600" dirty="0"/>
          </a:p>
          <a:p>
            <a:r>
              <a:rPr lang="en-US" sz="1600" b="1" dirty="0"/>
              <a:t>Note: </a:t>
            </a:r>
            <a:r>
              <a:rPr lang="en-US" sz="1600" dirty="0"/>
              <a:t>If you share a file, then all you are giving access to is that individual file; if you share a folder you are giving access to everything within that folder – this includes anything you add to the folder in future. </a:t>
            </a:r>
            <a:endParaRPr lang="en-GB" sz="1600" dirty="0"/>
          </a:p>
        </p:txBody>
      </p:sp>
      <p:sp>
        <p:nvSpPr>
          <p:cNvPr id="2" name="Oval 1">
            <a:extLst>
              <a:ext uri="{FF2B5EF4-FFF2-40B4-BE49-F238E27FC236}">
                <a16:creationId xmlns:a16="http://schemas.microsoft.com/office/drawing/2014/main" id="{19AB20C4-6084-49E2-B5CD-B614A393F498}"/>
              </a:ext>
            </a:extLst>
          </p:cNvPr>
          <p:cNvSpPr/>
          <p:nvPr/>
        </p:nvSpPr>
        <p:spPr>
          <a:xfrm>
            <a:off x="2105638" y="1308683"/>
            <a:ext cx="696286" cy="6795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261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7041F-7E5D-4988-A3B2-2639BC619BB1}"/>
              </a:ext>
            </a:extLst>
          </p:cNvPr>
          <p:cNvPicPr>
            <a:picLocks noChangeAspect="1"/>
          </p:cNvPicPr>
          <p:nvPr/>
        </p:nvPicPr>
        <p:blipFill rotWithShape="1">
          <a:blip r:embed="rId2"/>
          <a:srcRect l="11927" t="10081" r="5046" b="57462"/>
          <a:stretch/>
        </p:blipFill>
        <p:spPr>
          <a:xfrm>
            <a:off x="146491" y="620597"/>
            <a:ext cx="8851014" cy="1946246"/>
          </a:xfrm>
          <a:prstGeom prst="rect">
            <a:avLst/>
          </a:prstGeom>
        </p:spPr>
      </p:pic>
      <p:sp>
        <p:nvSpPr>
          <p:cNvPr id="5" name="TextBox 4">
            <a:extLst>
              <a:ext uri="{FF2B5EF4-FFF2-40B4-BE49-F238E27FC236}">
                <a16:creationId xmlns:a16="http://schemas.microsoft.com/office/drawing/2014/main" id="{8987F671-1D17-4190-9F34-3FE0AE431A2F}"/>
              </a:ext>
            </a:extLst>
          </p:cNvPr>
          <p:cNvSpPr txBox="1"/>
          <p:nvPr/>
        </p:nvSpPr>
        <p:spPr>
          <a:xfrm>
            <a:off x="146491" y="108756"/>
            <a:ext cx="8851014" cy="461665"/>
          </a:xfrm>
          <a:prstGeom prst="rect">
            <a:avLst/>
          </a:prstGeom>
          <a:solidFill>
            <a:schemeClr val="bg1"/>
          </a:solidFill>
          <a:ln>
            <a:solidFill>
              <a:schemeClr val="tx1"/>
            </a:solidFill>
          </a:ln>
        </p:spPr>
        <p:txBody>
          <a:bodyPr wrap="square" rtlCol="0">
            <a:spAutoFit/>
          </a:bodyPr>
          <a:lstStyle/>
          <a:p>
            <a:r>
              <a:rPr lang="en-GB" sz="2400" b="1" dirty="0"/>
              <a:t>Microsoft Office 365: SharePoint</a:t>
            </a:r>
          </a:p>
        </p:txBody>
      </p:sp>
      <p:sp>
        <p:nvSpPr>
          <p:cNvPr id="11" name="TextBox 10">
            <a:extLst>
              <a:ext uri="{FF2B5EF4-FFF2-40B4-BE49-F238E27FC236}">
                <a16:creationId xmlns:a16="http://schemas.microsoft.com/office/drawing/2014/main" id="{18E5032C-5B04-48E4-8FEF-D0FCB81A7954}"/>
              </a:ext>
            </a:extLst>
          </p:cNvPr>
          <p:cNvSpPr txBox="1"/>
          <p:nvPr/>
        </p:nvSpPr>
        <p:spPr>
          <a:xfrm>
            <a:off x="146492" y="2667195"/>
            <a:ext cx="8851013" cy="1815882"/>
          </a:xfrm>
          <a:prstGeom prst="rect">
            <a:avLst/>
          </a:prstGeom>
          <a:noFill/>
        </p:spPr>
        <p:txBody>
          <a:bodyPr wrap="square">
            <a:spAutoFit/>
          </a:bodyPr>
          <a:lstStyle/>
          <a:p>
            <a:r>
              <a:rPr lang="en-US" sz="1600" dirty="0"/>
              <a:t>Some departments already have SharePoint Sites set up (PE, D &amp; T, EPQ and Health &amp; Social Care). </a:t>
            </a:r>
          </a:p>
          <a:p>
            <a:endParaRPr lang="en-US" sz="1600" dirty="0"/>
          </a:p>
          <a:p>
            <a:r>
              <a:rPr lang="en-US" sz="1600" dirty="0"/>
              <a:t>These can be used for uploading tasks and assignments and staying in communication with your teachers. </a:t>
            </a:r>
          </a:p>
          <a:p>
            <a:endParaRPr lang="en-US" sz="1600" dirty="0"/>
          </a:p>
          <a:p>
            <a:r>
              <a:rPr lang="en-US" sz="1600" dirty="0"/>
              <a:t>Please make sure with your teacher if they are already using SharePoint, that you fully understand how and what your teacher will want you to be doing. </a:t>
            </a:r>
            <a:endParaRPr lang="en-GB" sz="1600" dirty="0"/>
          </a:p>
        </p:txBody>
      </p:sp>
      <p:sp>
        <p:nvSpPr>
          <p:cNvPr id="4" name="Oval 3">
            <a:extLst>
              <a:ext uri="{FF2B5EF4-FFF2-40B4-BE49-F238E27FC236}">
                <a16:creationId xmlns:a16="http://schemas.microsoft.com/office/drawing/2014/main" id="{FA2273A7-1CC8-4F28-9884-2A8190C16DAA}"/>
              </a:ext>
            </a:extLst>
          </p:cNvPr>
          <p:cNvSpPr/>
          <p:nvPr/>
        </p:nvSpPr>
        <p:spPr>
          <a:xfrm>
            <a:off x="4917348" y="1253966"/>
            <a:ext cx="696286" cy="6795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931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7041F-7E5D-4988-A3B2-2639BC619BB1}"/>
              </a:ext>
            </a:extLst>
          </p:cNvPr>
          <p:cNvPicPr>
            <a:picLocks noChangeAspect="1"/>
          </p:cNvPicPr>
          <p:nvPr/>
        </p:nvPicPr>
        <p:blipFill rotWithShape="1">
          <a:blip r:embed="rId2"/>
          <a:srcRect l="11927" t="10081" r="5046" b="66481"/>
          <a:stretch/>
        </p:blipFill>
        <p:spPr>
          <a:xfrm>
            <a:off x="146491" y="620597"/>
            <a:ext cx="8851014" cy="1405427"/>
          </a:xfrm>
          <a:prstGeom prst="rect">
            <a:avLst/>
          </a:prstGeom>
        </p:spPr>
      </p:pic>
      <p:sp>
        <p:nvSpPr>
          <p:cNvPr id="5" name="TextBox 4">
            <a:extLst>
              <a:ext uri="{FF2B5EF4-FFF2-40B4-BE49-F238E27FC236}">
                <a16:creationId xmlns:a16="http://schemas.microsoft.com/office/drawing/2014/main" id="{8987F671-1D17-4190-9F34-3FE0AE431A2F}"/>
              </a:ext>
            </a:extLst>
          </p:cNvPr>
          <p:cNvSpPr txBox="1"/>
          <p:nvPr/>
        </p:nvSpPr>
        <p:spPr>
          <a:xfrm>
            <a:off x="146490" y="73080"/>
            <a:ext cx="8851013" cy="461665"/>
          </a:xfrm>
          <a:prstGeom prst="rect">
            <a:avLst/>
          </a:prstGeom>
          <a:solidFill>
            <a:schemeClr val="bg1"/>
          </a:solidFill>
          <a:ln>
            <a:solidFill>
              <a:schemeClr val="tx1"/>
            </a:solidFill>
          </a:ln>
        </p:spPr>
        <p:txBody>
          <a:bodyPr wrap="square" rtlCol="0">
            <a:spAutoFit/>
          </a:bodyPr>
          <a:lstStyle/>
          <a:p>
            <a:r>
              <a:rPr lang="en-GB" sz="2400" dirty="0"/>
              <a:t>Microsoft Office 365: Teams</a:t>
            </a:r>
          </a:p>
        </p:txBody>
      </p:sp>
      <p:sp>
        <p:nvSpPr>
          <p:cNvPr id="4" name="Oval 3">
            <a:extLst>
              <a:ext uri="{FF2B5EF4-FFF2-40B4-BE49-F238E27FC236}">
                <a16:creationId xmlns:a16="http://schemas.microsoft.com/office/drawing/2014/main" id="{FA2273A7-1CC8-4F28-9884-2A8190C16DAA}"/>
              </a:ext>
            </a:extLst>
          </p:cNvPr>
          <p:cNvSpPr/>
          <p:nvPr/>
        </p:nvSpPr>
        <p:spPr>
          <a:xfrm>
            <a:off x="5529745" y="1253966"/>
            <a:ext cx="696286" cy="6795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EBA20AD-63F7-4F32-8C22-8E7E2CEF72BB}"/>
              </a:ext>
            </a:extLst>
          </p:cNvPr>
          <p:cNvPicPr>
            <a:picLocks noChangeAspect="1"/>
          </p:cNvPicPr>
          <p:nvPr/>
        </p:nvPicPr>
        <p:blipFill rotWithShape="1">
          <a:blip r:embed="rId3"/>
          <a:srcRect l="3204" t="5098" b="66280"/>
          <a:stretch/>
        </p:blipFill>
        <p:spPr>
          <a:xfrm>
            <a:off x="146487" y="3140152"/>
            <a:ext cx="8851014" cy="1472185"/>
          </a:xfrm>
          <a:prstGeom prst="rect">
            <a:avLst/>
          </a:prstGeom>
        </p:spPr>
      </p:pic>
      <p:sp>
        <p:nvSpPr>
          <p:cNvPr id="9" name="TextBox 8">
            <a:extLst>
              <a:ext uri="{FF2B5EF4-FFF2-40B4-BE49-F238E27FC236}">
                <a16:creationId xmlns:a16="http://schemas.microsoft.com/office/drawing/2014/main" id="{A5E2821B-F8AA-49ED-BD4A-7E54CEE1AE48}"/>
              </a:ext>
            </a:extLst>
          </p:cNvPr>
          <p:cNvSpPr txBox="1"/>
          <p:nvPr/>
        </p:nvSpPr>
        <p:spPr>
          <a:xfrm>
            <a:off x="146489" y="2111876"/>
            <a:ext cx="8851013" cy="923330"/>
          </a:xfrm>
          <a:prstGeom prst="rect">
            <a:avLst/>
          </a:prstGeom>
          <a:solidFill>
            <a:schemeClr val="bg1"/>
          </a:solidFill>
          <a:ln>
            <a:solidFill>
              <a:schemeClr val="tx1"/>
            </a:solidFill>
          </a:ln>
        </p:spPr>
        <p:txBody>
          <a:bodyPr wrap="square">
            <a:spAutoFit/>
          </a:bodyPr>
          <a:lstStyle/>
          <a:p>
            <a:r>
              <a:rPr lang="en-GB" dirty="0"/>
              <a:t>Once you click on Teams you will see all the teams you are a part of.</a:t>
            </a:r>
          </a:p>
          <a:p>
            <a:endParaRPr lang="en-GB" sz="1800" dirty="0"/>
          </a:p>
          <a:p>
            <a:r>
              <a:rPr lang="en-GB" dirty="0"/>
              <a:t>Click on a team.</a:t>
            </a:r>
            <a:endParaRPr lang="en-GB" sz="1800" dirty="0"/>
          </a:p>
        </p:txBody>
      </p:sp>
      <p:sp>
        <p:nvSpPr>
          <p:cNvPr id="7" name="TextBox 6">
            <a:extLst>
              <a:ext uri="{FF2B5EF4-FFF2-40B4-BE49-F238E27FC236}">
                <a16:creationId xmlns:a16="http://schemas.microsoft.com/office/drawing/2014/main" id="{A5E2821B-F8AA-49ED-BD4A-7E54CEE1AE48}"/>
              </a:ext>
            </a:extLst>
          </p:cNvPr>
          <p:cNvSpPr txBox="1"/>
          <p:nvPr/>
        </p:nvSpPr>
        <p:spPr>
          <a:xfrm>
            <a:off x="146487" y="4763450"/>
            <a:ext cx="8851013" cy="1754326"/>
          </a:xfrm>
          <a:prstGeom prst="rect">
            <a:avLst/>
          </a:prstGeom>
          <a:solidFill>
            <a:schemeClr val="bg1"/>
          </a:solidFill>
          <a:ln>
            <a:solidFill>
              <a:schemeClr val="tx1"/>
            </a:solidFill>
          </a:ln>
        </p:spPr>
        <p:txBody>
          <a:bodyPr wrap="square">
            <a:spAutoFit/>
          </a:bodyPr>
          <a:lstStyle/>
          <a:p>
            <a:r>
              <a:rPr lang="en-GB" dirty="0"/>
              <a:t>If there are any live lessons you will need to join them if you can. When a live lesson is being conducted by your teacher, there will be a notification in the top right of your screen. This notification will inform you of which teacher &amp; class is being streamed live and will ask you to click ‘join’. Once you click join, make sure your camera and microphone are disabled and you may enter your live lesson by clicking join for a second time. Your live lessons will take at the scheduled usual lesson time.  </a:t>
            </a:r>
            <a:endParaRPr lang="en-GB" sz="1800" dirty="0"/>
          </a:p>
        </p:txBody>
      </p:sp>
    </p:spTree>
    <p:extLst>
      <p:ext uri="{BB962C8B-B14F-4D97-AF65-F5344CB8AC3E}">
        <p14:creationId xmlns:p14="http://schemas.microsoft.com/office/powerpoint/2010/main" val="37051994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1510</Words>
  <Application>Microsoft Office PowerPoint</Application>
  <PresentationFormat>On-screen Show (4:3)</PresentationFormat>
  <Paragraphs>116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inherit</vt:lpstr>
      <vt:lpstr>Times New Roman</vt:lpstr>
      <vt:lpstr>Office Theme</vt:lpstr>
      <vt:lpstr>PowerPoint Presentation</vt:lpstr>
      <vt:lpstr>PowerPoint Presentation</vt:lpstr>
      <vt:lpstr>PowerPoint Presentation</vt:lpstr>
      <vt:lpstr>Accessing Microsoft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Assignments</vt:lpstr>
      <vt:lpstr>Uploading Assignments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Fisher</dc:creator>
  <cp:lastModifiedBy>Mr S  Aylin</cp:lastModifiedBy>
  <cp:revision>31</cp:revision>
  <dcterms:created xsi:type="dcterms:W3CDTF">2020-07-16T11:17:09Z</dcterms:created>
  <dcterms:modified xsi:type="dcterms:W3CDTF">2020-09-11T07:01:16Z</dcterms:modified>
</cp:coreProperties>
</file>