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9" r:id="rId3"/>
    <p:sldId id="258" r:id="rId4"/>
    <p:sldId id="259" r:id="rId5"/>
    <p:sldId id="260" r:id="rId6"/>
    <p:sldId id="261" r:id="rId7"/>
    <p:sldId id="262" r:id="rId8"/>
    <p:sldId id="263" r:id="rId9"/>
    <p:sldId id="264" r:id="rId10"/>
    <p:sldId id="265" r:id="rId11"/>
    <p:sldId id="266" r:id="rId12"/>
    <p:sldId id="267" r:id="rId13"/>
    <p:sldId id="274" r:id="rId14"/>
    <p:sldId id="268" r:id="rId15"/>
    <p:sldId id="270" r:id="rId16"/>
    <p:sldId id="271" r:id="rId17"/>
    <p:sldId id="272" r:id="rId18"/>
    <p:sldId id="273" r:id="rId19"/>
    <p:sldId id="269"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6254A-52E0-6247-8A99-785CDD70B2B9}" type="datetimeFigureOut">
              <a:rPr lang="en-US" smtClean="0"/>
              <a:t>5/27/2021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E001E-845A-E14A-9592-D550F75CF1BF}" type="slidenum">
              <a:rPr lang="en-US" smtClean="0"/>
              <a:t>‹#›</a:t>
            </a:fld>
            <a:endParaRPr lang="en-US"/>
          </a:p>
        </p:txBody>
      </p:sp>
    </p:spTree>
    <p:extLst>
      <p:ext uri="{BB962C8B-B14F-4D97-AF65-F5344CB8AC3E}">
        <p14:creationId xmlns:p14="http://schemas.microsoft.com/office/powerpoint/2010/main" val="73596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99B59-238B-49A3-ADAC-42AE804B58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15BDC0-BFF6-4AB1-AA1D-8A4EF1A425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8660C7-4CF4-467E-9148-B0D7CC66139C}"/>
              </a:ext>
            </a:extLst>
          </p:cNvPr>
          <p:cNvSpPr>
            <a:spLocks noGrp="1"/>
          </p:cNvSpPr>
          <p:nvPr>
            <p:ph type="dt" sz="half" idx="10"/>
          </p:nvPr>
        </p:nvSpPr>
        <p:spPr/>
        <p:txBody>
          <a:bodyPr/>
          <a:lstStyle/>
          <a:p>
            <a:fld id="{5DB29BF4-4D38-4BB1-9B00-28882CAFDC60}" type="datetimeFigureOut">
              <a:rPr lang="en-GB" smtClean="0"/>
              <a:t>27/05/2021</a:t>
            </a:fld>
            <a:endParaRPr lang="en-GB"/>
          </a:p>
        </p:txBody>
      </p:sp>
      <p:sp>
        <p:nvSpPr>
          <p:cNvPr id="5" name="Footer Placeholder 4">
            <a:extLst>
              <a:ext uri="{FF2B5EF4-FFF2-40B4-BE49-F238E27FC236}">
                <a16:creationId xmlns:a16="http://schemas.microsoft.com/office/drawing/2014/main" id="{04538DB6-00FB-462F-866A-49C19A283C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BD91F9-25BA-4CA2-A4C9-F134B3C20DF7}"/>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45895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754C-2BEF-4325-9559-4BA1172853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14B5D3-3BA8-43D1-A4DE-A58017532B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BE6646-24BF-4FB2-95DE-4AB076F51E95}"/>
              </a:ext>
            </a:extLst>
          </p:cNvPr>
          <p:cNvSpPr>
            <a:spLocks noGrp="1"/>
          </p:cNvSpPr>
          <p:nvPr>
            <p:ph type="dt" sz="half" idx="10"/>
          </p:nvPr>
        </p:nvSpPr>
        <p:spPr/>
        <p:txBody>
          <a:bodyPr/>
          <a:lstStyle/>
          <a:p>
            <a:fld id="{5DB29BF4-4D38-4BB1-9B00-28882CAFDC60}" type="datetimeFigureOut">
              <a:rPr lang="en-GB" smtClean="0"/>
              <a:t>27/05/2021</a:t>
            </a:fld>
            <a:endParaRPr lang="en-GB"/>
          </a:p>
        </p:txBody>
      </p:sp>
      <p:sp>
        <p:nvSpPr>
          <p:cNvPr id="5" name="Footer Placeholder 4">
            <a:extLst>
              <a:ext uri="{FF2B5EF4-FFF2-40B4-BE49-F238E27FC236}">
                <a16:creationId xmlns:a16="http://schemas.microsoft.com/office/drawing/2014/main" id="{2E249FC0-BBA6-4AC9-ACDE-C3E6DB0BC3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175F47-AAEF-4F08-8867-00B6BEBA569A}"/>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253310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3CC231-DB8B-4EE0-912B-97587AC8BD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FC2921-BABA-4D96-9C3C-38B4F0BD0E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0F2DD1-3FAB-4D64-B187-26A574F5E092}"/>
              </a:ext>
            </a:extLst>
          </p:cNvPr>
          <p:cNvSpPr>
            <a:spLocks noGrp="1"/>
          </p:cNvSpPr>
          <p:nvPr>
            <p:ph type="dt" sz="half" idx="10"/>
          </p:nvPr>
        </p:nvSpPr>
        <p:spPr/>
        <p:txBody>
          <a:bodyPr/>
          <a:lstStyle/>
          <a:p>
            <a:fld id="{5DB29BF4-4D38-4BB1-9B00-28882CAFDC60}" type="datetimeFigureOut">
              <a:rPr lang="en-GB" smtClean="0"/>
              <a:t>27/05/2021</a:t>
            </a:fld>
            <a:endParaRPr lang="en-GB"/>
          </a:p>
        </p:txBody>
      </p:sp>
      <p:sp>
        <p:nvSpPr>
          <p:cNvPr id="5" name="Footer Placeholder 4">
            <a:extLst>
              <a:ext uri="{FF2B5EF4-FFF2-40B4-BE49-F238E27FC236}">
                <a16:creationId xmlns:a16="http://schemas.microsoft.com/office/drawing/2014/main" id="{A7C41DE2-4123-4B8B-8754-F4002385CE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1D9D64-668A-455F-B492-3FFE301719AF}"/>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227230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FE39-5D26-4BED-9485-5AB4F4ADF0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C9392D-AEB8-4170-B9C1-5D6BA7EFE9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3F0187-7F6A-4656-8E83-2645D9B3B407}"/>
              </a:ext>
            </a:extLst>
          </p:cNvPr>
          <p:cNvSpPr>
            <a:spLocks noGrp="1"/>
          </p:cNvSpPr>
          <p:nvPr>
            <p:ph type="dt" sz="half" idx="10"/>
          </p:nvPr>
        </p:nvSpPr>
        <p:spPr/>
        <p:txBody>
          <a:bodyPr/>
          <a:lstStyle/>
          <a:p>
            <a:fld id="{5DB29BF4-4D38-4BB1-9B00-28882CAFDC60}" type="datetimeFigureOut">
              <a:rPr lang="en-GB" smtClean="0"/>
              <a:t>27/05/2021</a:t>
            </a:fld>
            <a:endParaRPr lang="en-GB"/>
          </a:p>
        </p:txBody>
      </p:sp>
      <p:sp>
        <p:nvSpPr>
          <p:cNvPr id="5" name="Footer Placeholder 4">
            <a:extLst>
              <a:ext uri="{FF2B5EF4-FFF2-40B4-BE49-F238E27FC236}">
                <a16:creationId xmlns:a16="http://schemas.microsoft.com/office/drawing/2014/main" id="{6EDB70CA-7599-401F-B488-5635FDDE3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734402-5472-437B-8AFB-88972B76B073}"/>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147777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2350-591D-42F5-AFD8-9511066300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F9E250-5C21-4A7A-883A-1B0A6F46A3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4FD99E-F2FC-4DE9-8750-450C3C35A96D}"/>
              </a:ext>
            </a:extLst>
          </p:cNvPr>
          <p:cNvSpPr>
            <a:spLocks noGrp="1"/>
          </p:cNvSpPr>
          <p:nvPr>
            <p:ph type="dt" sz="half" idx="10"/>
          </p:nvPr>
        </p:nvSpPr>
        <p:spPr/>
        <p:txBody>
          <a:bodyPr/>
          <a:lstStyle/>
          <a:p>
            <a:fld id="{5DB29BF4-4D38-4BB1-9B00-28882CAFDC60}" type="datetimeFigureOut">
              <a:rPr lang="en-GB" smtClean="0"/>
              <a:t>27/05/2021</a:t>
            </a:fld>
            <a:endParaRPr lang="en-GB"/>
          </a:p>
        </p:txBody>
      </p:sp>
      <p:sp>
        <p:nvSpPr>
          <p:cNvPr id="5" name="Footer Placeholder 4">
            <a:extLst>
              <a:ext uri="{FF2B5EF4-FFF2-40B4-BE49-F238E27FC236}">
                <a16:creationId xmlns:a16="http://schemas.microsoft.com/office/drawing/2014/main" id="{B3B01A67-06E5-428C-81D0-9BB6C676EA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BF0245-D73B-4430-9CDC-71841B84B784}"/>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309854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6BD7-7693-4615-9F92-40F61C1E22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FCDA6B-01A8-4DE2-811B-FBD8C6ECCB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8B95D1-EC1E-4E67-9460-64C33B4DEB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937DCF-31B8-42DB-987F-140C661A6B3F}"/>
              </a:ext>
            </a:extLst>
          </p:cNvPr>
          <p:cNvSpPr>
            <a:spLocks noGrp="1"/>
          </p:cNvSpPr>
          <p:nvPr>
            <p:ph type="dt" sz="half" idx="10"/>
          </p:nvPr>
        </p:nvSpPr>
        <p:spPr/>
        <p:txBody>
          <a:bodyPr/>
          <a:lstStyle/>
          <a:p>
            <a:fld id="{5DB29BF4-4D38-4BB1-9B00-28882CAFDC60}" type="datetimeFigureOut">
              <a:rPr lang="en-GB" smtClean="0"/>
              <a:t>27/05/2021</a:t>
            </a:fld>
            <a:endParaRPr lang="en-GB"/>
          </a:p>
        </p:txBody>
      </p:sp>
      <p:sp>
        <p:nvSpPr>
          <p:cNvPr id="6" name="Footer Placeholder 5">
            <a:extLst>
              <a:ext uri="{FF2B5EF4-FFF2-40B4-BE49-F238E27FC236}">
                <a16:creationId xmlns:a16="http://schemas.microsoft.com/office/drawing/2014/main" id="{CEF48C78-3F3F-4C95-BC15-E83254AD6C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21A202-05C6-497D-9D6A-EDC41C3EF45F}"/>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93383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841FB-C17E-45E5-BE80-E73C8C438F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59C9B8-FF0F-4693-BF57-65CB98533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11A54A-6A9A-4AC7-A803-450C9E9C59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D2AEC-3943-45AD-B37E-F3601DDCAC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636B10-A8A8-4334-9F3B-5B03741D56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12FE97-9FF9-4032-A935-555B6FE7B668}"/>
              </a:ext>
            </a:extLst>
          </p:cNvPr>
          <p:cNvSpPr>
            <a:spLocks noGrp="1"/>
          </p:cNvSpPr>
          <p:nvPr>
            <p:ph type="dt" sz="half" idx="10"/>
          </p:nvPr>
        </p:nvSpPr>
        <p:spPr/>
        <p:txBody>
          <a:bodyPr/>
          <a:lstStyle/>
          <a:p>
            <a:fld id="{5DB29BF4-4D38-4BB1-9B00-28882CAFDC60}" type="datetimeFigureOut">
              <a:rPr lang="en-GB" smtClean="0"/>
              <a:t>27/05/2021</a:t>
            </a:fld>
            <a:endParaRPr lang="en-GB"/>
          </a:p>
        </p:txBody>
      </p:sp>
      <p:sp>
        <p:nvSpPr>
          <p:cNvPr id="8" name="Footer Placeholder 7">
            <a:extLst>
              <a:ext uri="{FF2B5EF4-FFF2-40B4-BE49-F238E27FC236}">
                <a16:creationId xmlns:a16="http://schemas.microsoft.com/office/drawing/2014/main" id="{0FED5DC6-8323-4633-823A-07EF414F93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7B59CE-C43C-47C5-ADA8-14E5FA644910}"/>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271649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B8AF-B9A9-41E0-BD68-1C9C2E85C9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11BEE2-AF26-4344-A0B0-3CA47DF0013D}"/>
              </a:ext>
            </a:extLst>
          </p:cNvPr>
          <p:cNvSpPr>
            <a:spLocks noGrp="1"/>
          </p:cNvSpPr>
          <p:nvPr>
            <p:ph type="dt" sz="half" idx="10"/>
          </p:nvPr>
        </p:nvSpPr>
        <p:spPr/>
        <p:txBody>
          <a:bodyPr/>
          <a:lstStyle/>
          <a:p>
            <a:fld id="{5DB29BF4-4D38-4BB1-9B00-28882CAFDC60}" type="datetimeFigureOut">
              <a:rPr lang="en-GB" smtClean="0"/>
              <a:t>27/05/2021</a:t>
            </a:fld>
            <a:endParaRPr lang="en-GB"/>
          </a:p>
        </p:txBody>
      </p:sp>
      <p:sp>
        <p:nvSpPr>
          <p:cNvPr id="4" name="Footer Placeholder 3">
            <a:extLst>
              <a:ext uri="{FF2B5EF4-FFF2-40B4-BE49-F238E27FC236}">
                <a16:creationId xmlns:a16="http://schemas.microsoft.com/office/drawing/2014/main" id="{0C83DAE8-FD5E-4417-9FBF-8070E203C8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271E3A-D8DF-4FC0-9BB1-1AF41C018752}"/>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70522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1DD07-066D-4884-B22F-6BB40FDEDC18}"/>
              </a:ext>
            </a:extLst>
          </p:cNvPr>
          <p:cNvSpPr>
            <a:spLocks noGrp="1"/>
          </p:cNvSpPr>
          <p:nvPr>
            <p:ph type="dt" sz="half" idx="10"/>
          </p:nvPr>
        </p:nvSpPr>
        <p:spPr/>
        <p:txBody>
          <a:bodyPr/>
          <a:lstStyle/>
          <a:p>
            <a:fld id="{5DB29BF4-4D38-4BB1-9B00-28882CAFDC60}" type="datetimeFigureOut">
              <a:rPr lang="en-GB" smtClean="0"/>
              <a:t>27/05/2021</a:t>
            </a:fld>
            <a:endParaRPr lang="en-GB"/>
          </a:p>
        </p:txBody>
      </p:sp>
      <p:sp>
        <p:nvSpPr>
          <p:cNvPr id="3" name="Footer Placeholder 2">
            <a:extLst>
              <a:ext uri="{FF2B5EF4-FFF2-40B4-BE49-F238E27FC236}">
                <a16:creationId xmlns:a16="http://schemas.microsoft.com/office/drawing/2014/main" id="{5B2E5496-8D25-479D-A104-4604F60085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BD1807-4ADB-4140-8D01-FD8BA062FCD4}"/>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33585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ED0BE-1F9C-4E10-821D-F7502C181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257A83-0411-4403-89DA-387F9AE78B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3E1A15-C565-4E96-B385-9E04C490D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6A14CB-4387-4876-9A0E-BC2099F24A9B}"/>
              </a:ext>
            </a:extLst>
          </p:cNvPr>
          <p:cNvSpPr>
            <a:spLocks noGrp="1"/>
          </p:cNvSpPr>
          <p:nvPr>
            <p:ph type="dt" sz="half" idx="10"/>
          </p:nvPr>
        </p:nvSpPr>
        <p:spPr/>
        <p:txBody>
          <a:bodyPr/>
          <a:lstStyle/>
          <a:p>
            <a:fld id="{5DB29BF4-4D38-4BB1-9B00-28882CAFDC60}" type="datetimeFigureOut">
              <a:rPr lang="en-GB" smtClean="0"/>
              <a:t>27/05/2021</a:t>
            </a:fld>
            <a:endParaRPr lang="en-GB"/>
          </a:p>
        </p:txBody>
      </p:sp>
      <p:sp>
        <p:nvSpPr>
          <p:cNvPr id="6" name="Footer Placeholder 5">
            <a:extLst>
              <a:ext uri="{FF2B5EF4-FFF2-40B4-BE49-F238E27FC236}">
                <a16:creationId xmlns:a16="http://schemas.microsoft.com/office/drawing/2014/main" id="{50BB2058-54F3-44D5-B16E-FB805D0031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FB6ABC-02CD-4059-BA57-E1331A9DB0A6}"/>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35839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858F-8BE9-4B95-B882-9493E42B6C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578BD3-E4E5-4709-B523-9358C378D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896973-6337-49BF-AFEF-8656324DB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C8A556-619D-40BD-B343-5AF99E691BEA}"/>
              </a:ext>
            </a:extLst>
          </p:cNvPr>
          <p:cNvSpPr>
            <a:spLocks noGrp="1"/>
          </p:cNvSpPr>
          <p:nvPr>
            <p:ph type="dt" sz="half" idx="10"/>
          </p:nvPr>
        </p:nvSpPr>
        <p:spPr/>
        <p:txBody>
          <a:bodyPr/>
          <a:lstStyle/>
          <a:p>
            <a:fld id="{5DB29BF4-4D38-4BB1-9B00-28882CAFDC60}" type="datetimeFigureOut">
              <a:rPr lang="en-GB" smtClean="0"/>
              <a:t>27/05/2021</a:t>
            </a:fld>
            <a:endParaRPr lang="en-GB"/>
          </a:p>
        </p:txBody>
      </p:sp>
      <p:sp>
        <p:nvSpPr>
          <p:cNvPr id="6" name="Footer Placeholder 5">
            <a:extLst>
              <a:ext uri="{FF2B5EF4-FFF2-40B4-BE49-F238E27FC236}">
                <a16:creationId xmlns:a16="http://schemas.microsoft.com/office/drawing/2014/main" id="{6300891C-C208-4E4A-A050-669B73F502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1E2FAE-32FD-46E9-8408-4CEC4D82AEA4}"/>
              </a:ext>
            </a:extLst>
          </p:cNvPr>
          <p:cNvSpPr>
            <a:spLocks noGrp="1"/>
          </p:cNvSpPr>
          <p:nvPr>
            <p:ph type="sldNum" sz="quarter" idx="12"/>
          </p:nvPr>
        </p:nvSpPr>
        <p:spPr/>
        <p:txBody>
          <a:bodyPr/>
          <a:lstStyle/>
          <a:p>
            <a:fld id="{1CAC802E-9C0A-45B0-A15C-749B261F8FE7}" type="slidenum">
              <a:rPr lang="en-GB" smtClean="0"/>
              <a:t>‹#›</a:t>
            </a:fld>
            <a:endParaRPr lang="en-GB"/>
          </a:p>
        </p:txBody>
      </p:sp>
    </p:spTree>
    <p:extLst>
      <p:ext uri="{BB962C8B-B14F-4D97-AF65-F5344CB8AC3E}">
        <p14:creationId xmlns:p14="http://schemas.microsoft.com/office/powerpoint/2010/main" val="1222897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6301AF-5EA8-4AD5-8DE4-661D3F12EC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845630-CCAE-402E-9578-81489B55B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4E59C-BBB2-4ADD-9DDC-AF0B187D2D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29BF4-4D38-4BB1-9B00-28882CAFDC60}" type="datetimeFigureOut">
              <a:rPr lang="en-GB" smtClean="0"/>
              <a:t>27/05/2021</a:t>
            </a:fld>
            <a:endParaRPr lang="en-GB"/>
          </a:p>
        </p:txBody>
      </p:sp>
      <p:sp>
        <p:nvSpPr>
          <p:cNvPr id="5" name="Footer Placeholder 4">
            <a:extLst>
              <a:ext uri="{FF2B5EF4-FFF2-40B4-BE49-F238E27FC236}">
                <a16:creationId xmlns:a16="http://schemas.microsoft.com/office/drawing/2014/main" id="{E13B4259-F068-4CEB-AB64-93935524A5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AF75AA-A0EF-4E2A-80D2-3D38F2FF42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C802E-9C0A-45B0-A15C-749B261F8FE7}" type="slidenum">
              <a:rPr lang="en-GB" smtClean="0"/>
              <a:t>‹#›</a:t>
            </a:fld>
            <a:endParaRPr lang="en-GB"/>
          </a:p>
        </p:txBody>
      </p:sp>
    </p:spTree>
    <p:extLst>
      <p:ext uri="{BB962C8B-B14F-4D97-AF65-F5344CB8AC3E}">
        <p14:creationId xmlns:p14="http://schemas.microsoft.com/office/powerpoint/2010/main" val="2182261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B0C6-0F29-4F2D-A7E5-81FBE952FFE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F079581B-5BF8-45E7-9774-CD4FBF423EE9}"/>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AC5A3A42-B451-4F82-A01D-6513EEE1C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6892283-18F1-44BA-8E4A-9506B634CDAB}"/>
              </a:ext>
            </a:extLst>
          </p:cNvPr>
          <p:cNvSpPr txBox="1"/>
          <p:nvPr/>
        </p:nvSpPr>
        <p:spPr>
          <a:xfrm>
            <a:off x="1524000" y="3255962"/>
            <a:ext cx="8067675" cy="954107"/>
          </a:xfrm>
          <a:prstGeom prst="rect">
            <a:avLst/>
          </a:prstGeom>
          <a:noFill/>
        </p:spPr>
        <p:txBody>
          <a:bodyPr wrap="square" rtlCol="0">
            <a:spAutoFit/>
          </a:bodyPr>
          <a:lstStyle/>
          <a:p>
            <a:endParaRPr lang="en-GB" sz="5600" dirty="0">
              <a:solidFill>
                <a:schemeClr val="bg1"/>
              </a:solidFill>
              <a:latin typeface="Open sans"/>
            </a:endParaRPr>
          </a:p>
        </p:txBody>
      </p:sp>
    </p:spTree>
    <p:extLst>
      <p:ext uri="{BB962C8B-B14F-4D97-AF65-F5344CB8AC3E}">
        <p14:creationId xmlns:p14="http://schemas.microsoft.com/office/powerpoint/2010/main" val="2665543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452596"/>
            <a:ext cx="11283797" cy="584775"/>
          </a:xfrm>
          <a:prstGeom prst="rect">
            <a:avLst/>
          </a:prstGeom>
          <a:noFill/>
        </p:spPr>
        <p:txBody>
          <a:bodyPr wrap="square" rtlCol="0">
            <a:spAutoFit/>
          </a:bodyPr>
          <a:lstStyle/>
          <a:p>
            <a:r>
              <a:rPr lang="en-GB" sz="3200" dirty="0">
                <a:solidFill>
                  <a:schemeClr val="bg1"/>
                </a:solidFill>
                <a:latin typeface="Open sans" panose="020B0606030504020204"/>
              </a:rPr>
              <a:t>Students record extracurricular activities and experiences</a:t>
            </a:r>
          </a:p>
        </p:txBody>
      </p:sp>
      <p:pic>
        <p:nvPicPr>
          <p:cNvPr id="6" name="Picture 5">
            <a:extLst>
              <a:ext uri="{FF2B5EF4-FFF2-40B4-BE49-F238E27FC236}">
                <a16:creationId xmlns:a16="http://schemas.microsoft.com/office/drawing/2014/main" id="{E87083A6-7C20-41EB-ACBA-5A124474D3B2}"/>
              </a:ext>
            </a:extLst>
          </p:cNvPr>
          <p:cNvPicPr>
            <a:picLocks noChangeAspect="1"/>
          </p:cNvPicPr>
          <p:nvPr/>
        </p:nvPicPr>
        <p:blipFill>
          <a:blip r:embed="rId3"/>
          <a:stretch>
            <a:fillRect/>
          </a:stretch>
        </p:blipFill>
        <p:spPr>
          <a:xfrm>
            <a:off x="2797774" y="1606622"/>
            <a:ext cx="6443879" cy="4886253"/>
          </a:xfrm>
          <a:prstGeom prst="rect">
            <a:avLst/>
          </a:prstGeom>
          <a:ln>
            <a:solidFill>
              <a:srgbClr val="33CC99"/>
            </a:solidFill>
          </a:ln>
        </p:spPr>
      </p:pic>
    </p:spTree>
    <p:extLst>
      <p:ext uri="{BB962C8B-B14F-4D97-AF65-F5344CB8AC3E}">
        <p14:creationId xmlns:p14="http://schemas.microsoft.com/office/powerpoint/2010/main" val="4198488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452596"/>
            <a:ext cx="11179022" cy="584775"/>
          </a:xfrm>
          <a:prstGeom prst="rect">
            <a:avLst/>
          </a:prstGeom>
          <a:noFill/>
        </p:spPr>
        <p:txBody>
          <a:bodyPr wrap="square" rtlCol="0">
            <a:spAutoFit/>
          </a:bodyPr>
          <a:lstStyle/>
          <a:p>
            <a:r>
              <a:rPr lang="en-GB" sz="3200" dirty="0">
                <a:solidFill>
                  <a:schemeClr val="bg1"/>
                </a:solidFill>
                <a:latin typeface="Open sans" panose="020B0606030504020204"/>
              </a:rPr>
              <a:t>Students record competencies and skills they’ve developed</a:t>
            </a:r>
          </a:p>
        </p:txBody>
      </p:sp>
      <p:pic>
        <p:nvPicPr>
          <p:cNvPr id="6" name="Picture 5">
            <a:extLst>
              <a:ext uri="{FF2B5EF4-FFF2-40B4-BE49-F238E27FC236}">
                <a16:creationId xmlns:a16="http://schemas.microsoft.com/office/drawing/2014/main" id="{2BA10D11-CB9F-4947-9DA8-A663BB075178}"/>
              </a:ext>
            </a:extLst>
          </p:cNvPr>
          <p:cNvPicPr>
            <a:picLocks noChangeAspect="1"/>
          </p:cNvPicPr>
          <p:nvPr/>
        </p:nvPicPr>
        <p:blipFill>
          <a:blip r:embed="rId3"/>
          <a:stretch>
            <a:fillRect/>
          </a:stretch>
        </p:blipFill>
        <p:spPr>
          <a:xfrm>
            <a:off x="762000" y="1619865"/>
            <a:ext cx="5915854" cy="4804589"/>
          </a:xfrm>
          <a:prstGeom prst="rect">
            <a:avLst/>
          </a:prstGeom>
          <a:ln>
            <a:solidFill>
              <a:srgbClr val="33CC99"/>
            </a:solidFill>
          </a:ln>
        </p:spPr>
      </p:pic>
      <p:pic>
        <p:nvPicPr>
          <p:cNvPr id="7" name="Picture 6">
            <a:extLst>
              <a:ext uri="{FF2B5EF4-FFF2-40B4-BE49-F238E27FC236}">
                <a16:creationId xmlns:a16="http://schemas.microsoft.com/office/drawing/2014/main" id="{ACCF5D5F-EA17-4374-8121-A1540FA6536E}"/>
              </a:ext>
            </a:extLst>
          </p:cNvPr>
          <p:cNvPicPr>
            <a:picLocks noChangeAspect="1"/>
          </p:cNvPicPr>
          <p:nvPr/>
        </p:nvPicPr>
        <p:blipFill>
          <a:blip r:embed="rId4"/>
          <a:stretch>
            <a:fillRect/>
          </a:stretch>
        </p:blipFill>
        <p:spPr>
          <a:xfrm>
            <a:off x="7569146" y="2104768"/>
            <a:ext cx="4079028" cy="3659864"/>
          </a:xfrm>
          <a:prstGeom prst="rect">
            <a:avLst/>
          </a:prstGeom>
          <a:ln>
            <a:solidFill>
              <a:srgbClr val="33CC99"/>
            </a:solidFill>
          </a:ln>
        </p:spPr>
      </p:pic>
    </p:spTree>
    <p:extLst>
      <p:ext uri="{BB962C8B-B14F-4D97-AF65-F5344CB8AC3E}">
        <p14:creationId xmlns:p14="http://schemas.microsoft.com/office/powerpoint/2010/main" val="230514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452596"/>
            <a:ext cx="8895425" cy="584775"/>
          </a:xfrm>
          <a:prstGeom prst="rect">
            <a:avLst/>
          </a:prstGeom>
          <a:noFill/>
        </p:spPr>
        <p:txBody>
          <a:bodyPr wrap="square" rtlCol="0">
            <a:spAutoFit/>
          </a:bodyPr>
          <a:lstStyle/>
          <a:p>
            <a:r>
              <a:rPr lang="en-GB" sz="3200" dirty="0">
                <a:solidFill>
                  <a:schemeClr val="bg1"/>
                </a:solidFill>
                <a:latin typeface="Open sans" panose="020B0606030504020204"/>
              </a:rPr>
              <a:t>Opportunities to search for</a:t>
            </a:r>
          </a:p>
        </p:txBody>
      </p:sp>
      <p:sp>
        <p:nvSpPr>
          <p:cNvPr id="6" name="TextBox 5">
            <a:extLst>
              <a:ext uri="{FF2B5EF4-FFF2-40B4-BE49-F238E27FC236}">
                <a16:creationId xmlns:a16="http://schemas.microsoft.com/office/drawing/2014/main" id="{8F959720-D234-4ECF-A40D-2BAD814A9E39}"/>
              </a:ext>
            </a:extLst>
          </p:cNvPr>
          <p:cNvSpPr txBox="1"/>
          <p:nvPr/>
        </p:nvSpPr>
        <p:spPr>
          <a:xfrm>
            <a:off x="7095837" y="2450483"/>
            <a:ext cx="2682994" cy="3139321"/>
          </a:xfrm>
          <a:prstGeom prst="rect">
            <a:avLst/>
          </a:prstGeom>
          <a:noFill/>
        </p:spPr>
        <p:txBody>
          <a:bodyPr wrap="square" rtlCol="0">
            <a:spAutoFit/>
          </a:bodyPr>
          <a:lstStyle/>
          <a:p>
            <a:r>
              <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rPr>
              <a:t>Everything in one place </a:t>
            </a:r>
          </a:p>
          <a:p>
            <a:endPar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rPr>
              <a:t>Intuitive process </a:t>
            </a:r>
          </a:p>
          <a:p>
            <a:endPar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rPr>
              <a:t>Compare side by side</a:t>
            </a:r>
          </a:p>
          <a:p>
            <a:endPar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rPr>
              <a:t>Make considered choices</a:t>
            </a:r>
          </a:p>
          <a:p>
            <a:endPar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rPr>
              <a:t>Tailored to individual students</a:t>
            </a:r>
          </a:p>
        </p:txBody>
      </p:sp>
      <p:cxnSp>
        <p:nvCxnSpPr>
          <p:cNvPr id="7" name="Straight Connector 6">
            <a:extLst>
              <a:ext uri="{FF2B5EF4-FFF2-40B4-BE49-F238E27FC236}">
                <a16:creationId xmlns:a16="http://schemas.microsoft.com/office/drawing/2014/main" id="{6358486C-7460-43F2-9DC4-CE95A994B436}"/>
              </a:ext>
            </a:extLst>
          </p:cNvPr>
          <p:cNvCxnSpPr>
            <a:cxnSpLocks/>
          </p:cNvCxnSpPr>
          <p:nvPr/>
        </p:nvCxnSpPr>
        <p:spPr>
          <a:xfrm>
            <a:off x="5825191" y="1846983"/>
            <a:ext cx="7034" cy="3915801"/>
          </a:xfrm>
          <a:prstGeom prst="line">
            <a:avLst/>
          </a:prstGeom>
          <a:ln w="28575">
            <a:solidFill>
              <a:srgbClr val="33CC9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7A21564-D8AA-47EA-990A-91670A3B0A18}"/>
              </a:ext>
            </a:extLst>
          </p:cNvPr>
          <p:cNvPicPr>
            <a:picLocks noChangeAspect="1"/>
          </p:cNvPicPr>
          <p:nvPr/>
        </p:nvPicPr>
        <p:blipFill>
          <a:blip r:embed="rId3"/>
          <a:stretch>
            <a:fillRect/>
          </a:stretch>
        </p:blipFill>
        <p:spPr>
          <a:xfrm>
            <a:off x="1606310" y="1569331"/>
            <a:ext cx="3276790" cy="4923544"/>
          </a:xfrm>
          <a:prstGeom prst="rect">
            <a:avLst/>
          </a:prstGeom>
        </p:spPr>
      </p:pic>
    </p:spTree>
    <p:extLst>
      <p:ext uri="{BB962C8B-B14F-4D97-AF65-F5344CB8AC3E}">
        <p14:creationId xmlns:p14="http://schemas.microsoft.com/office/powerpoint/2010/main" val="2523781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452596"/>
            <a:ext cx="10312247" cy="584775"/>
          </a:xfrm>
          <a:prstGeom prst="rect">
            <a:avLst/>
          </a:prstGeom>
          <a:noFill/>
        </p:spPr>
        <p:txBody>
          <a:bodyPr wrap="square" rtlCol="0">
            <a:spAutoFit/>
          </a:bodyPr>
          <a:lstStyle/>
          <a:p>
            <a:r>
              <a:rPr lang="en-GB" sz="3200" dirty="0">
                <a:solidFill>
                  <a:schemeClr val="bg1"/>
                </a:solidFill>
                <a:latin typeface="Open sans" panose="020B0606030504020204"/>
              </a:rPr>
              <a:t>Search </a:t>
            </a:r>
            <a:r>
              <a:rPr lang="en-GB" sz="3200" dirty="0" err="1">
                <a:solidFill>
                  <a:schemeClr val="bg1"/>
                </a:solidFill>
                <a:latin typeface="Open sans" panose="020B0606030504020204"/>
              </a:rPr>
              <a:t>Unifrog</a:t>
            </a:r>
            <a:r>
              <a:rPr lang="en-GB" sz="3200" dirty="0">
                <a:solidFill>
                  <a:schemeClr val="bg1"/>
                </a:solidFill>
                <a:latin typeface="Open sans" panose="020B0606030504020204"/>
              </a:rPr>
              <a:t> to find best suited university courses</a:t>
            </a:r>
          </a:p>
        </p:txBody>
      </p:sp>
      <p:pic>
        <p:nvPicPr>
          <p:cNvPr id="6" name="Picture 5">
            <a:extLst>
              <a:ext uri="{FF2B5EF4-FFF2-40B4-BE49-F238E27FC236}">
                <a16:creationId xmlns:a16="http://schemas.microsoft.com/office/drawing/2014/main" id="{7BA6EB40-C69E-4D5F-A884-B03BD56CF24E}"/>
              </a:ext>
            </a:extLst>
          </p:cNvPr>
          <p:cNvPicPr>
            <a:picLocks noChangeAspect="1"/>
          </p:cNvPicPr>
          <p:nvPr/>
        </p:nvPicPr>
        <p:blipFill>
          <a:blip r:embed="rId3"/>
          <a:stretch>
            <a:fillRect/>
          </a:stretch>
        </p:blipFill>
        <p:spPr>
          <a:xfrm>
            <a:off x="2328462" y="1594671"/>
            <a:ext cx="7535076" cy="5187547"/>
          </a:xfrm>
          <a:prstGeom prst="rect">
            <a:avLst/>
          </a:prstGeom>
          <a:ln>
            <a:solidFill>
              <a:srgbClr val="A50036"/>
            </a:solidFill>
          </a:ln>
        </p:spPr>
      </p:pic>
    </p:spTree>
    <p:extLst>
      <p:ext uri="{BB962C8B-B14F-4D97-AF65-F5344CB8AC3E}">
        <p14:creationId xmlns:p14="http://schemas.microsoft.com/office/powerpoint/2010/main" val="2538912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114300" y="201045"/>
            <a:ext cx="11963400" cy="1077218"/>
          </a:xfrm>
          <a:prstGeom prst="rect">
            <a:avLst/>
          </a:prstGeom>
          <a:noFill/>
        </p:spPr>
        <p:txBody>
          <a:bodyPr wrap="square" rtlCol="0">
            <a:spAutoFit/>
          </a:bodyPr>
          <a:lstStyle/>
          <a:p>
            <a:r>
              <a:rPr lang="en-GB" sz="3200" dirty="0">
                <a:solidFill>
                  <a:schemeClr val="bg1"/>
                </a:solidFill>
                <a:latin typeface="Open sans" panose="020B0606030504020204"/>
              </a:rPr>
              <a:t>With new apprenticeship vacancies updated every 24hrs, students can find the best apprenticeships and school leaver programmes</a:t>
            </a:r>
          </a:p>
        </p:txBody>
      </p:sp>
      <p:pic>
        <p:nvPicPr>
          <p:cNvPr id="6" name="Picture 5">
            <a:extLst>
              <a:ext uri="{FF2B5EF4-FFF2-40B4-BE49-F238E27FC236}">
                <a16:creationId xmlns:a16="http://schemas.microsoft.com/office/drawing/2014/main" id="{862D6516-7721-4D54-AAD0-118D686DEEA3}"/>
              </a:ext>
            </a:extLst>
          </p:cNvPr>
          <p:cNvPicPr>
            <a:picLocks noChangeAspect="1"/>
          </p:cNvPicPr>
          <p:nvPr/>
        </p:nvPicPr>
        <p:blipFill rotWithShape="1">
          <a:blip r:embed="rId3"/>
          <a:srcRect l="7796" t="19365" r="9593" b="7696"/>
          <a:stretch/>
        </p:blipFill>
        <p:spPr>
          <a:xfrm>
            <a:off x="1714499" y="1864209"/>
            <a:ext cx="8342793" cy="4407845"/>
          </a:xfrm>
          <a:prstGeom prst="rect">
            <a:avLst/>
          </a:prstGeom>
          <a:ln>
            <a:solidFill>
              <a:srgbClr val="EC44F2"/>
            </a:solidFill>
          </a:ln>
        </p:spPr>
      </p:pic>
    </p:spTree>
    <p:extLst>
      <p:ext uri="{BB962C8B-B14F-4D97-AF65-F5344CB8AC3E}">
        <p14:creationId xmlns:p14="http://schemas.microsoft.com/office/powerpoint/2010/main" val="3076086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338296"/>
            <a:ext cx="11664797" cy="1077218"/>
          </a:xfrm>
          <a:prstGeom prst="rect">
            <a:avLst/>
          </a:prstGeom>
          <a:noFill/>
        </p:spPr>
        <p:txBody>
          <a:bodyPr wrap="square" rtlCol="0">
            <a:spAutoFit/>
          </a:bodyPr>
          <a:lstStyle/>
          <a:p>
            <a:r>
              <a:rPr lang="en-GB" sz="3200">
                <a:solidFill>
                  <a:schemeClr val="bg1"/>
                </a:solidFill>
                <a:latin typeface="Open sans" panose="020B0606030504020204"/>
              </a:rPr>
              <a:t>Unifrog’s Oxbridge tool de-mystifies the Oxbridge college application process</a:t>
            </a:r>
            <a:endParaRPr lang="en-GB" sz="3200" dirty="0">
              <a:solidFill>
                <a:schemeClr val="bg1"/>
              </a:solidFill>
              <a:latin typeface="Open sans" panose="020B0606030504020204"/>
            </a:endParaRPr>
          </a:p>
        </p:txBody>
      </p:sp>
      <p:pic>
        <p:nvPicPr>
          <p:cNvPr id="6" name="Picture 5">
            <a:extLst>
              <a:ext uri="{FF2B5EF4-FFF2-40B4-BE49-F238E27FC236}">
                <a16:creationId xmlns:a16="http://schemas.microsoft.com/office/drawing/2014/main" id="{C2516A38-74B7-43F4-99A8-71C118AEEB19}"/>
              </a:ext>
            </a:extLst>
          </p:cNvPr>
          <p:cNvPicPr>
            <a:picLocks noChangeAspect="1"/>
          </p:cNvPicPr>
          <p:nvPr/>
        </p:nvPicPr>
        <p:blipFill>
          <a:blip r:embed="rId3"/>
          <a:stretch>
            <a:fillRect/>
          </a:stretch>
        </p:blipFill>
        <p:spPr>
          <a:xfrm>
            <a:off x="2362200" y="1621668"/>
            <a:ext cx="7467600" cy="5007892"/>
          </a:xfrm>
          <a:prstGeom prst="rect">
            <a:avLst/>
          </a:prstGeom>
          <a:ln>
            <a:solidFill>
              <a:srgbClr val="007EFA"/>
            </a:solidFill>
          </a:ln>
        </p:spPr>
      </p:pic>
    </p:spTree>
    <p:extLst>
      <p:ext uri="{BB962C8B-B14F-4D97-AF65-F5344CB8AC3E}">
        <p14:creationId xmlns:p14="http://schemas.microsoft.com/office/powerpoint/2010/main" val="112606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452596"/>
            <a:ext cx="8895425" cy="584775"/>
          </a:xfrm>
          <a:prstGeom prst="rect">
            <a:avLst/>
          </a:prstGeom>
          <a:noFill/>
        </p:spPr>
        <p:txBody>
          <a:bodyPr wrap="square" rtlCol="0">
            <a:spAutoFit/>
          </a:bodyPr>
          <a:lstStyle/>
          <a:p>
            <a:r>
              <a:rPr lang="en-GB" sz="3200" dirty="0">
                <a:solidFill>
                  <a:schemeClr val="bg1"/>
                </a:solidFill>
                <a:latin typeface="Open sans" panose="020B0606030504020204"/>
              </a:rPr>
              <a:t>Creating applications</a:t>
            </a:r>
          </a:p>
        </p:txBody>
      </p:sp>
      <p:sp>
        <p:nvSpPr>
          <p:cNvPr id="6" name="TextBox 5">
            <a:extLst>
              <a:ext uri="{FF2B5EF4-FFF2-40B4-BE49-F238E27FC236}">
                <a16:creationId xmlns:a16="http://schemas.microsoft.com/office/drawing/2014/main" id="{465D9BE4-EA83-4429-96D0-277BB39D554F}"/>
              </a:ext>
            </a:extLst>
          </p:cNvPr>
          <p:cNvSpPr txBox="1"/>
          <p:nvPr/>
        </p:nvSpPr>
        <p:spPr>
          <a:xfrm>
            <a:off x="7194118" y="2838697"/>
            <a:ext cx="2280185" cy="3139321"/>
          </a:xfrm>
          <a:prstGeom prst="rect">
            <a:avLst/>
          </a:prstGeom>
          <a:noFill/>
        </p:spPr>
        <p:txBody>
          <a:bodyPr wrap="square" rtlCol="0">
            <a:spAutoFit/>
          </a:bodyPr>
          <a:lstStyle/>
          <a:p>
            <a:r>
              <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rPr>
              <a:t>Manage everything from one dashboard</a:t>
            </a:r>
          </a:p>
          <a:p>
            <a:endPar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rPr>
              <a:t>Guidance and examples</a:t>
            </a:r>
          </a:p>
          <a:p>
            <a:endPar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rPr>
              <a:t>Nothing gets lost</a:t>
            </a:r>
          </a:p>
          <a:p>
            <a:endPar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rPr>
              <a:t>Easy feedback on personal statements and references</a:t>
            </a:r>
          </a:p>
        </p:txBody>
      </p:sp>
      <p:cxnSp>
        <p:nvCxnSpPr>
          <p:cNvPr id="7" name="Straight Connector 6">
            <a:extLst>
              <a:ext uri="{FF2B5EF4-FFF2-40B4-BE49-F238E27FC236}">
                <a16:creationId xmlns:a16="http://schemas.microsoft.com/office/drawing/2014/main" id="{1EA48956-9182-4A7A-BC4A-77ACA2070530}"/>
              </a:ext>
            </a:extLst>
          </p:cNvPr>
          <p:cNvCxnSpPr>
            <a:cxnSpLocks/>
          </p:cNvCxnSpPr>
          <p:nvPr/>
        </p:nvCxnSpPr>
        <p:spPr>
          <a:xfrm>
            <a:off x="5979965" y="2218939"/>
            <a:ext cx="6990" cy="3959712"/>
          </a:xfrm>
          <a:prstGeom prst="line">
            <a:avLst/>
          </a:prstGeom>
          <a:ln w="28575">
            <a:solidFill>
              <a:srgbClr val="33CC9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7730EE1-D82B-48E2-B799-F89A55424F1C}"/>
              </a:ext>
            </a:extLst>
          </p:cNvPr>
          <p:cNvPicPr>
            <a:picLocks noChangeAspect="1"/>
          </p:cNvPicPr>
          <p:nvPr/>
        </p:nvPicPr>
        <p:blipFill>
          <a:blip r:embed="rId3"/>
          <a:stretch>
            <a:fillRect/>
          </a:stretch>
        </p:blipFill>
        <p:spPr>
          <a:xfrm>
            <a:off x="1875013" y="1847850"/>
            <a:ext cx="3296630" cy="4809698"/>
          </a:xfrm>
          <a:prstGeom prst="rect">
            <a:avLst/>
          </a:prstGeom>
        </p:spPr>
      </p:pic>
    </p:spTree>
    <p:extLst>
      <p:ext uri="{BB962C8B-B14F-4D97-AF65-F5344CB8AC3E}">
        <p14:creationId xmlns:p14="http://schemas.microsoft.com/office/powerpoint/2010/main" val="189217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452596"/>
            <a:ext cx="11464772" cy="584775"/>
          </a:xfrm>
          <a:prstGeom prst="rect">
            <a:avLst/>
          </a:prstGeom>
          <a:noFill/>
        </p:spPr>
        <p:txBody>
          <a:bodyPr wrap="square" rtlCol="0">
            <a:spAutoFit/>
          </a:bodyPr>
          <a:lstStyle/>
          <a:p>
            <a:r>
              <a:rPr lang="en-GB" sz="3200" dirty="0">
                <a:solidFill>
                  <a:schemeClr val="bg1"/>
                </a:solidFill>
                <a:latin typeface="Open sans" panose="020B0606030504020204"/>
              </a:rPr>
              <a:t>Students get in-depth support on their personal statements</a:t>
            </a:r>
          </a:p>
        </p:txBody>
      </p:sp>
      <p:pic>
        <p:nvPicPr>
          <p:cNvPr id="6" name="Picture 5">
            <a:extLst>
              <a:ext uri="{FF2B5EF4-FFF2-40B4-BE49-F238E27FC236}">
                <a16:creationId xmlns:a16="http://schemas.microsoft.com/office/drawing/2014/main" id="{B5B08CF1-F74B-4BDD-B99D-0F40FD1DF2B7}"/>
              </a:ext>
            </a:extLst>
          </p:cNvPr>
          <p:cNvPicPr>
            <a:picLocks noChangeAspect="1"/>
          </p:cNvPicPr>
          <p:nvPr/>
        </p:nvPicPr>
        <p:blipFill>
          <a:blip r:embed="rId3"/>
          <a:stretch>
            <a:fillRect/>
          </a:stretch>
        </p:blipFill>
        <p:spPr>
          <a:xfrm>
            <a:off x="3610166" y="1594463"/>
            <a:ext cx="4718134" cy="4898412"/>
          </a:xfrm>
          <a:prstGeom prst="rect">
            <a:avLst/>
          </a:prstGeom>
          <a:ln>
            <a:solidFill>
              <a:srgbClr val="33CC99"/>
            </a:solidFill>
          </a:ln>
        </p:spPr>
      </p:pic>
    </p:spTree>
    <p:extLst>
      <p:ext uri="{BB962C8B-B14F-4D97-AF65-F5344CB8AC3E}">
        <p14:creationId xmlns:p14="http://schemas.microsoft.com/office/powerpoint/2010/main" val="3579717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27178" y="307975"/>
            <a:ext cx="11712422" cy="1077218"/>
          </a:xfrm>
          <a:prstGeom prst="rect">
            <a:avLst/>
          </a:prstGeom>
          <a:noFill/>
        </p:spPr>
        <p:txBody>
          <a:bodyPr wrap="square" rtlCol="0">
            <a:spAutoFit/>
          </a:bodyPr>
          <a:lstStyle/>
          <a:p>
            <a:r>
              <a:rPr lang="en-GB" sz="3200">
                <a:solidFill>
                  <a:schemeClr val="bg1"/>
                </a:solidFill>
                <a:latin typeface="Open sans" panose="020B0606030504020204"/>
              </a:rPr>
              <a:t>Students build effective applications with personal career goals and start to create their CV</a:t>
            </a:r>
            <a:endParaRPr lang="en-GB" sz="3200" dirty="0">
              <a:solidFill>
                <a:schemeClr val="bg1"/>
              </a:solidFill>
              <a:latin typeface="Open sans" panose="020B0606030504020204"/>
            </a:endParaRPr>
          </a:p>
        </p:txBody>
      </p:sp>
      <p:pic>
        <p:nvPicPr>
          <p:cNvPr id="6" name="Picture 5">
            <a:extLst>
              <a:ext uri="{FF2B5EF4-FFF2-40B4-BE49-F238E27FC236}">
                <a16:creationId xmlns:a16="http://schemas.microsoft.com/office/drawing/2014/main" id="{1D006DF3-F779-4C1F-8B1A-A442277E028A}"/>
              </a:ext>
            </a:extLst>
          </p:cNvPr>
          <p:cNvPicPr>
            <a:picLocks noChangeAspect="1"/>
          </p:cNvPicPr>
          <p:nvPr/>
        </p:nvPicPr>
        <p:blipFill>
          <a:blip r:embed="rId3"/>
          <a:stretch>
            <a:fillRect/>
          </a:stretch>
        </p:blipFill>
        <p:spPr>
          <a:xfrm>
            <a:off x="2743199" y="1747838"/>
            <a:ext cx="6393457" cy="4910290"/>
          </a:xfrm>
          <a:prstGeom prst="rect">
            <a:avLst/>
          </a:prstGeom>
          <a:ln>
            <a:solidFill>
              <a:srgbClr val="00B050"/>
            </a:solidFill>
          </a:ln>
        </p:spPr>
      </p:pic>
    </p:spTree>
    <p:extLst>
      <p:ext uri="{BB962C8B-B14F-4D97-AF65-F5344CB8AC3E}">
        <p14:creationId xmlns:p14="http://schemas.microsoft.com/office/powerpoint/2010/main" val="2412485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452596"/>
            <a:ext cx="8895425" cy="584775"/>
          </a:xfrm>
          <a:prstGeom prst="rect">
            <a:avLst/>
          </a:prstGeom>
          <a:noFill/>
        </p:spPr>
        <p:txBody>
          <a:bodyPr wrap="square" rtlCol="0">
            <a:spAutoFit/>
          </a:bodyPr>
          <a:lstStyle/>
          <a:p>
            <a:r>
              <a:rPr lang="en-GB" sz="3200" dirty="0">
                <a:solidFill>
                  <a:schemeClr val="bg1"/>
                </a:solidFill>
                <a:latin typeface="Open sans" panose="020B0606030504020204"/>
              </a:rPr>
              <a:t>How </a:t>
            </a:r>
            <a:r>
              <a:rPr lang="en-GB" sz="3200" dirty="0" err="1">
                <a:solidFill>
                  <a:schemeClr val="bg1"/>
                </a:solidFill>
                <a:latin typeface="Open sans" panose="020B0606030504020204"/>
              </a:rPr>
              <a:t>Unifrog</a:t>
            </a:r>
            <a:r>
              <a:rPr lang="en-GB" sz="3200" dirty="0">
                <a:solidFill>
                  <a:schemeClr val="bg1"/>
                </a:solidFill>
                <a:latin typeface="Open sans" panose="020B0606030504020204"/>
              </a:rPr>
              <a:t> improves attainment</a:t>
            </a:r>
          </a:p>
        </p:txBody>
      </p:sp>
      <p:sp>
        <p:nvSpPr>
          <p:cNvPr id="6" name="TextBox 5">
            <a:extLst>
              <a:ext uri="{FF2B5EF4-FFF2-40B4-BE49-F238E27FC236}">
                <a16:creationId xmlns:a16="http://schemas.microsoft.com/office/drawing/2014/main" id="{EBFB48AE-BF7D-4D37-ABFC-18B5DBBC6B47}"/>
              </a:ext>
            </a:extLst>
          </p:cNvPr>
          <p:cNvSpPr txBox="1"/>
          <p:nvPr/>
        </p:nvSpPr>
        <p:spPr>
          <a:xfrm>
            <a:off x="6731475" y="1695167"/>
            <a:ext cx="4944916" cy="4154984"/>
          </a:xfrm>
          <a:prstGeom prst="rect">
            <a:avLst/>
          </a:prstGeom>
          <a:noFill/>
        </p:spPr>
        <p:txBody>
          <a:bodyPr wrap="square" rtlCol="0">
            <a:spAutoFit/>
          </a:bodyPr>
          <a:lstStyle/>
          <a:p>
            <a:r>
              <a:rPr lang="en-GB"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Students clearly see what grades they need to achieve at GCSE and A-level for certain courses. GCSEs are increasingly important with the new linear A-levels and no AS results.</a:t>
            </a:r>
          </a:p>
          <a:p>
            <a:endParaRPr lang="en-GB"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It also helps ensure that students don’t restrict themselves early because they are aware of subject and grade requirements. </a:t>
            </a:r>
          </a:p>
        </p:txBody>
      </p:sp>
      <p:pic>
        <p:nvPicPr>
          <p:cNvPr id="7" name="Picture 6">
            <a:extLst>
              <a:ext uri="{FF2B5EF4-FFF2-40B4-BE49-F238E27FC236}">
                <a16:creationId xmlns:a16="http://schemas.microsoft.com/office/drawing/2014/main" id="{436E4B09-3A4B-491C-A87E-CB12A09F1ED8}"/>
              </a:ext>
            </a:extLst>
          </p:cNvPr>
          <p:cNvPicPr>
            <a:picLocks noChangeAspect="1"/>
          </p:cNvPicPr>
          <p:nvPr/>
        </p:nvPicPr>
        <p:blipFill>
          <a:blip r:embed="rId3"/>
          <a:stretch>
            <a:fillRect/>
          </a:stretch>
        </p:blipFill>
        <p:spPr>
          <a:xfrm>
            <a:off x="675381" y="1695167"/>
            <a:ext cx="5675989" cy="4011511"/>
          </a:xfrm>
          <a:prstGeom prst="rect">
            <a:avLst/>
          </a:prstGeom>
          <a:ln>
            <a:solidFill>
              <a:srgbClr val="A50036"/>
            </a:solidFill>
          </a:ln>
        </p:spPr>
      </p:pic>
    </p:spTree>
    <p:extLst>
      <p:ext uri="{BB962C8B-B14F-4D97-AF65-F5344CB8AC3E}">
        <p14:creationId xmlns:p14="http://schemas.microsoft.com/office/powerpoint/2010/main" val="115772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452596"/>
            <a:ext cx="8895425" cy="584775"/>
          </a:xfrm>
          <a:prstGeom prst="rect">
            <a:avLst/>
          </a:prstGeom>
          <a:noFill/>
        </p:spPr>
        <p:txBody>
          <a:bodyPr wrap="square" rtlCol="0">
            <a:spAutoFit/>
          </a:bodyPr>
          <a:lstStyle/>
          <a:p>
            <a:r>
              <a:rPr lang="en-GB" sz="3200" dirty="0">
                <a:solidFill>
                  <a:schemeClr val="bg1"/>
                </a:solidFill>
                <a:latin typeface="Open sans" panose="020B0606030504020204"/>
              </a:rPr>
              <a:t>What we provide to students</a:t>
            </a:r>
          </a:p>
        </p:txBody>
      </p:sp>
      <p:pic>
        <p:nvPicPr>
          <p:cNvPr id="7" name="Picture 6">
            <a:extLst>
              <a:ext uri="{FF2B5EF4-FFF2-40B4-BE49-F238E27FC236}">
                <a16:creationId xmlns:a16="http://schemas.microsoft.com/office/drawing/2014/main" id="{AEAB68FD-7259-4FE7-9077-B17EB3D629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161" t="22629" r="50533" b="17203"/>
          <a:stretch/>
        </p:blipFill>
        <p:spPr>
          <a:xfrm>
            <a:off x="838200" y="1981200"/>
            <a:ext cx="4421678" cy="4192398"/>
          </a:xfrm>
          <a:prstGeom prst="rect">
            <a:avLst/>
          </a:prstGeom>
        </p:spPr>
      </p:pic>
      <p:sp>
        <p:nvSpPr>
          <p:cNvPr id="8" name="TextBox 7">
            <a:extLst>
              <a:ext uri="{FF2B5EF4-FFF2-40B4-BE49-F238E27FC236}">
                <a16:creationId xmlns:a16="http://schemas.microsoft.com/office/drawing/2014/main" id="{3C431205-D1FD-4899-BA0A-EC9406EDF557}"/>
              </a:ext>
            </a:extLst>
          </p:cNvPr>
          <p:cNvSpPr txBox="1"/>
          <p:nvPr/>
        </p:nvSpPr>
        <p:spPr>
          <a:xfrm>
            <a:off x="5507642" y="1981200"/>
            <a:ext cx="6436593" cy="4154984"/>
          </a:xfrm>
          <a:prstGeom prst="rect">
            <a:avLst/>
          </a:prstGeom>
          <a:noFill/>
        </p:spPr>
        <p:txBody>
          <a:bodyPr wrap="square" rtlCol="0">
            <a:spAutoFit/>
          </a:bodyPr>
          <a:lstStyle/>
          <a:p>
            <a:r>
              <a:rPr lang="en-GB" sz="2400" dirty="0">
                <a:solidFill>
                  <a:schemeClr val="tx1">
                    <a:lumMod val="65000"/>
                    <a:lumOff val="35000"/>
                  </a:schemeClr>
                </a:solidFill>
                <a:latin typeface="Open Sans Semibold" panose="020B0706030804020204"/>
              </a:rPr>
              <a:t>Unifrog is the one-stop-shop for destinations, allowing your children to explore every university course, apprenticeship and college course in the UK, plus other around the world opportunities such as European and US undergraduate courses.</a:t>
            </a:r>
          </a:p>
          <a:p>
            <a:endParaRPr lang="en-GB" sz="2400" dirty="0">
              <a:solidFill>
                <a:schemeClr val="tx1">
                  <a:lumMod val="65000"/>
                  <a:lumOff val="35000"/>
                </a:schemeClr>
              </a:solidFill>
              <a:latin typeface="Open Sans Semibold" panose="020B0706030804020204"/>
            </a:endParaRPr>
          </a:p>
          <a:p>
            <a:r>
              <a:rPr lang="en-GB" sz="2400" dirty="0">
                <a:solidFill>
                  <a:schemeClr val="tx1">
                    <a:lumMod val="65000"/>
                    <a:lumOff val="35000"/>
                  </a:schemeClr>
                </a:solidFill>
                <a:latin typeface="Open Sans Semibold" panose="020B0706030804020204"/>
              </a:rPr>
              <a:t>Students finalise applications using Unifrog and receive feedback from teachers along the way. This includes creating their personal statement and CV, plus lots more!</a:t>
            </a:r>
          </a:p>
        </p:txBody>
      </p:sp>
    </p:spTree>
    <p:extLst>
      <p:ext uri="{BB962C8B-B14F-4D97-AF65-F5344CB8AC3E}">
        <p14:creationId xmlns:p14="http://schemas.microsoft.com/office/powerpoint/2010/main" val="1846631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452596"/>
            <a:ext cx="8895425" cy="584775"/>
          </a:xfrm>
          <a:prstGeom prst="rect">
            <a:avLst/>
          </a:prstGeom>
          <a:noFill/>
        </p:spPr>
        <p:txBody>
          <a:bodyPr wrap="square" rtlCol="0">
            <a:spAutoFit/>
          </a:bodyPr>
          <a:lstStyle/>
          <a:p>
            <a:r>
              <a:rPr lang="en-GB" sz="3200" dirty="0">
                <a:solidFill>
                  <a:schemeClr val="bg1"/>
                </a:solidFill>
                <a:latin typeface="Open sans" panose="020B0606030504020204"/>
              </a:rPr>
              <a:t>How </a:t>
            </a:r>
            <a:r>
              <a:rPr lang="en-GB" sz="3200" dirty="0" err="1">
                <a:solidFill>
                  <a:schemeClr val="bg1"/>
                </a:solidFill>
                <a:latin typeface="Open sans" panose="020B0606030504020204"/>
              </a:rPr>
              <a:t>Unifrog</a:t>
            </a:r>
            <a:r>
              <a:rPr lang="en-GB" sz="3200" dirty="0">
                <a:solidFill>
                  <a:schemeClr val="bg1"/>
                </a:solidFill>
                <a:latin typeface="Open sans" panose="020B0606030504020204"/>
              </a:rPr>
              <a:t> improves aspirations</a:t>
            </a:r>
          </a:p>
        </p:txBody>
      </p:sp>
      <p:sp>
        <p:nvSpPr>
          <p:cNvPr id="6" name="TextBox 5">
            <a:extLst>
              <a:ext uri="{FF2B5EF4-FFF2-40B4-BE49-F238E27FC236}">
                <a16:creationId xmlns:a16="http://schemas.microsoft.com/office/drawing/2014/main" id="{D8DDAF57-3C11-47AC-9B06-CDA35B1199C5}"/>
              </a:ext>
            </a:extLst>
          </p:cNvPr>
          <p:cNvSpPr txBox="1"/>
          <p:nvPr/>
        </p:nvSpPr>
        <p:spPr>
          <a:xfrm>
            <a:off x="621419" y="1488613"/>
            <a:ext cx="10732381" cy="3046988"/>
          </a:xfrm>
          <a:prstGeom prst="rect">
            <a:avLst/>
          </a:prstGeom>
          <a:noFill/>
        </p:spPr>
        <p:txBody>
          <a:bodyPr wrap="square" rtlCol="0">
            <a:spAutoFit/>
          </a:bodyPr>
          <a:lstStyle/>
          <a:p>
            <a:r>
              <a:rPr lang="en-GB"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Unifrog gets students thinking about universities, apprenticeships, degree apprenticeships and career paths early. It allows them to explore courses that they may never have heard of before in a way that is relevant for them and they can understand. </a:t>
            </a:r>
          </a:p>
          <a:p>
            <a:endParaRPr lang="en-GB"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They will become familiar with Russell Group universities and Oxbridge colleges so that when they come to apply, the increased exposure will mean they are more likely to apply to the best universities for them.</a:t>
            </a:r>
          </a:p>
        </p:txBody>
      </p:sp>
      <p:pic>
        <p:nvPicPr>
          <p:cNvPr id="7" name="Picture 6">
            <a:extLst>
              <a:ext uri="{FF2B5EF4-FFF2-40B4-BE49-F238E27FC236}">
                <a16:creationId xmlns:a16="http://schemas.microsoft.com/office/drawing/2014/main" id="{92471636-6755-4F11-84FA-E58DD684025C}"/>
              </a:ext>
            </a:extLst>
          </p:cNvPr>
          <p:cNvPicPr>
            <a:picLocks noChangeAspect="1"/>
          </p:cNvPicPr>
          <p:nvPr/>
        </p:nvPicPr>
        <p:blipFill>
          <a:blip r:embed="rId3"/>
          <a:stretch>
            <a:fillRect/>
          </a:stretch>
        </p:blipFill>
        <p:spPr>
          <a:xfrm>
            <a:off x="621419" y="4746395"/>
            <a:ext cx="9248775" cy="1659009"/>
          </a:xfrm>
          <a:prstGeom prst="rect">
            <a:avLst/>
          </a:prstGeom>
          <a:ln>
            <a:solidFill>
              <a:srgbClr val="33CC99"/>
            </a:solidFill>
          </a:ln>
        </p:spPr>
      </p:pic>
    </p:spTree>
    <p:extLst>
      <p:ext uri="{BB962C8B-B14F-4D97-AF65-F5344CB8AC3E}">
        <p14:creationId xmlns:p14="http://schemas.microsoft.com/office/powerpoint/2010/main" val="3395927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452596"/>
            <a:ext cx="8895425" cy="584775"/>
          </a:xfrm>
          <a:prstGeom prst="rect">
            <a:avLst/>
          </a:prstGeom>
          <a:noFill/>
        </p:spPr>
        <p:txBody>
          <a:bodyPr wrap="square" rtlCol="0">
            <a:spAutoFit/>
          </a:bodyPr>
          <a:lstStyle/>
          <a:p>
            <a:r>
              <a:rPr lang="en-GB" sz="3200" dirty="0">
                <a:solidFill>
                  <a:schemeClr val="bg1"/>
                </a:solidFill>
                <a:latin typeface="Open sans" panose="020B0606030504020204"/>
              </a:rPr>
              <a:t>Our reasons for using </a:t>
            </a:r>
            <a:r>
              <a:rPr lang="en-GB" sz="3200" dirty="0" err="1">
                <a:solidFill>
                  <a:schemeClr val="bg1"/>
                </a:solidFill>
                <a:latin typeface="Open sans" panose="020B0606030504020204"/>
              </a:rPr>
              <a:t>Unifrog</a:t>
            </a:r>
            <a:endParaRPr lang="en-GB" sz="3200" dirty="0">
              <a:solidFill>
                <a:schemeClr val="bg1"/>
              </a:solidFill>
              <a:latin typeface="Open sans" panose="020B0606030504020204"/>
            </a:endParaRPr>
          </a:p>
        </p:txBody>
      </p:sp>
      <p:sp>
        <p:nvSpPr>
          <p:cNvPr id="6" name="TextBox 5">
            <a:extLst>
              <a:ext uri="{FF2B5EF4-FFF2-40B4-BE49-F238E27FC236}">
                <a16:creationId xmlns:a16="http://schemas.microsoft.com/office/drawing/2014/main" id="{589E5223-9386-4C60-912D-317197397269}"/>
              </a:ext>
            </a:extLst>
          </p:cNvPr>
          <p:cNvSpPr txBox="1"/>
          <p:nvPr/>
        </p:nvSpPr>
        <p:spPr>
          <a:xfrm>
            <a:off x="482822" y="1388646"/>
            <a:ext cx="11556777" cy="4585871"/>
          </a:xfrm>
          <a:prstGeom prst="rect">
            <a:avLst/>
          </a:prstGeom>
          <a:noFill/>
        </p:spPr>
        <p:txBody>
          <a:bodyPr wrap="square" rtlCol="0">
            <a:spAutoFit/>
          </a:bodyPr>
          <a:lstStyle/>
          <a:p>
            <a:endParaRPr lang="en-GB" sz="2400" dirty="0">
              <a:solidFill>
                <a:srgbClr val="33CC99"/>
              </a:solidFill>
              <a:latin typeface="Open Sans" panose="020B0606030504020204" pitchFamily="34" charset="0"/>
              <a:ea typeface="Open Sans" panose="020B0606030504020204" pitchFamily="34" charset="0"/>
              <a:cs typeface="Open Sans" panose="020B0606030504020204" pitchFamily="34" charset="0"/>
            </a:endParaRPr>
          </a:p>
          <a:p>
            <a:r>
              <a:rPr lang="en-GB" sz="2800" dirty="0">
                <a:solidFill>
                  <a:srgbClr val="33CC99"/>
                </a:solidFill>
                <a:latin typeface="Open Sans" panose="020B0606030504020204" pitchFamily="34" charset="0"/>
                <a:ea typeface="Open Sans" panose="020B0606030504020204" pitchFamily="34" charset="0"/>
                <a:cs typeface="Open Sans" panose="020B0606030504020204" pitchFamily="34" charset="0"/>
              </a:rPr>
              <a:t>Why we chose </a:t>
            </a:r>
            <a:r>
              <a:rPr lang="en-GB" sz="2800" dirty="0" err="1">
                <a:solidFill>
                  <a:srgbClr val="33CC99"/>
                </a:solidFill>
                <a:latin typeface="Open Sans" panose="020B0606030504020204" pitchFamily="34" charset="0"/>
                <a:ea typeface="Open Sans" panose="020B0606030504020204" pitchFamily="34" charset="0"/>
                <a:cs typeface="Open Sans" panose="020B0606030504020204" pitchFamily="34" charset="0"/>
              </a:rPr>
              <a:t>Unifrog</a:t>
            </a:r>
            <a:r>
              <a:rPr lang="en-GB" sz="2800" dirty="0">
                <a:solidFill>
                  <a:srgbClr val="33CC99"/>
                </a:solidFill>
                <a:latin typeface="Open Sans" panose="020B0606030504020204" pitchFamily="34" charset="0"/>
                <a:ea typeface="Open Sans" panose="020B0606030504020204" pitchFamily="34" charset="0"/>
                <a:cs typeface="Open Sans" panose="020B0606030504020204" pitchFamily="34" charset="0"/>
              </a:rPr>
              <a:t>: </a:t>
            </a:r>
            <a:r>
              <a:rPr lang="en-GB" sz="2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(School to add text here)</a:t>
            </a:r>
          </a:p>
          <a:p>
            <a:endParaRPr lang="en-GB" sz="2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GB" sz="2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GB" sz="2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2800" dirty="0">
                <a:solidFill>
                  <a:srgbClr val="33CC99"/>
                </a:solidFill>
                <a:latin typeface="Open Sans" panose="020B0606030504020204" pitchFamily="34" charset="0"/>
                <a:ea typeface="Open Sans" panose="020B0606030504020204" pitchFamily="34" charset="0"/>
                <a:cs typeface="Open Sans" panose="020B0606030504020204" pitchFamily="34" charset="0"/>
              </a:rPr>
              <a:t>How </a:t>
            </a:r>
            <a:r>
              <a:rPr lang="en-GB" sz="2800" dirty="0" err="1">
                <a:solidFill>
                  <a:srgbClr val="33CC99"/>
                </a:solidFill>
                <a:latin typeface="Open Sans" panose="020B0606030504020204" pitchFamily="34" charset="0"/>
                <a:ea typeface="Open Sans" panose="020B0606030504020204" pitchFamily="34" charset="0"/>
                <a:cs typeface="Open Sans" panose="020B0606030504020204" pitchFamily="34" charset="0"/>
              </a:rPr>
              <a:t>Unifrog</a:t>
            </a:r>
            <a:r>
              <a:rPr lang="en-GB" sz="2800" dirty="0">
                <a:solidFill>
                  <a:srgbClr val="33CC99"/>
                </a:solidFill>
                <a:latin typeface="Open Sans" panose="020B0606030504020204" pitchFamily="34" charset="0"/>
                <a:ea typeface="Open Sans" panose="020B0606030504020204" pitchFamily="34" charset="0"/>
                <a:cs typeface="Open Sans" panose="020B0606030504020204" pitchFamily="34" charset="0"/>
              </a:rPr>
              <a:t> will benefit our students: </a:t>
            </a:r>
            <a:r>
              <a:rPr lang="en-GB" sz="2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(School to add text here)</a:t>
            </a:r>
          </a:p>
          <a:p>
            <a:endParaRPr lang="en-GB" sz="2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GB"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GB"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2800" dirty="0">
                <a:solidFill>
                  <a:srgbClr val="33CC99"/>
                </a:solidFill>
                <a:latin typeface="Open Sans" panose="020B0606030504020204" pitchFamily="34" charset="0"/>
                <a:ea typeface="Open Sans" panose="020B0606030504020204" pitchFamily="34" charset="0"/>
                <a:cs typeface="Open Sans" panose="020B0606030504020204" pitchFamily="34" charset="0"/>
              </a:rPr>
              <a:t>How we plan to use </a:t>
            </a:r>
            <a:r>
              <a:rPr lang="en-GB" sz="2800" dirty="0" err="1">
                <a:solidFill>
                  <a:srgbClr val="33CC99"/>
                </a:solidFill>
                <a:latin typeface="Open Sans" panose="020B0606030504020204" pitchFamily="34" charset="0"/>
                <a:ea typeface="Open Sans" panose="020B0606030504020204" pitchFamily="34" charset="0"/>
                <a:cs typeface="Open Sans" panose="020B0606030504020204" pitchFamily="34" charset="0"/>
              </a:rPr>
              <a:t>Unifrog</a:t>
            </a:r>
            <a:r>
              <a:rPr lang="en-GB" sz="2800" dirty="0">
                <a:solidFill>
                  <a:srgbClr val="33CC99"/>
                </a:solidFill>
                <a:latin typeface="Open Sans" panose="020B0606030504020204" pitchFamily="34" charset="0"/>
                <a:ea typeface="Open Sans" panose="020B0606030504020204" pitchFamily="34" charset="0"/>
                <a:cs typeface="Open Sans" panose="020B0606030504020204" pitchFamily="34" charset="0"/>
              </a:rPr>
              <a:t> with our students: </a:t>
            </a:r>
            <a:r>
              <a:rPr lang="en-GB" sz="2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(School to add text here)</a:t>
            </a:r>
          </a:p>
          <a:p>
            <a:endParaRPr lang="en-GB"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9185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452596"/>
            <a:ext cx="8895425" cy="584775"/>
          </a:xfrm>
          <a:prstGeom prst="rect">
            <a:avLst/>
          </a:prstGeom>
          <a:noFill/>
        </p:spPr>
        <p:txBody>
          <a:bodyPr wrap="square" rtlCol="0">
            <a:spAutoFit/>
          </a:bodyPr>
          <a:lstStyle/>
          <a:p>
            <a:r>
              <a:rPr lang="en-GB" sz="3200" dirty="0">
                <a:solidFill>
                  <a:schemeClr val="bg1"/>
                </a:solidFill>
                <a:latin typeface="Open sans" panose="020B0606030504020204"/>
              </a:rPr>
              <a:t>You can have your own </a:t>
            </a:r>
            <a:r>
              <a:rPr lang="en-GB" sz="3200" dirty="0" err="1">
                <a:solidFill>
                  <a:schemeClr val="bg1"/>
                </a:solidFill>
                <a:latin typeface="Open sans" panose="020B0606030504020204"/>
              </a:rPr>
              <a:t>Unifrog</a:t>
            </a:r>
            <a:r>
              <a:rPr lang="en-GB" sz="3200" dirty="0">
                <a:solidFill>
                  <a:schemeClr val="bg1"/>
                </a:solidFill>
                <a:latin typeface="Open sans" panose="020B0606030504020204"/>
              </a:rPr>
              <a:t> account!</a:t>
            </a:r>
          </a:p>
        </p:txBody>
      </p:sp>
      <p:sp>
        <p:nvSpPr>
          <p:cNvPr id="6" name="TextBox 5">
            <a:extLst>
              <a:ext uri="{FF2B5EF4-FFF2-40B4-BE49-F238E27FC236}">
                <a16:creationId xmlns:a16="http://schemas.microsoft.com/office/drawing/2014/main" id="{6C1EEB27-0D5A-4382-86FC-58268A50AD98}"/>
              </a:ext>
            </a:extLst>
          </p:cNvPr>
          <p:cNvSpPr txBox="1"/>
          <p:nvPr/>
        </p:nvSpPr>
        <p:spPr>
          <a:xfrm>
            <a:off x="658086" y="1353006"/>
            <a:ext cx="11112564" cy="5139869"/>
          </a:xfrm>
          <a:prstGeom prst="rect">
            <a:avLst/>
          </a:prstGeom>
          <a:noFill/>
        </p:spPr>
        <p:txBody>
          <a:bodyPr wrap="square" rtlCol="0">
            <a:spAutoFit/>
          </a:bodyPr>
          <a:lstStyle/>
          <a:p>
            <a:endParaRPr lang="en-GB" sz="2400" dirty="0">
              <a:solidFill>
                <a:srgbClr val="33CC99"/>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800" dirty="0">
                <a:solidFill>
                  <a:srgbClr val="33CC99"/>
                </a:solidFill>
                <a:latin typeface="Open Sans Semibold" panose="020B0706030804020204"/>
                <a:ea typeface="Open Sans" panose="020B0606030504020204" pitchFamily="34" charset="0"/>
                <a:cs typeface="Open Sans" panose="020B0606030504020204" pitchFamily="34" charset="0"/>
              </a:rPr>
              <a:t>Stay up to date with the ever changing face of post-school destinations.</a:t>
            </a:r>
          </a:p>
          <a:p>
            <a:endParaRPr lang="en-US" sz="2800" dirty="0">
              <a:solidFill>
                <a:srgbClr val="33CC99"/>
              </a:solidFill>
              <a:latin typeface="Open Sans Semibold" panose="020B0706030804020204"/>
              <a:ea typeface="Open Sans" panose="020B0606030504020204" pitchFamily="34" charset="0"/>
              <a:cs typeface="Open Sans" panose="020B0606030504020204" pitchFamily="34" charset="0"/>
            </a:endParaRPr>
          </a:p>
          <a:p>
            <a:endParaRPr lang="en-US" sz="2800" dirty="0">
              <a:solidFill>
                <a:srgbClr val="33CC99"/>
              </a:solidFill>
              <a:latin typeface="Open Sans Semibold" panose="020B0706030804020204"/>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800" dirty="0">
                <a:solidFill>
                  <a:srgbClr val="33CC99"/>
                </a:solidFill>
                <a:latin typeface="Open Sans Semibold" panose="020B0706030804020204"/>
                <a:ea typeface="Open Sans" panose="020B0606030504020204" pitchFamily="34" charset="0"/>
                <a:cs typeface="Open Sans" panose="020B0606030504020204" pitchFamily="34" charset="0"/>
              </a:rPr>
              <a:t>Help to support your child in their decision making.</a:t>
            </a:r>
          </a:p>
          <a:p>
            <a:endParaRPr lang="en-US" sz="2800" dirty="0">
              <a:solidFill>
                <a:srgbClr val="33CC99"/>
              </a:solidFill>
              <a:latin typeface="Open Sans Semibold" panose="020B0706030804020204"/>
              <a:ea typeface="Open Sans" panose="020B0606030504020204" pitchFamily="34" charset="0"/>
              <a:cs typeface="Open Sans" panose="020B0606030504020204" pitchFamily="34" charset="0"/>
            </a:endParaRPr>
          </a:p>
          <a:p>
            <a:endParaRPr lang="en-US" sz="2800" dirty="0">
              <a:solidFill>
                <a:srgbClr val="33CC99"/>
              </a:solidFill>
              <a:latin typeface="Open Sans Semibold" panose="020B0706030804020204"/>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800" dirty="0">
                <a:solidFill>
                  <a:srgbClr val="33CC99"/>
                </a:solidFill>
                <a:latin typeface="Open Sans Semibold" panose="020B0706030804020204"/>
                <a:ea typeface="Open Sans" panose="020B0606030504020204" pitchFamily="34" charset="0"/>
                <a:cs typeface="Open Sans" panose="020B0606030504020204" pitchFamily="34" charset="0"/>
              </a:rPr>
              <a:t>Develop knowledge in order to support your child during the application process.</a:t>
            </a:r>
          </a:p>
          <a:p>
            <a:endParaRPr lang="en-US" sz="2800" dirty="0">
              <a:solidFill>
                <a:srgbClr val="33CC99"/>
              </a:solidFill>
              <a:latin typeface="Open Sans Semibold" panose="020B0706030804020204"/>
              <a:ea typeface="Open Sans" panose="020B0606030504020204" pitchFamily="34" charset="0"/>
              <a:cs typeface="Open Sans" panose="020B0606030504020204" pitchFamily="34" charset="0"/>
            </a:endParaRPr>
          </a:p>
          <a:p>
            <a:endParaRPr lang="en-GB"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01079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452596"/>
            <a:ext cx="8895425" cy="584775"/>
          </a:xfrm>
          <a:prstGeom prst="rect">
            <a:avLst/>
          </a:prstGeom>
          <a:noFill/>
        </p:spPr>
        <p:txBody>
          <a:bodyPr wrap="square" rtlCol="0">
            <a:spAutoFit/>
          </a:bodyPr>
          <a:lstStyle/>
          <a:p>
            <a:r>
              <a:rPr lang="en-GB" sz="3200">
                <a:solidFill>
                  <a:schemeClr val="bg1"/>
                </a:solidFill>
                <a:latin typeface="Open sans" panose="020B0606030504020204"/>
              </a:rPr>
              <a:t>Sign in at www.unifrog.org/code </a:t>
            </a:r>
            <a:endParaRPr lang="en-GB" sz="3200" dirty="0">
              <a:solidFill>
                <a:schemeClr val="bg1"/>
              </a:solidFill>
              <a:latin typeface="Open sans" panose="020B0606030504020204"/>
            </a:endParaRPr>
          </a:p>
        </p:txBody>
      </p:sp>
      <p:sp>
        <p:nvSpPr>
          <p:cNvPr id="6" name="Title 1">
            <a:extLst>
              <a:ext uri="{FF2B5EF4-FFF2-40B4-BE49-F238E27FC236}">
                <a16:creationId xmlns:a16="http://schemas.microsoft.com/office/drawing/2014/main" id="{40368A44-E925-41C6-B9E0-177914AB2D59}"/>
              </a:ext>
            </a:extLst>
          </p:cNvPr>
          <p:cNvSpPr txBox="1">
            <a:spLocks/>
          </p:cNvSpPr>
          <p:nvPr/>
        </p:nvSpPr>
        <p:spPr>
          <a:xfrm>
            <a:off x="872499" y="-61950"/>
            <a:ext cx="10515600" cy="7952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800" dirty="0">
              <a:solidFill>
                <a:srgbClr val="33CC99"/>
              </a:solidFill>
            </a:endParaRPr>
          </a:p>
        </p:txBody>
      </p:sp>
      <p:sp>
        <p:nvSpPr>
          <p:cNvPr id="7" name="TextBox 6">
            <a:extLst>
              <a:ext uri="{FF2B5EF4-FFF2-40B4-BE49-F238E27FC236}">
                <a16:creationId xmlns:a16="http://schemas.microsoft.com/office/drawing/2014/main" id="{062D1414-7A3C-4F7E-98CD-E7DC219646C5}"/>
              </a:ext>
            </a:extLst>
          </p:cNvPr>
          <p:cNvSpPr txBox="1"/>
          <p:nvPr/>
        </p:nvSpPr>
        <p:spPr>
          <a:xfrm>
            <a:off x="596348" y="1245704"/>
            <a:ext cx="7911548" cy="369332"/>
          </a:xfrm>
          <a:prstGeom prst="rect">
            <a:avLst/>
          </a:prstGeom>
          <a:noFill/>
        </p:spPr>
        <p:txBody>
          <a:bodyPr wrap="square" rtlCol="0">
            <a:spAutoFit/>
          </a:bodyPr>
          <a:lstStyle/>
          <a:p>
            <a:pPr marL="285750" indent="-285750">
              <a:buFont typeface="Arial" panose="020B0604020202020204" pitchFamily="34" charset="0"/>
              <a:buChar char="•"/>
            </a:pPr>
            <a:endParaRPr lang="en-GB" dirty="0"/>
          </a:p>
        </p:txBody>
      </p:sp>
      <p:pic>
        <p:nvPicPr>
          <p:cNvPr id="8" name="Picture 7">
            <a:extLst>
              <a:ext uri="{FF2B5EF4-FFF2-40B4-BE49-F238E27FC236}">
                <a16:creationId xmlns:a16="http://schemas.microsoft.com/office/drawing/2014/main" id="{30770C39-9F62-4951-806C-BE13C4F9EB89}"/>
              </a:ext>
            </a:extLst>
          </p:cNvPr>
          <p:cNvPicPr>
            <a:picLocks noChangeAspect="1"/>
          </p:cNvPicPr>
          <p:nvPr/>
        </p:nvPicPr>
        <p:blipFill>
          <a:blip r:embed="rId3"/>
          <a:stretch>
            <a:fillRect/>
          </a:stretch>
        </p:blipFill>
        <p:spPr>
          <a:xfrm>
            <a:off x="2205696" y="1611273"/>
            <a:ext cx="7140400" cy="5014826"/>
          </a:xfrm>
          <a:prstGeom prst="rect">
            <a:avLst/>
          </a:prstGeom>
          <a:ln>
            <a:solidFill>
              <a:srgbClr val="33CC99"/>
            </a:solidFill>
          </a:ln>
        </p:spPr>
      </p:pic>
      <p:sp>
        <p:nvSpPr>
          <p:cNvPr id="9" name="Arrow: Right 8">
            <a:extLst>
              <a:ext uri="{FF2B5EF4-FFF2-40B4-BE49-F238E27FC236}">
                <a16:creationId xmlns:a16="http://schemas.microsoft.com/office/drawing/2014/main" id="{E46BBD20-B7F4-4C2A-8F8D-7553B3B902B7}"/>
              </a:ext>
            </a:extLst>
          </p:cNvPr>
          <p:cNvSpPr/>
          <p:nvPr/>
        </p:nvSpPr>
        <p:spPr>
          <a:xfrm rot="1109584">
            <a:off x="2400514" y="2941365"/>
            <a:ext cx="796569" cy="320917"/>
          </a:xfrm>
          <a:prstGeom prst="rightArrow">
            <a:avLst/>
          </a:prstGeom>
          <a:solidFill>
            <a:schemeClr val="bg1"/>
          </a:solidFill>
          <a:ln>
            <a:solidFill>
              <a:srgbClr val="33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B7351E7-6642-4386-957E-82A009638EA4}"/>
              </a:ext>
            </a:extLst>
          </p:cNvPr>
          <p:cNvSpPr txBox="1"/>
          <p:nvPr/>
        </p:nvSpPr>
        <p:spPr>
          <a:xfrm>
            <a:off x="636643" y="2591589"/>
            <a:ext cx="1821688" cy="646331"/>
          </a:xfrm>
          <a:prstGeom prst="rect">
            <a:avLst/>
          </a:prstGeom>
          <a:noFill/>
        </p:spPr>
        <p:txBody>
          <a:bodyPr wrap="square" rtlCol="0">
            <a:spAutoFit/>
          </a:bodyPr>
          <a:lstStyle/>
          <a:p>
            <a:r>
              <a:rPr lang="en-US" dirty="0">
                <a:solidFill>
                  <a:srgbClr val="33CC99"/>
                </a:solidFill>
              </a:rPr>
              <a:t>Enter this form code:</a:t>
            </a:r>
            <a:endParaRPr lang="en-GB" i="1" dirty="0"/>
          </a:p>
        </p:txBody>
      </p:sp>
      <p:sp>
        <p:nvSpPr>
          <p:cNvPr id="12" name="Rectangle 11">
            <a:extLst>
              <a:ext uri="{FF2B5EF4-FFF2-40B4-BE49-F238E27FC236}">
                <a16:creationId xmlns:a16="http://schemas.microsoft.com/office/drawing/2014/main" id="{94CD0526-6EBF-4689-A7C6-BA9D79640790}"/>
              </a:ext>
            </a:extLst>
          </p:cNvPr>
          <p:cNvSpPr/>
          <p:nvPr/>
        </p:nvSpPr>
        <p:spPr>
          <a:xfrm>
            <a:off x="3482547" y="3101824"/>
            <a:ext cx="3068339" cy="461665"/>
          </a:xfrm>
          <a:prstGeom prst="rect">
            <a:avLst/>
          </a:prstGeom>
        </p:spPr>
        <p:txBody>
          <a:bodyPr wrap="square">
            <a:spAutoFit/>
          </a:bodyPr>
          <a:lstStyle/>
          <a:p>
            <a:r>
              <a:rPr lang="en-GB" sz="2400" dirty="0">
                <a:solidFill>
                  <a:srgbClr val="22CC9F"/>
                </a:solidFill>
                <a:latin typeface="Calibri Light" panose="020F0302020204030204" pitchFamily="34" charset="0"/>
              </a:rPr>
              <a:t>FORM CODE</a:t>
            </a:r>
          </a:p>
        </p:txBody>
      </p:sp>
    </p:spTree>
    <p:extLst>
      <p:ext uri="{BB962C8B-B14F-4D97-AF65-F5344CB8AC3E}">
        <p14:creationId xmlns:p14="http://schemas.microsoft.com/office/powerpoint/2010/main" val="347855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452596"/>
            <a:ext cx="8895425" cy="584775"/>
          </a:xfrm>
          <a:prstGeom prst="rect">
            <a:avLst/>
          </a:prstGeom>
          <a:noFill/>
        </p:spPr>
        <p:txBody>
          <a:bodyPr wrap="square" rtlCol="0">
            <a:spAutoFit/>
          </a:bodyPr>
          <a:lstStyle/>
          <a:p>
            <a:r>
              <a:rPr lang="en-GB" sz="3200" dirty="0" err="1">
                <a:solidFill>
                  <a:schemeClr val="bg1"/>
                </a:solidFill>
                <a:latin typeface="Open sans" panose="020B0606030504020204"/>
              </a:rPr>
              <a:t>Unifrog</a:t>
            </a:r>
            <a:r>
              <a:rPr lang="en-GB" sz="3200" dirty="0">
                <a:solidFill>
                  <a:schemeClr val="bg1"/>
                </a:solidFill>
                <a:latin typeface="Open sans" panose="020B0606030504020204"/>
              </a:rPr>
              <a:t> is the one-stop-shop for destinations</a:t>
            </a:r>
          </a:p>
        </p:txBody>
      </p:sp>
      <p:pic>
        <p:nvPicPr>
          <p:cNvPr id="9" name="Picture 8">
            <a:extLst>
              <a:ext uri="{FF2B5EF4-FFF2-40B4-BE49-F238E27FC236}">
                <a16:creationId xmlns:a16="http://schemas.microsoft.com/office/drawing/2014/main" id="{EA85FCA2-67BA-468C-BD81-ABB4561E9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509" y="1489967"/>
            <a:ext cx="9532982" cy="4729858"/>
          </a:xfrm>
          <a:prstGeom prst="rect">
            <a:avLst/>
          </a:prstGeom>
        </p:spPr>
      </p:pic>
    </p:spTree>
    <p:extLst>
      <p:ext uri="{BB962C8B-B14F-4D97-AF65-F5344CB8AC3E}">
        <p14:creationId xmlns:p14="http://schemas.microsoft.com/office/powerpoint/2010/main" val="2352303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452596"/>
            <a:ext cx="8895425" cy="584775"/>
          </a:xfrm>
          <a:prstGeom prst="rect">
            <a:avLst/>
          </a:prstGeom>
          <a:noFill/>
        </p:spPr>
        <p:txBody>
          <a:bodyPr wrap="square" rtlCol="0">
            <a:spAutoFit/>
          </a:bodyPr>
          <a:lstStyle/>
          <a:p>
            <a:r>
              <a:rPr lang="en-GB" sz="3200" dirty="0">
                <a:solidFill>
                  <a:schemeClr val="bg1"/>
                </a:solidFill>
                <a:latin typeface="Open sans" panose="020B0606030504020204"/>
              </a:rPr>
              <a:t>Students exploring pathways</a:t>
            </a:r>
          </a:p>
        </p:txBody>
      </p:sp>
      <p:sp>
        <p:nvSpPr>
          <p:cNvPr id="8" name="TextBox 7">
            <a:extLst>
              <a:ext uri="{FF2B5EF4-FFF2-40B4-BE49-F238E27FC236}">
                <a16:creationId xmlns:a16="http://schemas.microsoft.com/office/drawing/2014/main" id="{37B6F967-0FC8-4F2E-91F2-5F452B8E6971}"/>
              </a:ext>
            </a:extLst>
          </p:cNvPr>
          <p:cNvSpPr txBox="1"/>
          <p:nvPr/>
        </p:nvSpPr>
        <p:spPr>
          <a:xfrm>
            <a:off x="6643156" y="2742376"/>
            <a:ext cx="3229531" cy="2031325"/>
          </a:xfrm>
          <a:prstGeom prst="rect">
            <a:avLst/>
          </a:prstGeom>
          <a:noFill/>
        </p:spPr>
        <p:txBody>
          <a:bodyPr wrap="square" rtlCol="0">
            <a:spAutoFit/>
          </a:bodyPr>
          <a:lstStyle/>
          <a:p>
            <a:r>
              <a:rPr lang="en-GB" dirty="0">
                <a:solidFill>
                  <a:srgbClr val="3CBB8C"/>
                </a:solidFill>
                <a:latin typeface="Open Sans" panose="020B0606030504020204" pitchFamily="34" charset="0"/>
                <a:ea typeface="Open Sans" panose="020B0606030504020204" pitchFamily="34" charset="0"/>
                <a:cs typeface="Open Sans" panose="020B0606030504020204" pitchFamily="34" charset="0"/>
              </a:rPr>
              <a:t>Research future careers</a:t>
            </a:r>
          </a:p>
          <a:p>
            <a:endParaRPr lang="en-GB" dirty="0">
              <a:solidFill>
                <a:srgbClr val="3CBB8C"/>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3CBB8C"/>
                </a:solidFill>
                <a:latin typeface="Open Sans" panose="020B0606030504020204" pitchFamily="34" charset="0"/>
                <a:ea typeface="Open Sans" panose="020B0606030504020204" pitchFamily="34" charset="0"/>
                <a:cs typeface="Open Sans" panose="020B0606030504020204" pitchFamily="34" charset="0"/>
              </a:rPr>
              <a:t>Explore subject profiles</a:t>
            </a:r>
          </a:p>
          <a:p>
            <a:endParaRPr lang="en-GB" dirty="0">
              <a:solidFill>
                <a:srgbClr val="3CBB8C"/>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3CBB8C"/>
                </a:solidFill>
                <a:latin typeface="Open Sans" panose="020B0606030504020204" pitchFamily="34" charset="0"/>
                <a:ea typeface="Open Sans" panose="020B0606030504020204" pitchFamily="34" charset="0"/>
                <a:cs typeface="Open Sans" panose="020B0606030504020204" pitchFamily="34" charset="0"/>
              </a:rPr>
              <a:t>Make considered choices</a:t>
            </a:r>
          </a:p>
          <a:p>
            <a:endParaRPr lang="en-GB" dirty="0">
              <a:solidFill>
                <a:srgbClr val="3CBB8C"/>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3CBB8C"/>
                </a:solidFill>
                <a:latin typeface="Open Sans" panose="020B0606030504020204" pitchFamily="34" charset="0"/>
                <a:ea typeface="Open Sans" panose="020B0606030504020204" pitchFamily="34" charset="0"/>
                <a:cs typeface="Open Sans" panose="020B0606030504020204" pitchFamily="34" charset="0"/>
              </a:rPr>
              <a:t>De-mystify applications</a:t>
            </a:r>
          </a:p>
        </p:txBody>
      </p:sp>
      <p:cxnSp>
        <p:nvCxnSpPr>
          <p:cNvPr id="10" name="Straight Connector 9">
            <a:extLst>
              <a:ext uri="{FF2B5EF4-FFF2-40B4-BE49-F238E27FC236}">
                <a16:creationId xmlns:a16="http://schemas.microsoft.com/office/drawing/2014/main" id="{93D833DD-F110-4C5D-B7AC-7F9A5C14D84B}"/>
              </a:ext>
            </a:extLst>
          </p:cNvPr>
          <p:cNvCxnSpPr/>
          <p:nvPr/>
        </p:nvCxnSpPr>
        <p:spPr>
          <a:xfrm>
            <a:off x="6124575" y="1716719"/>
            <a:ext cx="8467" cy="4461933"/>
          </a:xfrm>
          <a:prstGeom prst="line">
            <a:avLst/>
          </a:prstGeom>
          <a:ln w="28575">
            <a:solidFill>
              <a:srgbClr val="33CC99"/>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535258A-5A7A-4A50-89A8-60B5D683EA45}"/>
              </a:ext>
            </a:extLst>
          </p:cNvPr>
          <p:cNvSpPr/>
          <p:nvPr/>
        </p:nvSpPr>
        <p:spPr>
          <a:xfrm>
            <a:off x="2538644" y="1863647"/>
            <a:ext cx="2530672" cy="35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FCAA528E-0B88-472A-92A0-76502D1D7741}"/>
              </a:ext>
            </a:extLst>
          </p:cNvPr>
          <p:cNvPicPr>
            <a:picLocks noChangeAspect="1"/>
          </p:cNvPicPr>
          <p:nvPr/>
        </p:nvPicPr>
        <p:blipFill>
          <a:blip r:embed="rId3"/>
          <a:stretch>
            <a:fillRect/>
          </a:stretch>
        </p:blipFill>
        <p:spPr>
          <a:xfrm>
            <a:off x="2326469" y="1623585"/>
            <a:ext cx="3152775" cy="4648200"/>
          </a:xfrm>
          <a:prstGeom prst="rect">
            <a:avLst/>
          </a:prstGeom>
        </p:spPr>
      </p:pic>
    </p:spTree>
    <p:extLst>
      <p:ext uri="{BB962C8B-B14F-4D97-AF65-F5344CB8AC3E}">
        <p14:creationId xmlns:p14="http://schemas.microsoft.com/office/powerpoint/2010/main" val="3144290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173114" y="475295"/>
            <a:ext cx="11845772" cy="584775"/>
          </a:xfrm>
          <a:prstGeom prst="rect">
            <a:avLst/>
          </a:prstGeom>
          <a:noFill/>
        </p:spPr>
        <p:txBody>
          <a:bodyPr wrap="square" rtlCol="0">
            <a:spAutoFit/>
          </a:bodyPr>
          <a:lstStyle/>
          <a:p>
            <a:r>
              <a:rPr lang="en-GB" sz="3200" dirty="0">
                <a:solidFill>
                  <a:schemeClr val="bg1"/>
                </a:solidFill>
                <a:latin typeface="Open sans" panose="020B0606030504020204"/>
              </a:rPr>
              <a:t>Read profiles on 900 different careers and learn how to get there</a:t>
            </a:r>
          </a:p>
        </p:txBody>
      </p:sp>
      <p:pic>
        <p:nvPicPr>
          <p:cNvPr id="6" name="Picture 5">
            <a:extLst>
              <a:ext uri="{FF2B5EF4-FFF2-40B4-BE49-F238E27FC236}">
                <a16:creationId xmlns:a16="http://schemas.microsoft.com/office/drawing/2014/main" id="{328E2D9D-6A3E-40E2-A361-434A7C920309}"/>
              </a:ext>
            </a:extLst>
          </p:cNvPr>
          <p:cNvPicPr>
            <a:picLocks noChangeAspect="1"/>
          </p:cNvPicPr>
          <p:nvPr/>
        </p:nvPicPr>
        <p:blipFill>
          <a:blip r:embed="rId3"/>
          <a:stretch>
            <a:fillRect/>
          </a:stretch>
        </p:blipFill>
        <p:spPr>
          <a:xfrm>
            <a:off x="3114675" y="1535020"/>
            <a:ext cx="5659350" cy="5019598"/>
          </a:xfrm>
          <a:prstGeom prst="rect">
            <a:avLst/>
          </a:prstGeom>
          <a:ln>
            <a:solidFill>
              <a:srgbClr val="4BC7C8"/>
            </a:solidFill>
          </a:ln>
        </p:spPr>
      </p:pic>
    </p:spTree>
    <p:extLst>
      <p:ext uri="{BB962C8B-B14F-4D97-AF65-F5344CB8AC3E}">
        <p14:creationId xmlns:p14="http://schemas.microsoft.com/office/powerpoint/2010/main" val="601179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262096"/>
            <a:ext cx="11769572" cy="1077218"/>
          </a:xfrm>
          <a:prstGeom prst="rect">
            <a:avLst/>
          </a:prstGeom>
          <a:noFill/>
        </p:spPr>
        <p:txBody>
          <a:bodyPr wrap="square" rtlCol="0">
            <a:spAutoFit/>
          </a:bodyPr>
          <a:lstStyle/>
          <a:p>
            <a:r>
              <a:rPr lang="en-GB" sz="3200" dirty="0">
                <a:solidFill>
                  <a:schemeClr val="bg1"/>
                </a:solidFill>
                <a:latin typeface="Open sans" panose="020B0606030504020204"/>
              </a:rPr>
              <a:t>Explore potential university subjects suited to students’ interests and skills</a:t>
            </a:r>
          </a:p>
        </p:txBody>
      </p:sp>
      <p:pic>
        <p:nvPicPr>
          <p:cNvPr id="6" name="Picture 5">
            <a:extLst>
              <a:ext uri="{FF2B5EF4-FFF2-40B4-BE49-F238E27FC236}">
                <a16:creationId xmlns:a16="http://schemas.microsoft.com/office/drawing/2014/main" id="{9893D9D0-F98D-4ADB-8793-EF8A06E82504}"/>
              </a:ext>
            </a:extLst>
          </p:cNvPr>
          <p:cNvPicPr>
            <a:picLocks noChangeAspect="1"/>
          </p:cNvPicPr>
          <p:nvPr/>
        </p:nvPicPr>
        <p:blipFill>
          <a:blip r:embed="rId3"/>
          <a:stretch>
            <a:fillRect/>
          </a:stretch>
        </p:blipFill>
        <p:spPr>
          <a:xfrm>
            <a:off x="3780529" y="1690688"/>
            <a:ext cx="4630942" cy="4975571"/>
          </a:xfrm>
          <a:prstGeom prst="rect">
            <a:avLst/>
          </a:prstGeom>
          <a:ln>
            <a:solidFill>
              <a:srgbClr val="00B0F0"/>
            </a:solidFill>
          </a:ln>
        </p:spPr>
      </p:pic>
    </p:spTree>
    <p:extLst>
      <p:ext uri="{BB962C8B-B14F-4D97-AF65-F5344CB8AC3E}">
        <p14:creationId xmlns:p14="http://schemas.microsoft.com/office/powerpoint/2010/main" val="2818714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197919"/>
            <a:ext cx="11845772" cy="1077218"/>
          </a:xfrm>
          <a:prstGeom prst="rect">
            <a:avLst/>
          </a:prstGeom>
          <a:noFill/>
        </p:spPr>
        <p:txBody>
          <a:bodyPr wrap="square" rtlCol="0">
            <a:spAutoFit/>
          </a:bodyPr>
          <a:lstStyle/>
          <a:p>
            <a:r>
              <a:rPr lang="en-GB" sz="3200" dirty="0">
                <a:solidFill>
                  <a:schemeClr val="bg1"/>
                </a:solidFill>
                <a:latin typeface="Open sans" panose="020B0606030504020204"/>
              </a:rPr>
              <a:t>Search our database of guides to help students across multiple applications</a:t>
            </a:r>
          </a:p>
        </p:txBody>
      </p:sp>
      <p:pic>
        <p:nvPicPr>
          <p:cNvPr id="6" name="Picture 5">
            <a:extLst>
              <a:ext uri="{FF2B5EF4-FFF2-40B4-BE49-F238E27FC236}">
                <a16:creationId xmlns:a16="http://schemas.microsoft.com/office/drawing/2014/main" id="{3E4DC3A7-0182-4033-BFE8-A69FBE5E5505}"/>
              </a:ext>
            </a:extLst>
          </p:cNvPr>
          <p:cNvPicPr>
            <a:picLocks noChangeAspect="1"/>
          </p:cNvPicPr>
          <p:nvPr/>
        </p:nvPicPr>
        <p:blipFill>
          <a:blip r:embed="rId3"/>
          <a:stretch>
            <a:fillRect/>
          </a:stretch>
        </p:blipFill>
        <p:spPr>
          <a:xfrm>
            <a:off x="3380191" y="1640262"/>
            <a:ext cx="5431618" cy="4852613"/>
          </a:xfrm>
          <a:prstGeom prst="rect">
            <a:avLst/>
          </a:prstGeom>
          <a:ln>
            <a:solidFill>
              <a:srgbClr val="00B0F0"/>
            </a:solidFill>
          </a:ln>
        </p:spPr>
      </p:pic>
    </p:spTree>
    <p:extLst>
      <p:ext uri="{BB962C8B-B14F-4D97-AF65-F5344CB8AC3E}">
        <p14:creationId xmlns:p14="http://schemas.microsoft.com/office/powerpoint/2010/main" val="1309279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257016"/>
            <a:ext cx="11674322" cy="1077218"/>
          </a:xfrm>
          <a:prstGeom prst="rect">
            <a:avLst/>
          </a:prstGeom>
          <a:noFill/>
        </p:spPr>
        <p:txBody>
          <a:bodyPr wrap="square" rtlCol="0">
            <a:spAutoFit/>
          </a:bodyPr>
          <a:lstStyle/>
          <a:p>
            <a:r>
              <a:rPr lang="en-GB" sz="3200" dirty="0">
                <a:solidFill>
                  <a:schemeClr val="bg1"/>
                </a:solidFill>
                <a:latin typeface="Open sans" panose="020B0606030504020204"/>
              </a:rPr>
              <a:t>Students can complete a MOOC to develop interests and explore subjects in depth</a:t>
            </a:r>
          </a:p>
        </p:txBody>
      </p:sp>
      <p:pic>
        <p:nvPicPr>
          <p:cNvPr id="6" name="Picture 5">
            <a:extLst>
              <a:ext uri="{FF2B5EF4-FFF2-40B4-BE49-F238E27FC236}">
                <a16:creationId xmlns:a16="http://schemas.microsoft.com/office/drawing/2014/main" id="{C481846B-74E7-43F5-83BD-63A12576A7C7}"/>
              </a:ext>
            </a:extLst>
          </p:cNvPr>
          <p:cNvPicPr>
            <a:picLocks noChangeAspect="1"/>
          </p:cNvPicPr>
          <p:nvPr/>
        </p:nvPicPr>
        <p:blipFill>
          <a:blip r:embed="rId3"/>
          <a:stretch>
            <a:fillRect/>
          </a:stretch>
        </p:blipFill>
        <p:spPr>
          <a:xfrm>
            <a:off x="2559509" y="1623701"/>
            <a:ext cx="7072982" cy="4977283"/>
          </a:xfrm>
          <a:prstGeom prst="rect">
            <a:avLst/>
          </a:prstGeom>
          <a:ln>
            <a:solidFill>
              <a:srgbClr val="4BC7C8"/>
            </a:solidFill>
          </a:ln>
        </p:spPr>
      </p:pic>
    </p:spTree>
    <p:extLst>
      <p:ext uri="{BB962C8B-B14F-4D97-AF65-F5344CB8AC3E}">
        <p14:creationId xmlns:p14="http://schemas.microsoft.com/office/powerpoint/2010/main" val="1144889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1140-2025-4A54-9772-EC5C56DEBD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F54045A-99CC-44A3-AED5-842B6295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48EEA1-0945-4BDE-A159-19AD7142B123}"/>
              </a:ext>
            </a:extLst>
          </p:cNvPr>
          <p:cNvSpPr txBox="1"/>
          <p:nvPr/>
        </p:nvSpPr>
        <p:spPr>
          <a:xfrm>
            <a:off x="346228" y="452596"/>
            <a:ext cx="8895425" cy="584775"/>
          </a:xfrm>
          <a:prstGeom prst="rect">
            <a:avLst/>
          </a:prstGeom>
          <a:noFill/>
        </p:spPr>
        <p:txBody>
          <a:bodyPr wrap="square" rtlCol="0">
            <a:spAutoFit/>
          </a:bodyPr>
          <a:lstStyle/>
          <a:p>
            <a:r>
              <a:rPr lang="en-GB" sz="3200" dirty="0">
                <a:solidFill>
                  <a:schemeClr val="bg1"/>
                </a:solidFill>
                <a:latin typeface="Open sans" panose="020B0606030504020204"/>
              </a:rPr>
              <a:t>Recording what students have done</a:t>
            </a:r>
          </a:p>
        </p:txBody>
      </p:sp>
      <p:sp>
        <p:nvSpPr>
          <p:cNvPr id="6" name="TextBox 5">
            <a:extLst>
              <a:ext uri="{FF2B5EF4-FFF2-40B4-BE49-F238E27FC236}">
                <a16:creationId xmlns:a16="http://schemas.microsoft.com/office/drawing/2014/main" id="{E86DB472-E7E5-446C-847E-85AE012DD25A}"/>
              </a:ext>
            </a:extLst>
          </p:cNvPr>
          <p:cNvSpPr txBox="1"/>
          <p:nvPr/>
        </p:nvSpPr>
        <p:spPr>
          <a:xfrm>
            <a:off x="6816000" y="2551836"/>
            <a:ext cx="4225541" cy="1754326"/>
          </a:xfrm>
          <a:prstGeom prst="rect">
            <a:avLst/>
          </a:prstGeom>
          <a:noFill/>
        </p:spPr>
        <p:txBody>
          <a:bodyPr wrap="square" rtlCol="0">
            <a:spAutoFit/>
          </a:bodyPr>
          <a:lstStyle/>
          <a:p>
            <a:r>
              <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rPr>
              <a:t>Add key activities</a:t>
            </a:r>
          </a:p>
          <a:p>
            <a:endPar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rPr>
              <a:t>Add competencies</a:t>
            </a:r>
          </a:p>
          <a:p>
            <a:endPar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33CC99"/>
                </a:solidFill>
                <a:latin typeface="Open Sans" panose="020B0606030504020204" pitchFamily="34" charset="0"/>
                <a:ea typeface="Open Sans" panose="020B0606030504020204" pitchFamily="34" charset="0"/>
                <a:cs typeface="Open Sans" panose="020B0606030504020204" pitchFamily="34" charset="0"/>
              </a:rPr>
              <a:t>Input important interactions</a:t>
            </a:r>
          </a:p>
          <a:p>
            <a:endParaRPr lang="en-GB"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D34E5AC0-E976-417C-B90E-DD83AA8B0D3D}"/>
              </a:ext>
            </a:extLst>
          </p:cNvPr>
          <p:cNvCxnSpPr/>
          <p:nvPr/>
        </p:nvCxnSpPr>
        <p:spPr>
          <a:xfrm>
            <a:off x="6190411" y="1198032"/>
            <a:ext cx="8467" cy="4461933"/>
          </a:xfrm>
          <a:prstGeom prst="line">
            <a:avLst/>
          </a:prstGeom>
          <a:ln w="28575">
            <a:solidFill>
              <a:srgbClr val="33CC9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E60DA52-7746-47EC-8125-FED1B5D1C28F}"/>
              </a:ext>
            </a:extLst>
          </p:cNvPr>
          <p:cNvPicPr>
            <a:picLocks noChangeAspect="1"/>
          </p:cNvPicPr>
          <p:nvPr/>
        </p:nvPicPr>
        <p:blipFill>
          <a:blip r:embed="rId3"/>
          <a:stretch>
            <a:fillRect/>
          </a:stretch>
        </p:blipFill>
        <p:spPr>
          <a:xfrm>
            <a:off x="725064" y="1776412"/>
            <a:ext cx="4905375" cy="3305175"/>
          </a:xfrm>
          <a:prstGeom prst="rect">
            <a:avLst/>
          </a:prstGeom>
        </p:spPr>
      </p:pic>
    </p:spTree>
    <p:extLst>
      <p:ext uri="{BB962C8B-B14F-4D97-AF65-F5344CB8AC3E}">
        <p14:creationId xmlns:p14="http://schemas.microsoft.com/office/powerpoint/2010/main" val="3953979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503</Words>
  <Application>Microsoft Office PowerPoint</Application>
  <PresentationFormat>Widescreen</PresentationFormat>
  <Paragraphs>79</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Open Sans</vt:lpstr>
      <vt:lpstr>Open Sans</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Oulton</dc:creator>
  <cp:lastModifiedBy>Mrs C Howard</cp:lastModifiedBy>
  <cp:revision>12</cp:revision>
  <dcterms:created xsi:type="dcterms:W3CDTF">2019-01-08T10:34:32Z</dcterms:created>
  <dcterms:modified xsi:type="dcterms:W3CDTF">2021-05-27T11:59:14Z</dcterms:modified>
</cp:coreProperties>
</file>