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79" r:id="rId12"/>
    <p:sldId id="266" r:id="rId13"/>
    <p:sldId id="268" r:id="rId14"/>
    <p:sldId id="267" r:id="rId15"/>
    <p:sldId id="269" r:id="rId16"/>
    <p:sldId id="270" r:id="rId17"/>
    <p:sldId id="272" r:id="rId18"/>
    <p:sldId id="273" r:id="rId19"/>
    <p:sldId id="271" r:id="rId20"/>
    <p:sldId id="274" r:id="rId21"/>
    <p:sldId id="275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76D2"/>
    <a:srgbClr val="00B0F0"/>
    <a:srgbClr val="00B050"/>
    <a:srgbClr val="6F917D"/>
    <a:srgbClr val="772121"/>
    <a:srgbClr val="FF6600"/>
    <a:srgbClr val="FFE300"/>
    <a:srgbClr val="DD47BF"/>
    <a:srgbClr val="9F2A89"/>
    <a:srgbClr val="019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CF89-A49F-4ED7-9E08-F7AA5A6F11E5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7A0C-0994-47A0-8396-13999805B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4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CF89-A49F-4ED7-9E08-F7AA5A6F11E5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7A0C-0994-47A0-8396-13999805B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89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CF89-A49F-4ED7-9E08-F7AA5A6F11E5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7A0C-0994-47A0-8396-13999805B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75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CF89-A49F-4ED7-9E08-F7AA5A6F11E5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7A0C-0994-47A0-8396-13999805B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82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CF89-A49F-4ED7-9E08-F7AA5A6F11E5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7A0C-0994-47A0-8396-13999805B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8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CF89-A49F-4ED7-9E08-F7AA5A6F11E5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7A0C-0994-47A0-8396-13999805B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0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CF89-A49F-4ED7-9E08-F7AA5A6F11E5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7A0C-0994-47A0-8396-13999805B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54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CF89-A49F-4ED7-9E08-F7AA5A6F11E5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7A0C-0994-47A0-8396-13999805B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48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CF89-A49F-4ED7-9E08-F7AA5A6F11E5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7A0C-0994-47A0-8396-13999805B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4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CF89-A49F-4ED7-9E08-F7AA5A6F11E5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7A0C-0994-47A0-8396-13999805B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70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CF89-A49F-4ED7-9E08-F7AA5A6F11E5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7A0C-0994-47A0-8396-13999805B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68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DCF89-A49F-4ED7-9E08-F7AA5A6F11E5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B7A0C-0994-47A0-8396-13999805B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28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ndependentschoolparent.com/school/sixth-form/sixth-form-tip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-levelchemistry.co.u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rance24.com/" TargetMode="External"/><Relationship Id="rId4" Type="http://schemas.openxmlformats.org/officeDocument/2006/relationships/hyperlink" Target="http://www.tv5monde.com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ernetgeography.net/wider-reading-in-geography/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geographical.co.uk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ed.com/topics/climate+change" TargetMode="External"/><Relationship Id="rId5" Type="http://schemas.openxmlformats.org/officeDocument/2006/relationships/hyperlink" Target="https://www.gapminder.org/ignorance/" TargetMode="External"/><Relationship Id="rId4" Type="http://schemas.openxmlformats.org/officeDocument/2006/relationships/hyperlink" Target="https://www.rgs.org/schools/teaching-resources/ask-the-expert-podcasts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ionalelfservice.net/podcasts/" TargetMode="External"/><Relationship Id="rId13" Type="http://schemas.openxmlformats.org/officeDocument/2006/relationships/hyperlink" Target="https://consent.youtube.com/m?continue=https%3A%2F%2Fwww.youtube.com%2Fuser%2FPublicHealthEngland&amp;gl=GB&amp;m=0&amp;pc=yt&amp;uxe=23983172&amp;hl=en-GB&amp;src=1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www.hcpc-uk.org/" TargetMode="External"/><Relationship Id="rId12" Type="http://schemas.openxmlformats.org/officeDocument/2006/relationships/hyperlink" Target="https://consent.youtube.com/m?continue=https%3A%2F%2Fwww.youtube.com%2Fuser%2Fwho&amp;gl=GB&amp;m=0&amp;pc=yt&amp;uxe=23983172&amp;hl=en-GB&amp;src=1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v.uk/government/organisations/department-of-health-and-social-care" TargetMode="External"/><Relationship Id="rId11" Type="http://schemas.openxmlformats.org/officeDocument/2006/relationships/hyperlink" Target="https://consent.youtube.com/m?continue=https%3A%2F%2Fwww.youtube.com%2Fuser%2Fdepartmentofhealth&amp;gl=GB&amp;m=0&amp;pc=yt&amp;uxe=23983172&amp;hl=en-GB&amp;src=1" TargetMode="External"/><Relationship Id="rId5" Type="http://schemas.openxmlformats.org/officeDocument/2006/relationships/hyperlink" Target="https://www.cqc.org.uk/" TargetMode="External"/><Relationship Id="rId10" Type="http://schemas.openxmlformats.org/officeDocument/2006/relationships/hyperlink" Target="https://www.bbc.co.uk/programmes/b09541k4" TargetMode="External"/><Relationship Id="rId4" Type="http://schemas.openxmlformats.org/officeDocument/2006/relationships/hyperlink" Target="https://www.health.org.uk/news-and-comment/blogs" TargetMode="External"/><Relationship Id="rId9" Type="http://schemas.openxmlformats.org/officeDocument/2006/relationships/hyperlink" Target="https://www.kingsfund.org.uk/audio-video/podcas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istoryextra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imonsingh.ne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ediaknowall.com/blog/" TargetMode="External"/><Relationship Id="rId5" Type="http://schemas.openxmlformats.org/officeDocument/2006/relationships/hyperlink" Target="https://www.bbc.co.uk/iplayer/episodes/b0bbn5pt/mark-kermodes-secrets-of-cinema" TargetMode="External"/><Relationship Id="rId4" Type="http://schemas.openxmlformats.org/officeDocument/2006/relationships/hyperlink" Target="https://www.bbc.co.uk/programmes/p07mj64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usictheory.e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uksport.gov.uk/" TargetMode="External"/><Relationship Id="rId4" Type="http://schemas.openxmlformats.org/officeDocument/2006/relationships/hyperlink" Target="https://sport.yougov.com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programmes/b00snr0w" TargetMode="External"/><Relationship Id="rId3" Type="http://schemas.openxmlformats.org/officeDocument/2006/relationships/image" Target="../media/image43.png"/><Relationship Id="rId7" Type="http://schemas.openxmlformats.org/officeDocument/2006/relationships/hyperlink" Target="https://www.jpl.nasa.gov/edu/nasapidaychallenge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oddereducation.co.uk/media/Documents/Magazines/Physics_Review_sample-1.pdf" TargetMode="External"/><Relationship Id="rId5" Type="http://schemas.openxmlformats.org/officeDocument/2006/relationships/hyperlink" Target="https://www.hoddereducation.co.uk/media/Documents/magazine-extras/Physics/PhysRev%2029_1/PhysicsReview29_1_poster.pdf" TargetMode="External"/><Relationship Id="rId4" Type="http://schemas.openxmlformats.org/officeDocument/2006/relationships/hyperlink" Target="https://www.hoddereducation.co.uk/physicsreview" TargetMode="External"/><Relationship Id="rId9" Type="http://schemas.openxmlformats.org/officeDocument/2006/relationships/hyperlink" Target="http://www.sixtysymbol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blog.ed.ted.com/2017/03/16/9-ted-talks-recommended-by-students-for-student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hecrashcourse.com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gresham.ac.uk/watch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omplex.com/style/2013/02/the-50-most-iconic-designs-of-everyday-objects/" TargetMode="External"/><Relationship Id="rId5" Type="http://schemas.openxmlformats.org/officeDocument/2006/relationships/hyperlink" Target="https://www.ted.com/talks/philippe_starck_design_and_destiny" TargetMode="External"/><Relationship Id="rId4" Type="http://schemas.openxmlformats.org/officeDocument/2006/relationships/hyperlink" Target="https://www.ted.com/talks/tony_fadell_the_first_secret_of_design_is_notici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implypsychology.org/" TargetMode="External"/><Relationship Id="rId4" Type="http://schemas.openxmlformats.org/officeDocument/2006/relationships/hyperlink" Target="https://digest.bps.org.uk/podcas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bc.com/mundo" TargetMode="External"/><Relationship Id="rId5" Type="http://schemas.openxmlformats.org/officeDocument/2006/relationships/hyperlink" Target="http://www.elpais.com/" TargetMode="External"/><Relationship Id="rId4" Type="http://schemas.openxmlformats.org/officeDocument/2006/relationships/hyperlink" Target="https://play.cadenadial,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visitbritain.org/britains-competitiveness" TargetMode="External"/><Relationship Id="rId4" Type="http://schemas.openxmlformats.org/officeDocument/2006/relationships/hyperlink" Target="https://consent.youtube.com/m?continue=https%3A%2F%2Fwww.youtube.com%2Fwatch%3Fv%3DmHXdrWR_4sw%26feature%3Dyoutu.be&amp;gl=GB&amp;m=0&amp;pc=yt&amp;uxe=23983172&amp;hl=en-GB&amp;src=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sp.org.uk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www.tate.org.u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rtuk.org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hyperlink" Target="http://www.royalacademy.org.uk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iplayer/episodes/b006mgxf/horizon" TargetMode="External"/><Relationship Id="rId13" Type="http://schemas.openxmlformats.org/officeDocument/2006/relationships/hyperlink" Target="https://docs.google.com/document/d/1rBmC4H0mjeAuvjS9BS4NoLfb65EIR8UgxXF6lM1itT0/edit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www.bbc.co.uk/programmes/b00snr0w/episodes/downloads" TargetMode="External"/><Relationship Id="rId12" Type="http://schemas.openxmlformats.org/officeDocument/2006/relationships/hyperlink" Target="https://www.amazon.co.uk/Head-Start-level-Biology-Level-ebook/dp/B00VE2NIOI/ref=msx_wsirn_v1_3/259-0922743-4799544%3F_encoding=UTF8&amp;pd_rd_i=B00VE2NIOI&amp;pd_rd_r=0b9dbecd-8c91-43ed-8cb7-95c3137282ef&amp;pd_rd_w=XxLER&amp;pd_rd_wg=adPAb&amp;pf_rd_p=2c73497e-0658-4f6d-8f3c-06c50c0881ec&amp;pf_rd_r=XM9XCBYH1TH593V5E0S9&amp;psc=1&amp;refRID=XM9XCBYH1TH593V5E0S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aturalselectionpodcast.weebly.com/about-the-podcast.html" TargetMode="External"/><Relationship Id="rId11" Type="http://schemas.openxmlformats.org/officeDocument/2006/relationships/hyperlink" Target="https://drive.google.com/file/d/1Oyhy2TVbyAOZ8o9QJFm6m4SxRLMhYmJX/view" TargetMode="External"/><Relationship Id="rId5" Type="http://schemas.openxmlformats.org/officeDocument/2006/relationships/image" Target="../media/image13.png"/><Relationship Id="rId10" Type="http://schemas.openxmlformats.org/officeDocument/2006/relationships/hyperlink" Target="https://drive.google.com/file/d/1LYML4s69nB3b_HzQ764SEQJyemZ8WV5O/view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fdslive.oup.com/www.oup.com/oxed/secondary/science/Science_A_Level_Transition_Pack_Biology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://www.bbc.co.uk/news/busines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bc.co.uk/programmes/m000h0w2" TargetMode="External"/><Relationship Id="rId5" Type="http://schemas.openxmlformats.org/officeDocument/2006/relationships/hyperlink" Target="https://www.bbc.co.uk/programmes/m000d8t4" TargetMode="External"/><Relationship Id="rId4" Type="http://schemas.openxmlformats.org/officeDocument/2006/relationships/hyperlink" Target="https://www.bbc.co.uk/programmes/m000dgcn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emistryworld.com/podcasts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www.a-levelchemistry.co.uk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enecalearning.com/" TargetMode="External"/><Relationship Id="rId11" Type="http://schemas.openxmlformats.org/officeDocument/2006/relationships/hyperlink" Target="https://consent.youtube.com/m?continue=https%3A%2F%2Fwww.youtube.com%2Fwatch%3Fv%3Do-aPwGflqlA%26feature%3Dyoutu.be&amp;gl=GB&amp;m=0&amp;pc=yt&amp;uxe=23983172&amp;hl=en-GB&amp;src=1" TargetMode="External"/><Relationship Id="rId5" Type="http://schemas.openxmlformats.org/officeDocument/2006/relationships/hyperlink" Target="https://www.newscientist.com/" TargetMode="External"/><Relationship Id="rId10" Type="http://schemas.openxmlformats.org/officeDocument/2006/relationships/hyperlink" Target="https://consent.youtube.com/m?continue=https%3A%2F%2Fwww.youtube.com%2Fwatch%3Fv%3Db7iuFIKmkN4%26feature%3Dyoutu.be&amp;gl=GB&amp;m=0&amp;pc=yt&amp;uxe=23983172&amp;hl=en-GB&amp;src=1" TargetMode="External"/><Relationship Id="rId4" Type="http://schemas.openxmlformats.org/officeDocument/2006/relationships/hyperlink" Target="https://www.rsc.org/" TargetMode="External"/><Relationship Id="rId9" Type="http://schemas.openxmlformats.org/officeDocument/2006/relationships/hyperlink" Target="https://www.rsc.org/periodic-table/podcas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xploreforensics.co.uk/" TargetMode="External"/><Relationship Id="rId4" Type="http://schemas.openxmlformats.org/officeDocument/2006/relationships/hyperlink" Target="https://www.bbc.co.uk/sounds/category/factual-crimeandjustice-truecrime%3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loomsbury.com/author/shelagh-stephenson/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www.bloomsbury.com/author/mark-ravenhill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loomsbury.com/author/simon-stephens-3358/" TargetMode="External"/><Relationship Id="rId5" Type="http://schemas.openxmlformats.org/officeDocument/2006/relationships/hyperlink" Target="https://consent.youtube.com/m?continue=https%3A%2F%2Fwww.youtube.com%2Fwatch%3Fv%3D1OU0cuGuPSk%26feature%3Dyoutu.be&amp;gl=GB&amp;m=0&amp;pc=yt&amp;uxe=23983172&amp;hl=en-GB&amp;src=1" TargetMode="External"/><Relationship Id="rId4" Type="http://schemas.openxmlformats.org/officeDocument/2006/relationships/hyperlink" Target="https://www.franticassembly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433" y="297042"/>
            <a:ext cx="8423093" cy="5370236"/>
            <a:chOff x="137433" y="297041"/>
            <a:chExt cx="9530987" cy="62116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433" y="297041"/>
              <a:ext cx="9530987" cy="621166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42999" y="843436"/>
              <a:ext cx="772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 smtClean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Alderbrook</a:t>
              </a:r>
              <a:r>
                <a:rPr lang="en-US" sz="6000" dirty="0" smtClean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 School</a:t>
              </a:r>
              <a:endParaRPr lang="en-GB" sz="6000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4291" y="5286102"/>
              <a:ext cx="3053066" cy="819666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8878006" y="1257280"/>
            <a:ext cx="27520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Find the subjects for which you want to find out more.</a:t>
            </a:r>
          </a:p>
          <a:p>
            <a:pPr algn="ctr"/>
            <a:endParaRPr lang="en-US" sz="20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US" sz="2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It could be for further study or just for interest.</a:t>
            </a:r>
          </a:p>
          <a:p>
            <a:pPr algn="ctr"/>
            <a:endParaRPr lang="en-US" sz="20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US" sz="2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The </a:t>
            </a:r>
            <a:r>
              <a:rPr lang="en-US" sz="2000" dirty="0" err="1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Alderbrook</a:t>
            </a:r>
            <a:r>
              <a:rPr lang="en-US" sz="2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 Transition booklets will be given out after the 24</a:t>
            </a:r>
            <a:r>
              <a:rPr lang="en-US" sz="2000" baseline="30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th</a:t>
            </a:r>
            <a:r>
              <a:rPr lang="en-US" sz="20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 June.</a:t>
            </a:r>
            <a:endParaRPr lang="en-GB" sz="20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550" y="6405942"/>
            <a:ext cx="823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4"/>
              </a:rPr>
              <a:t>https://www.independentschoolparent.com/school/sixth-form/sixth-form-tips/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2549" y="6036610"/>
            <a:ext cx="823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Top tips on how students can succeed in the Sixth Form from a Head of Sixth Form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206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0412" y="433252"/>
            <a:ext cx="11051177" cy="5991497"/>
          </a:xfrm>
          <a:prstGeom prst="roundRect">
            <a:avLst/>
          </a:prstGeom>
          <a:solidFill>
            <a:srgbClr val="0055D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520" y="900835"/>
            <a:ext cx="2805657" cy="2716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77" y="900835"/>
            <a:ext cx="5989136" cy="4493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7970" y="4733521"/>
            <a:ext cx="49466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‘Poems of the Decade: An Anthology of the Forward Books of Poetry’ is full of contemporary poets.  It’s an exam text for a lot of sixth forms.  For a full recommended reading list, please contact the sixth form you hope to attend next year.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4"/>
              </a:rPr>
              <a:t>A-level Chemistry Revision site</a:t>
            </a:r>
            <a:endParaRPr lang="en-GB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205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0412" y="433252"/>
            <a:ext cx="11051177" cy="5991497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597" y="882632"/>
            <a:ext cx="2883539" cy="2853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18" y="882632"/>
            <a:ext cx="6136341" cy="50303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0428" y="3610552"/>
            <a:ext cx="6248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Follow the latest in the Francophone world on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4"/>
              </a:rPr>
              <a:t>www.tv5monde.com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and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5"/>
              </a:rPr>
              <a:t>www.france24.com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  <a:endParaRPr lang="en-US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0427" y="5025828"/>
            <a:ext cx="62481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You will find some great articles for young adults in the magazine </a:t>
            </a:r>
            <a:r>
              <a:rPr lang="en-US" sz="1400" dirty="0" err="1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Phosphore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.  You can follow on Instagram #</a:t>
            </a:r>
            <a:r>
              <a:rPr lang="en-US" sz="1400" dirty="0" err="1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magphosphore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or on Twitter @</a:t>
            </a:r>
            <a:r>
              <a:rPr lang="en-US" sz="1400" dirty="0" err="1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phosphoremag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.  Le Point also has some great content to develop to develop your vocabulary and knowledge of Francophone issues.  You can also find those on social media: /</a:t>
            </a:r>
            <a:r>
              <a:rPr lang="en-US" sz="1400" dirty="0" err="1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lepointfr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and @</a:t>
            </a:r>
            <a:r>
              <a:rPr lang="en-US" sz="1400" dirty="0" err="1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lepoint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  <a:endParaRPr lang="en-US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014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0412" y="433252"/>
            <a:ext cx="11051177" cy="5991497"/>
          </a:xfrm>
          <a:prstGeom prst="roundRect">
            <a:avLst/>
          </a:prstGeom>
          <a:solidFill>
            <a:srgbClr val="00668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196" y="836603"/>
            <a:ext cx="2730274" cy="2722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32" y="952176"/>
            <a:ext cx="6029048" cy="4778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8517" y="3541938"/>
            <a:ext cx="4946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Royal Geographical Society: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4"/>
              </a:rPr>
              <a:t>Ask the Experts podcast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5"/>
              </a:rPr>
              <a:t>The Ignorance Project TED talk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6"/>
              </a:rPr>
              <a:t>Climate Change TED talks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  <a:endParaRPr lang="en-GB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9808" y="4952081"/>
            <a:ext cx="4981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Published in the UK since 1935,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7"/>
              </a:rPr>
              <a:t>‘Geographical’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is the official magazine of the Royal Geographical Society.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Wider reading in Geography (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8"/>
              </a:rPr>
              <a:t>click here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).</a:t>
            </a:r>
            <a:endParaRPr lang="en-US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3534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0412" y="433252"/>
            <a:ext cx="11051177" cy="5991497"/>
          </a:xfrm>
          <a:prstGeom prst="roundRect">
            <a:avLst/>
          </a:prstGeom>
          <a:solidFill>
            <a:srgbClr val="D6005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342" y="940662"/>
            <a:ext cx="2548378" cy="2488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56" y="940662"/>
            <a:ext cx="6460808" cy="47151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9808" y="4952081"/>
            <a:ext cx="49814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4"/>
              </a:rPr>
              <a:t>Health Foundation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blog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5"/>
              </a:rPr>
              <a:t>The Care Quality Commission</a:t>
            </a:r>
            <a:endParaRPr lang="en-US" sz="1400" dirty="0" smtClean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6"/>
              </a:rPr>
              <a:t>Department of Health and Social Care</a:t>
            </a:r>
            <a:endParaRPr lang="en-US" sz="1400" dirty="0" smtClean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7"/>
              </a:rPr>
              <a:t>Health &amp; Care Professionals</a:t>
            </a:r>
            <a:endParaRPr lang="en-US" sz="1400" dirty="0" smtClean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BTEC National Health and Social Care Student Book 1 and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78919" y="3478731"/>
            <a:ext cx="49814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8"/>
              </a:rPr>
              <a:t>National Elf Service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and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9"/>
              </a:rPr>
              <a:t>The Kings Fund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podcasts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In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10"/>
              </a:rPr>
              <a:t>Sickness and in Social Care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podcast</a:t>
            </a:r>
          </a:p>
          <a:p>
            <a:r>
              <a:rPr lang="en-US" sz="1400" dirty="0" err="1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Youtube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: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11"/>
              </a:rPr>
              <a:t>Department of Health and Social Care</a:t>
            </a:r>
            <a:endParaRPr lang="en-US" sz="1400" dirty="0" smtClean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12"/>
              </a:rPr>
              <a:t>World Health </a:t>
            </a:r>
            <a:r>
              <a:rPr lang="en-US" sz="1400" dirty="0" err="1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12"/>
              </a:rPr>
              <a:t>Organisation</a:t>
            </a:r>
            <a:endParaRPr lang="en-US" sz="1400" dirty="0" smtClean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13"/>
              </a:rPr>
              <a:t>Public Health England</a:t>
            </a:r>
            <a:endParaRPr lang="en-US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2783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0412" y="415835"/>
            <a:ext cx="11051177" cy="5991497"/>
          </a:xfrm>
          <a:prstGeom prst="roundRect">
            <a:avLst/>
          </a:prstGeom>
          <a:solidFill>
            <a:srgbClr val="9C16E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402" y="850717"/>
            <a:ext cx="2912609" cy="2844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299" y="925589"/>
            <a:ext cx="6011228" cy="4712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7226" y="4899827"/>
            <a:ext cx="4981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 great starting point is History Today’s website.  There are great articles on EVERYTHING historical.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Also check out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4"/>
              </a:rPr>
              <a:t>www.historyextra.com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for lots of interesting articles.</a:t>
            </a:r>
          </a:p>
        </p:txBody>
      </p:sp>
    </p:spTree>
    <p:extLst>
      <p:ext uri="{BB962C8B-B14F-4D97-AF65-F5344CB8AC3E}">
        <p14:creationId xmlns:p14="http://schemas.microsoft.com/office/powerpoint/2010/main" val="3446407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0412" y="433252"/>
            <a:ext cx="11051177" cy="5991497"/>
          </a:xfrm>
          <a:prstGeom prst="roundRect">
            <a:avLst/>
          </a:prstGeom>
          <a:solidFill>
            <a:srgbClr val="019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931" y="846274"/>
            <a:ext cx="2836001" cy="2693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32" y="846274"/>
            <a:ext cx="5896384" cy="4734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9808" y="4777906"/>
            <a:ext cx="4981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Simon Singh is an author, journalist and TV producer, specializing in Science and Mathematics.  Visit his website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4"/>
              </a:rPr>
              <a:t>www.simonsingh.net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and read his blog covering everything from The Simpsons to moonwalking with Einstein.</a:t>
            </a:r>
            <a:endParaRPr lang="en-US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3334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0412" y="433252"/>
            <a:ext cx="11051177" cy="5991497"/>
          </a:xfrm>
          <a:prstGeom prst="roundRect">
            <a:avLst/>
          </a:prstGeom>
          <a:solidFill>
            <a:srgbClr val="DD47B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727" y="841264"/>
            <a:ext cx="2988442" cy="2784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33" y="938349"/>
            <a:ext cx="5911272" cy="47045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03350" y="3528346"/>
            <a:ext cx="6335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BBC </a:t>
            </a:r>
            <a:r>
              <a:rPr lang="en-US" sz="1400" dirty="0" err="1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iPlayer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has two excellent set of resources which explore different genres.  The first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4"/>
              </a:rPr>
              <a:t>is Inside Cinema: For Movie Fans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: 35 short episodes, each focusing on a different code or convention.  The second is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5"/>
              </a:rPr>
              <a:t>Mark Kermode’s Secret of Cinema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: a series of 5 episodes, each focusing on a different genre.</a:t>
            </a:r>
            <a:endParaRPr lang="en-US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3350" y="4968397"/>
            <a:ext cx="62481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Read the news: what is going on in the world around us and how is the information being portrayed to the public?  The Guardian media news page and blog are a great resource.  You can also look at more subject specific content at the </a:t>
            </a:r>
            <a:r>
              <a:rPr lang="en-US" sz="1400" dirty="0" err="1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6"/>
              </a:rPr>
              <a:t>MediaKnowAll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blog.  Start with the GCSE pages and then work through to the AS pages.</a:t>
            </a:r>
            <a:endParaRPr lang="en-US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4759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0412" y="433252"/>
            <a:ext cx="11051177" cy="5991497"/>
          </a:xfrm>
          <a:prstGeom prst="roundRect">
            <a:avLst/>
          </a:prstGeom>
          <a:solidFill>
            <a:srgbClr val="FFE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937" y="896981"/>
            <a:ext cx="2800539" cy="2656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90" y="896981"/>
            <a:ext cx="5985919" cy="4662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9376" y="4927593"/>
            <a:ext cx="51164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A good starting point for all things music theory based is </a:t>
            </a:r>
            <a:r>
              <a:rPr lang="en-US" sz="1400" dirty="0" smtClean="0">
                <a:latin typeface="Yu Gothic UI" panose="020B0500000000000000" pitchFamily="34" charset="-128"/>
                <a:ea typeface="Yu Gothic UI" panose="020B0500000000000000" pitchFamily="34" charset="-128"/>
                <a:hlinkClick r:id="rId4"/>
              </a:rPr>
              <a:t>www.musictheory.net</a:t>
            </a:r>
            <a:r>
              <a:rPr lang="en-US" sz="1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.  Have a look at the following lessons: The Basics, Rhythm and Meter, Scales and Key Signatures, Intervals, the first two lessons from Chords, Diatonic Chords and the first from Chord Progressions would be a bonus!</a:t>
            </a:r>
            <a:endParaRPr lang="en-GB" sz="14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5751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0412" y="433252"/>
            <a:ext cx="11051177" cy="5991497"/>
          </a:xfrm>
          <a:prstGeom prst="roundRect">
            <a:avLst/>
          </a:prstGeom>
          <a:solidFill>
            <a:srgbClr val="FF66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521" y="931954"/>
            <a:ext cx="2830962" cy="2721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687" y="931954"/>
            <a:ext cx="6088213" cy="4738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4641" y="4916143"/>
            <a:ext cx="62481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4"/>
              </a:rPr>
              <a:t>Yougov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is a Sports Research company with lots of interesting and thought-provoking articles.  Also check out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5"/>
              </a:rPr>
              <a:t>UK Sport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for everything Team GB.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Good books: ‘How Bad Do You Want It?: Mastering the Psychology of Mind Over Muscle’ by Matt </a:t>
            </a:r>
            <a:r>
              <a:rPr lang="en-US" sz="1400" dirty="0" err="1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Fitzgerals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and ‘Bounce: the Science of Success’ by Matthew Syed.</a:t>
            </a:r>
            <a:endParaRPr lang="en-US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0444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0412" y="433252"/>
            <a:ext cx="11051177" cy="5991497"/>
          </a:xfrm>
          <a:prstGeom prst="roundRect">
            <a:avLst/>
          </a:prstGeom>
          <a:solidFill>
            <a:srgbClr val="77212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617" y="907461"/>
            <a:ext cx="3054172" cy="2845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99" y="983207"/>
            <a:ext cx="5603286" cy="4607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94640" y="4801928"/>
            <a:ext cx="62481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 great starting point is the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4"/>
              </a:rPr>
              <a:t>Physics Review magazine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.  Lots of articles on the application of Physics from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5"/>
              </a:rPr>
              <a:t>Mapping Earth’s Gravity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to the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6"/>
              </a:rPr>
              <a:t>Physics of Measurements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and building film props.  If you want to try out some of the challenges real physicists tackle using the physics you’ll learn in Y12 and Y13, look at the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7"/>
              </a:rPr>
              <a:t>NASA pi day challenges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  <a:endParaRPr lang="en-US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4641" y="3446418"/>
            <a:ext cx="62481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8"/>
              </a:rPr>
              <a:t>‘The Infinite Monkey Cage’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is a light-hearted podcast available on BBC Sounds covering all things Physics.  ‘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9"/>
              </a:rPr>
              <a:t>Sixty Symbols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’ is a great series of (60!) videos on the symbols of Physics and Astronomy.</a:t>
            </a:r>
            <a:endParaRPr lang="en-US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686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4194" y="2332221"/>
            <a:ext cx="9074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https://blog.ed.ted.com/2017/03/16/9-ted-talks-recommended-by-students-for-students/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469" y="357051"/>
            <a:ext cx="917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Subject specific links follow.  </a:t>
            </a:r>
            <a:r>
              <a:rPr lang="en-US" sz="2400" b="1" smtClean="0">
                <a:solidFill>
                  <a:prstClr val="black"/>
                </a:solidFill>
                <a:latin typeface="Calibri" panose="020F0502020204030204"/>
              </a:rPr>
              <a:t>Theses </a:t>
            </a:r>
            <a:r>
              <a:rPr lang="en-US" sz="2400" b="1" smtClean="0">
                <a:solidFill>
                  <a:prstClr val="black"/>
                </a:solidFill>
                <a:latin typeface="Calibri" panose="020F0502020204030204"/>
              </a:rPr>
              <a:t>three 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links are j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ust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for interest: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2193037"/>
            <a:ext cx="1857375" cy="647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469" y="929950"/>
            <a:ext cx="11173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so many really interesting people and things out there.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Here’s just a few that may capture your imagination…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2416" y="3789045"/>
            <a:ext cx="3518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https://www.gresham.ac.uk/watch/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69" y="3018693"/>
            <a:ext cx="4919061" cy="20327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82059" y="5413293"/>
            <a:ext cx="2940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6"/>
              </a:rPr>
              <a:t>https://thecrashcourse.com/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501" y="5271650"/>
            <a:ext cx="2083793" cy="14003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64304" y="6031131"/>
            <a:ext cx="829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high quality educational fast-paced courses – with videos only 10 </a:t>
            </a:r>
            <a:r>
              <a:rPr lang="en-US" dirty="0" err="1" smtClean="0"/>
              <a:t>mins</a:t>
            </a:r>
            <a:r>
              <a:rPr lang="en-US" dirty="0" smtClean="0"/>
              <a:t> long.</a:t>
            </a:r>
          </a:p>
          <a:p>
            <a:r>
              <a:rPr lang="en-US" dirty="0" smtClean="0"/>
              <a:t>Ranging from the Humanities to the Sciences.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033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0412" y="433252"/>
            <a:ext cx="11051177" cy="5991497"/>
          </a:xfrm>
          <a:prstGeom prst="roundRect">
            <a:avLst/>
          </a:prstGeom>
          <a:solidFill>
            <a:srgbClr val="6F917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986" y="896983"/>
            <a:ext cx="2656302" cy="2641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6" y="975360"/>
            <a:ext cx="5985989" cy="45496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5627" y="3446418"/>
            <a:ext cx="6248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Could things be better?  How?  In this funny, breezy </a:t>
            </a:r>
            <a:r>
              <a:rPr lang="en-US" sz="1400" dirty="0" err="1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Tedtalk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, ‘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4"/>
              </a:rPr>
              <a:t>Secret of Design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’, the man behind the iPod shares some of his tips for noticing and driving change.  Also, Philippe </a:t>
            </a:r>
            <a:r>
              <a:rPr lang="en-US" sz="1400" dirty="0" err="1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Starck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in ‘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5"/>
              </a:rPr>
              <a:t>Design and Destiny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’ reaches for the very roots of the question “Why design?”</a:t>
            </a:r>
            <a:endParaRPr lang="en-US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8696" y="4830400"/>
            <a:ext cx="62481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We rarely think about the design of the objects we use everyday.  The fact is you’re not supposed to: these everyday objects have been meticulously designed to work so well that you never have to notice them – that’s what good design is all about.  Take a look at ‘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6"/>
              </a:rPr>
              <a:t>The 50 Most Iconic Designs of Everyday Objects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’.</a:t>
            </a:r>
            <a:endParaRPr lang="en-US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8423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0412" y="433252"/>
            <a:ext cx="11051177" cy="5991497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772" y="824351"/>
            <a:ext cx="2840492" cy="2795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78" y="920311"/>
            <a:ext cx="5622336" cy="4514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2183" y="3455926"/>
            <a:ext cx="6248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‘</a:t>
            </a:r>
            <a:r>
              <a:rPr lang="en-US" sz="1400" dirty="0" err="1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4"/>
              </a:rPr>
              <a:t>PsychCrunch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’ The British Psychological Society research digest podcast.</a:t>
            </a:r>
            <a:endParaRPr lang="en-US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2184" y="4817450"/>
            <a:ext cx="6248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5"/>
              </a:rPr>
              <a:t>Simply Psychology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,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4"/>
              </a:rPr>
              <a:t>Research digest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and Psychology Review magazines available via Hodder Education.</a:t>
            </a:r>
            <a:endParaRPr lang="en-US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3324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0412" y="433252"/>
            <a:ext cx="11051177" cy="5991497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597" y="882632"/>
            <a:ext cx="2883539" cy="2853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22" y="960238"/>
            <a:ext cx="6188678" cy="4701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0428" y="3610552"/>
            <a:ext cx="6248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‘Listen to a Spanish radio station Cadena Dial (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4"/>
              </a:rPr>
              <a:t>https://play.cadenadial,com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).  This station plays only Spanish music with plenty of current pop songs.</a:t>
            </a:r>
            <a:endParaRPr lang="en-US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0427" y="4954108"/>
            <a:ext cx="62481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To get up to date Spanish news and current affairs, take a look at the daily Spanish newspaper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5"/>
              </a:rPr>
              <a:t>www.elpais.com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online.  Scan the headlines and pick out ONE article that grabs your attention.  Or try looking at the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6"/>
              </a:rPr>
              <a:t>www.bbc.com/mundo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for BBC reporting in Spanish and click on videos for clips and reports in Spanish.</a:t>
            </a:r>
            <a:endParaRPr lang="en-US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6616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0412" y="433252"/>
            <a:ext cx="11051177" cy="5991497"/>
          </a:xfrm>
          <a:prstGeom prst="roundRect">
            <a:avLst/>
          </a:prstGeom>
          <a:solidFill>
            <a:srgbClr val="9976D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306" y="880965"/>
            <a:ext cx="3192917" cy="3019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62" y="1027611"/>
            <a:ext cx="5119362" cy="4471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1720" y="3463836"/>
            <a:ext cx="6248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Listen to this YouTube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4"/>
              </a:rPr>
              <a:t>clip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explaining the impact of COVID-19 on global tourism.</a:t>
            </a:r>
            <a:endParaRPr lang="en-US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1719" y="4826836"/>
            <a:ext cx="6248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 good place to read about tourism in the UK is the </a:t>
            </a:r>
            <a:r>
              <a:rPr lang="en-US" sz="1400" dirty="0" err="1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VisitBritain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website.  There are statistics, fact and figures to help give you interesting background information to the industry.  Have a look at the following: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5"/>
              </a:rPr>
              <a:t>www.visitbritain.org/britains-competitiveness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and read through the articles.</a:t>
            </a:r>
            <a:endParaRPr lang="en-US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870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0412" y="433252"/>
            <a:ext cx="11051177" cy="5991497"/>
          </a:xfrm>
          <a:prstGeom prst="roundRect">
            <a:avLst/>
          </a:prstGeom>
          <a:solidFill>
            <a:srgbClr val="9F2A8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74" y="929640"/>
            <a:ext cx="10668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119" y="799535"/>
            <a:ext cx="2891945" cy="2717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474" y="1849181"/>
            <a:ext cx="4886325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474" y="3192509"/>
            <a:ext cx="4333875" cy="2409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31274" y="3516966"/>
            <a:ext cx="5989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Art Matters podcasts (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6"/>
              </a:rPr>
              <a:t>www.artuk.org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) created by </a:t>
            </a:r>
            <a:r>
              <a:rPr lang="en-US" sz="1400" dirty="0" err="1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Ferren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Gibson exploring the interesting ways art meets popular culture and non-traditional art topics.  Recent podcasts include: Art and Tattoos.  Art References in Recent Hip Hop, Hair Trends Throughout Art History.</a:t>
            </a:r>
            <a:endParaRPr lang="en-GB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1274" y="4944592"/>
            <a:ext cx="6302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Tate Galleries: Tate Modern, Tate Britain, Tate Liverpool, Tate </a:t>
            </a:r>
            <a:r>
              <a:rPr lang="en-US" sz="1400" dirty="0" err="1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St.Ives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(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7"/>
              </a:rPr>
              <a:t>www.tate.org.uk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).  The Yorkshire Sculpture Park (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8"/>
              </a:rPr>
              <a:t>www.ysp.org.uk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) and the Royal Academy of Arts (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9"/>
              </a:rPr>
              <a:t>www.royalacademy.org.uk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).</a:t>
            </a:r>
            <a:endParaRPr lang="en-GB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968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0412" y="433252"/>
            <a:ext cx="11051177" cy="5991497"/>
          </a:xfrm>
          <a:prstGeom prst="roundRect">
            <a:avLst/>
          </a:prstGeom>
          <a:solidFill>
            <a:srgbClr val="AACF3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378" y="827314"/>
            <a:ext cx="2901315" cy="2946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90" y="923108"/>
            <a:ext cx="226695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41" y="1849550"/>
            <a:ext cx="6266362" cy="1260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603" y="3279012"/>
            <a:ext cx="4921704" cy="24942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32078" y="3666308"/>
            <a:ext cx="503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Yu Gothic UI" panose="020B0500000000000000" pitchFamily="34" charset="-128"/>
                <a:ea typeface="Yu Gothic UI" panose="020B0500000000000000" pitchFamily="34" charset="-128"/>
                <a:hlinkClick r:id="rId6"/>
              </a:rPr>
              <a:t>The Natural Selection</a:t>
            </a:r>
            <a:r>
              <a:rPr lang="en-US" sz="16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 podcast</a:t>
            </a:r>
          </a:p>
          <a:p>
            <a:r>
              <a:rPr lang="en-US" sz="1600" dirty="0" smtClean="0">
                <a:latin typeface="Yu Gothic UI" panose="020B0500000000000000" pitchFamily="34" charset="-128"/>
                <a:ea typeface="Yu Gothic UI" panose="020B0500000000000000" pitchFamily="34" charset="-128"/>
                <a:hlinkClick r:id="rId7"/>
              </a:rPr>
              <a:t>Infinite Monkey Cage </a:t>
            </a:r>
            <a:r>
              <a:rPr lang="en-US" sz="16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podcast</a:t>
            </a:r>
          </a:p>
          <a:p>
            <a:r>
              <a:rPr lang="en-US" sz="1600" dirty="0" smtClean="0">
                <a:latin typeface="Yu Gothic UI" panose="020B0500000000000000" pitchFamily="34" charset="-128"/>
                <a:ea typeface="Yu Gothic UI" panose="020B0500000000000000" pitchFamily="34" charset="-128"/>
                <a:hlinkClick r:id="rId8"/>
              </a:rPr>
              <a:t>Horizon documentaries </a:t>
            </a:r>
            <a:r>
              <a:rPr lang="en-US" sz="16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available on the BBC </a:t>
            </a:r>
            <a:r>
              <a:rPr lang="en-US" sz="1600" dirty="0" err="1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iPlayer</a:t>
            </a:r>
            <a:endParaRPr lang="en-GB" sz="1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2078" y="5069755"/>
            <a:ext cx="5036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Oxford University Press </a:t>
            </a:r>
            <a:r>
              <a:rPr lang="en-US" sz="1600" dirty="0" smtClean="0">
                <a:latin typeface="Yu Gothic UI" panose="020B0500000000000000" pitchFamily="34" charset="-128"/>
                <a:ea typeface="Yu Gothic UI" panose="020B0500000000000000" pitchFamily="34" charset="-128"/>
                <a:hlinkClick r:id="rId9"/>
              </a:rPr>
              <a:t>transition pack</a:t>
            </a:r>
            <a:endParaRPr lang="en-US" sz="1600" dirty="0" smtClean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1600" dirty="0" smtClean="0">
                <a:latin typeface="Yu Gothic UI" panose="020B0500000000000000" pitchFamily="34" charset="-128"/>
                <a:ea typeface="Yu Gothic UI" panose="020B0500000000000000" pitchFamily="34" charset="-128"/>
                <a:hlinkClick r:id="rId10"/>
              </a:rPr>
              <a:t>@</a:t>
            </a:r>
            <a:r>
              <a:rPr lang="en-US" sz="1600" dirty="0" err="1" smtClean="0">
                <a:latin typeface="Yu Gothic UI" panose="020B0500000000000000" pitchFamily="34" charset="-128"/>
                <a:ea typeface="Yu Gothic UI" panose="020B0500000000000000" pitchFamily="34" charset="-128"/>
                <a:hlinkClick r:id="rId10"/>
              </a:rPr>
              <a:t>AngePeahen</a:t>
            </a:r>
            <a:r>
              <a:rPr lang="en-US" sz="1600" dirty="0" smtClean="0">
                <a:latin typeface="Yu Gothic UI" panose="020B0500000000000000" pitchFamily="34" charset="-128"/>
                <a:ea typeface="Yu Gothic UI" panose="020B0500000000000000" pitchFamily="34" charset="-128"/>
                <a:hlinkClick r:id="rId10"/>
              </a:rPr>
              <a:t> booklet</a:t>
            </a:r>
            <a:endParaRPr lang="en-US" sz="1600" dirty="0" smtClean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1600" dirty="0" err="1" smtClean="0">
                <a:latin typeface="Yu Gothic UI" panose="020B0500000000000000" pitchFamily="34" charset="-128"/>
                <a:ea typeface="Yu Gothic UI" panose="020B0500000000000000" pitchFamily="34" charset="-128"/>
                <a:hlinkClick r:id="rId11"/>
              </a:rPr>
              <a:t>PiXL</a:t>
            </a:r>
            <a:r>
              <a:rPr lang="en-US" sz="1600" dirty="0" smtClean="0">
                <a:latin typeface="Yu Gothic UI" panose="020B0500000000000000" pitchFamily="34" charset="-128"/>
                <a:ea typeface="Yu Gothic UI" panose="020B0500000000000000" pitchFamily="34" charset="-128"/>
                <a:hlinkClick r:id="rId11"/>
              </a:rPr>
              <a:t> booklet</a:t>
            </a:r>
            <a:endParaRPr lang="en-US" sz="1600" dirty="0" smtClean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1600" dirty="0" smtClean="0">
                <a:latin typeface="Yu Gothic UI" panose="020B0500000000000000" pitchFamily="34" charset="-128"/>
                <a:ea typeface="Yu Gothic UI" panose="020B0500000000000000" pitchFamily="34" charset="-128"/>
                <a:hlinkClick r:id="rId12"/>
              </a:rPr>
              <a:t>Recommended CGP guide</a:t>
            </a:r>
            <a:endParaRPr lang="en-US" sz="1600" dirty="0" smtClean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16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Shelley Parry’s </a:t>
            </a:r>
            <a:r>
              <a:rPr lang="en-US" sz="1600" dirty="0" smtClean="0">
                <a:latin typeface="Yu Gothic UI" panose="020B0500000000000000" pitchFamily="34" charset="-128"/>
                <a:ea typeface="Yu Gothic UI" panose="020B0500000000000000" pitchFamily="34" charset="-128"/>
                <a:hlinkClick r:id="rId13"/>
              </a:rPr>
              <a:t>enrichment</a:t>
            </a:r>
            <a:r>
              <a:rPr lang="en-US" sz="16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 from Y11 to Y12.</a:t>
            </a:r>
            <a:endParaRPr lang="en-GB" sz="1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2264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0412" y="433252"/>
            <a:ext cx="11051177" cy="5991497"/>
          </a:xfrm>
          <a:prstGeom prst="roundRect">
            <a:avLst/>
          </a:prstGeom>
          <a:solidFill>
            <a:srgbClr val="4051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894" y="819015"/>
            <a:ext cx="2927158" cy="2864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53" y="967060"/>
            <a:ext cx="5716047" cy="45628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1511" y="3454309"/>
            <a:ext cx="9762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4"/>
              </a:rPr>
              <a:t>Making fashion sustainable</a:t>
            </a:r>
            <a:endParaRPr lang="en-US" sz="1400" dirty="0" smtClean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5"/>
              </a:rPr>
              <a:t>Is the UK up for sale?</a:t>
            </a:r>
            <a:endParaRPr lang="en-US" sz="1400" dirty="0" smtClean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6"/>
              </a:rPr>
              <a:t>Could Carbon offsetting save the world’s forests?</a:t>
            </a:r>
            <a:endParaRPr lang="en-US" sz="1400" dirty="0" smtClean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And of course DRAGON’S DEN and THE APPRENTICE (although both are more a TV show than a business really!).</a:t>
            </a:r>
            <a:endParaRPr lang="en-GB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2593" y="4820713"/>
            <a:ext cx="49974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7"/>
              </a:rPr>
              <a:t>www.bbc.co.uk/news/business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constantly updates.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Pick any stories that interest you ,just read and do it often.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‘The Undercover Economist’ by Tim Harford is an easy read.  The book (or audiobook) is broken into chapters and you don’t need to read the lot in one go.</a:t>
            </a:r>
            <a:endParaRPr lang="en-GB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126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0412" y="433252"/>
            <a:ext cx="11051177" cy="5991497"/>
          </a:xfrm>
          <a:prstGeom prst="roundRect">
            <a:avLst/>
          </a:prstGeom>
          <a:solidFill>
            <a:srgbClr val="432B7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912" y="880791"/>
            <a:ext cx="2823676" cy="2785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53" y="880791"/>
            <a:ext cx="6474551" cy="5007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2473" y="5003487"/>
            <a:ext cx="9762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Royal Society for Chemistry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4"/>
              </a:rPr>
              <a:t>website</a:t>
            </a:r>
            <a:endParaRPr lang="en-US" sz="1400" dirty="0" smtClean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New Scientist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5"/>
              </a:rPr>
              <a:t>magazine</a:t>
            </a:r>
            <a:endParaRPr lang="en-US" sz="1400" dirty="0" smtClean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6"/>
              </a:rPr>
              <a:t>SENECA Learning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– </a:t>
            </a:r>
            <a:r>
              <a:rPr lang="en-US" sz="1400" dirty="0" err="1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enrol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on the OCR A-level Chemistry course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7"/>
              </a:rPr>
              <a:t>A-level Chemistry Revision site</a:t>
            </a:r>
            <a:endParaRPr lang="en-GB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5533" y="3575831"/>
            <a:ext cx="9762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8"/>
              </a:rPr>
              <a:t>Royal Society for Chemistry Podcast</a:t>
            </a:r>
            <a:endParaRPr lang="en-US" sz="1400" dirty="0" smtClean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9"/>
              </a:rPr>
              <a:t>Periodic table podcast</a:t>
            </a:r>
            <a:endParaRPr lang="en-US" sz="1400" dirty="0" smtClean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10"/>
              </a:rPr>
              <a:t>Entropy (Order and Disorder) Energy</a:t>
            </a:r>
            <a:endParaRPr lang="en-US" sz="1400" dirty="0" smtClean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11"/>
              </a:rPr>
              <a:t>Secrets of the Super Elements</a:t>
            </a:r>
            <a:endParaRPr lang="en-GB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938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0412" y="433252"/>
            <a:ext cx="11051177" cy="5991497"/>
          </a:xfrm>
          <a:prstGeom prst="roundRect">
            <a:avLst/>
          </a:prstGeom>
          <a:solidFill>
            <a:srgbClr val="05050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995" y="996804"/>
            <a:ext cx="2752725" cy="2602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67" y="838744"/>
            <a:ext cx="6166647" cy="492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0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0412" y="433252"/>
            <a:ext cx="11051177" cy="5991497"/>
          </a:xfrm>
          <a:prstGeom prst="roundRect">
            <a:avLst/>
          </a:prstGeom>
          <a:solidFill>
            <a:srgbClr val="CF282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92" y="818606"/>
            <a:ext cx="2780846" cy="2721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36" y="818606"/>
            <a:ext cx="6162403" cy="4833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1112" y="3429000"/>
            <a:ext cx="45403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BBC Sounds have several podcasts that explore real-life crimes.  This can be found on their crime page (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4"/>
              </a:rPr>
              <a:t>click here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).</a:t>
            </a:r>
            <a:endParaRPr lang="en-GB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1111" y="4808423"/>
            <a:ext cx="45403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Whether it’s learning more about how criminal evidence is collected or finding out how the legal system uses the information, this is a great place to start exploring forensics and how crimes are solved: 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hlinkClick r:id="rId5"/>
              </a:rPr>
              <a:t>www.exploreforensics.co.uk</a:t>
            </a:r>
            <a:r>
              <a:rPr lang="en-US" sz="14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  <a:endParaRPr lang="en-GB" sz="1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698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0412" y="433252"/>
            <a:ext cx="11051177" cy="5991497"/>
          </a:xfrm>
          <a:prstGeom prst="roundRect">
            <a:avLst/>
          </a:prstGeom>
          <a:solidFill>
            <a:srgbClr val="97CBF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166" y="795745"/>
            <a:ext cx="2814463" cy="2792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21" y="865412"/>
            <a:ext cx="6016672" cy="4876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9376" y="3426264"/>
            <a:ext cx="7067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Yu Gothic UI" panose="020B0500000000000000" pitchFamily="34" charset="-128"/>
                <a:ea typeface="Yu Gothic UI" panose="020B0500000000000000" pitchFamily="34" charset="-128"/>
                <a:hlinkClick r:id="rId4"/>
              </a:rPr>
              <a:t>Frantic Assembly’s </a:t>
            </a:r>
            <a:r>
              <a:rPr lang="en-US" sz="1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 digital library: arguably the best theatre company in the world!  Watch Shakespeare’s chilling Scottish tragedy </a:t>
            </a:r>
            <a:r>
              <a:rPr lang="en-US" sz="1400" dirty="0" smtClean="0">
                <a:latin typeface="Yu Gothic UI" panose="020B0500000000000000" pitchFamily="34" charset="-128"/>
                <a:ea typeface="Yu Gothic UI" panose="020B0500000000000000" pitchFamily="34" charset="-128"/>
                <a:hlinkClick r:id="rId5"/>
              </a:rPr>
              <a:t>Macbeth</a:t>
            </a:r>
            <a:r>
              <a:rPr lang="en-US" sz="1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 realized by Emmy-winning magician Teller (of Penn &amp; Teller): a startling, supernatural show brimming with magic, mayhem, and madness.</a:t>
            </a:r>
            <a:endParaRPr lang="en-GB" sz="14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9375" y="4927593"/>
            <a:ext cx="7067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Any play ever written!  The more knowledge the better.  Try to vary the styles/genres and playwrights that you explore.  Some </a:t>
            </a:r>
            <a:r>
              <a:rPr lang="en-US" sz="1400" dirty="0" err="1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favourites</a:t>
            </a:r>
            <a:r>
              <a:rPr lang="en-US" sz="1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 are </a:t>
            </a:r>
            <a:r>
              <a:rPr lang="en-US" sz="1400" dirty="0" smtClean="0">
                <a:latin typeface="Yu Gothic UI" panose="020B0500000000000000" pitchFamily="34" charset="-128"/>
                <a:ea typeface="Yu Gothic UI" panose="020B0500000000000000" pitchFamily="34" charset="-128"/>
                <a:hlinkClick r:id="rId6"/>
              </a:rPr>
              <a:t>Simon Stephens</a:t>
            </a:r>
            <a:r>
              <a:rPr lang="en-US" sz="1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, </a:t>
            </a:r>
            <a:r>
              <a:rPr lang="en-US" sz="1400" dirty="0" smtClean="0">
                <a:latin typeface="Yu Gothic UI" panose="020B0500000000000000" pitchFamily="34" charset="-128"/>
                <a:ea typeface="Yu Gothic UI" panose="020B0500000000000000" pitchFamily="34" charset="-128"/>
                <a:hlinkClick r:id="rId7"/>
              </a:rPr>
              <a:t>Mark </a:t>
            </a:r>
            <a:r>
              <a:rPr lang="en-US" sz="1400" dirty="0" err="1" smtClean="0">
                <a:latin typeface="Yu Gothic UI" panose="020B0500000000000000" pitchFamily="34" charset="-128"/>
                <a:ea typeface="Yu Gothic UI" panose="020B0500000000000000" pitchFamily="34" charset="-128"/>
                <a:hlinkClick r:id="rId7"/>
              </a:rPr>
              <a:t>Ravenhill</a:t>
            </a:r>
            <a:r>
              <a:rPr lang="en-US" sz="1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, and </a:t>
            </a:r>
            <a:r>
              <a:rPr lang="en-US" sz="1400" dirty="0" smtClean="0">
                <a:latin typeface="Yu Gothic UI" panose="020B0500000000000000" pitchFamily="34" charset="-128"/>
                <a:ea typeface="Yu Gothic UI" panose="020B0500000000000000" pitchFamily="34" charset="-128"/>
                <a:hlinkClick r:id="rId8"/>
              </a:rPr>
              <a:t>Shelagh Stephenson </a:t>
            </a:r>
            <a:r>
              <a:rPr lang="en-US" sz="1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(please be warned there is some very mature content in some of these plays).  Oh, and of course Shakespeare!</a:t>
            </a:r>
            <a:endParaRPr lang="en-GB" sz="14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943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1462</Words>
  <Application>Microsoft Office PowerPoint</Application>
  <PresentationFormat>Widescreen</PresentationFormat>
  <Paragraphs>82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Yu Gothic UI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Alderbrook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S Reeve</dc:creator>
  <cp:lastModifiedBy>Mrs S Reeve</cp:lastModifiedBy>
  <cp:revision>47</cp:revision>
  <dcterms:created xsi:type="dcterms:W3CDTF">2021-06-03T13:35:44Z</dcterms:created>
  <dcterms:modified xsi:type="dcterms:W3CDTF">2021-06-04T00:05:24Z</dcterms:modified>
</cp:coreProperties>
</file>