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2" r:id="rId3"/>
    <p:sldId id="263" r:id="rId4"/>
    <p:sldId id="260" r:id="rId5"/>
    <p:sldId id="256" r:id="rId6"/>
    <p:sldId id="258" r:id="rId7"/>
    <p:sldId id="261" r:id="rId8"/>
    <p:sldId id="264" r:id="rId9"/>
    <p:sldId id="265" r:id="rId10"/>
    <p:sldId id="266" r:id="rId11"/>
    <p:sldId id="267"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31" autoAdjust="0"/>
    <p:restoredTop sz="94660"/>
  </p:normalViewPr>
  <p:slideViewPr>
    <p:cSldViewPr snapToGrid="0">
      <p:cViewPr varScale="1">
        <p:scale>
          <a:sx n="88" d="100"/>
          <a:sy n="88" d="100"/>
        </p:scale>
        <p:origin x="29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686043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837877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675386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54827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46F0C-633A-4771-9CA5-8E085E3464D8}" type="datetimeFigureOut">
              <a:rPr lang="en-GB" smtClean="0"/>
              <a:t>04/06/2021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581998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9B46F0C-633A-4771-9CA5-8E085E3464D8}"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32294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9B46F0C-633A-4771-9CA5-8E085E3464D8}" type="datetimeFigureOut">
              <a:rPr lang="en-GB" smtClean="0"/>
              <a:t>04/06/2021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27291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9B46F0C-633A-4771-9CA5-8E085E3464D8}" type="datetimeFigureOut">
              <a:rPr lang="en-GB" smtClean="0"/>
              <a:t>04/06/2021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2494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46F0C-633A-4771-9CA5-8E085E3464D8}" type="datetimeFigureOut">
              <a:rPr lang="en-GB" smtClean="0"/>
              <a:t>04/06/2021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988433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46F0C-633A-4771-9CA5-8E085E3464D8}"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109583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46F0C-633A-4771-9CA5-8E085E3464D8}" type="datetimeFigureOut">
              <a:rPr lang="en-GB" smtClean="0"/>
              <a:t>04/06/2021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766838C-142A-491F-9D4B-4C9E5D6912D1}" type="slidenum">
              <a:rPr lang="en-GB" smtClean="0"/>
              <a:t>‹#›</a:t>
            </a:fld>
            <a:endParaRPr lang="en-GB"/>
          </a:p>
        </p:txBody>
      </p:sp>
    </p:spTree>
    <p:extLst>
      <p:ext uri="{BB962C8B-B14F-4D97-AF65-F5344CB8AC3E}">
        <p14:creationId xmlns:p14="http://schemas.microsoft.com/office/powerpoint/2010/main" val="273747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46F0C-633A-4771-9CA5-8E085E3464D8}" type="datetimeFigureOut">
              <a:rPr lang="en-GB" smtClean="0"/>
              <a:t>04/06/2021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66838C-142A-491F-9D4B-4C9E5D6912D1}" type="slidenum">
              <a:rPr lang="en-GB" smtClean="0"/>
              <a:t>‹#›</a:t>
            </a:fld>
            <a:endParaRPr lang="en-GB"/>
          </a:p>
        </p:txBody>
      </p:sp>
    </p:spTree>
    <p:extLst>
      <p:ext uri="{BB962C8B-B14F-4D97-AF65-F5344CB8AC3E}">
        <p14:creationId xmlns:p14="http://schemas.microsoft.com/office/powerpoint/2010/main" val="1039486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slide" Target="slide2.xml"/><Relationship Id="rId11" Type="http://schemas.openxmlformats.org/officeDocument/2006/relationships/slide" Target="slide5.xml"/><Relationship Id="rId5" Type="http://schemas.openxmlformats.org/officeDocument/2006/relationships/image" Target="../media/image4.png"/><Relationship Id="rId10" Type="http://schemas.openxmlformats.org/officeDocument/2006/relationships/slide" Target="slide12.xml"/><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youthemployment.org.uk/courses/you-your-education-and-training/"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2.png"/><Relationship Id="rId7" Type="http://schemas.openxmlformats.org/officeDocument/2006/relationships/hyperlink" Target="https://www.youtube.com/watch?v=dT-juNybM0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hyperlink" Target="Bitesize_Support_Decision_Tree.pdf" TargetMode="External"/><Relationship Id="rId5" Type="http://schemas.openxmlformats.org/officeDocument/2006/relationships/image" Target="../media/image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bbc.co.uk/bitesize/articles/z6jf92p" TargetMode="External"/><Relationship Id="rId7" Type="http://schemas.openxmlformats.org/officeDocument/2006/relationships/hyperlink" Target="https://www.bbc.co.uk/bitesize/articles/zbfmy9q"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www.bbc.co.uk/bitesize/articles/zd9ykmn" TargetMode="External"/><Relationship Id="rId10"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hyperlink" Target="https://www.opencolleges.edu.au/careers/career-quiz/questions/2" TargetMode="External"/><Relationship Id="rId13"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hyperlink" Target="https://sacu-student.com/?page_id=2850"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icould.com/buzz-quiz/" TargetMode="External"/><Relationship Id="rId11" Type="http://schemas.openxmlformats.org/officeDocument/2006/relationships/image" Target="../media/image16.png"/><Relationship Id="rId5" Type="http://schemas.openxmlformats.org/officeDocument/2006/relationships/image" Target="../media/image13.jpeg"/><Relationship Id="rId10" Type="http://schemas.openxmlformats.org/officeDocument/2006/relationships/hyperlink" Target="https://good.co/career-quiz/" TargetMode="External"/><Relationship Id="rId4" Type="http://schemas.openxmlformats.org/officeDocument/2006/relationships/image" Target="../media/image2.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hyperlink" Target="https://www.youthemployment.org.uk/employment-help-young-people/choices/online-skills-and-careers-courses/" TargetMode="External"/><Relationship Id="rId1" Type="http://schemas.openxmlformats.org/officeDocument/2006/relationships/slideLayout" Target="../slideLayouts/slideLayout7.xml"/><Relationship Id="rId6" Type="http://schemas.openxmlformats.org/officeDocument/2006/relationships/hyperlink" Target="https://www.youthemployment.org.uk/create-your-future-week-1-pick-one-thing-you-need-and-focus-on-it/" TargetMode="External"/><Relationship Id="rId5" Type="http://schemas.openxmlformats.org/officeDocument/2006/relationships/hyperlink" Target="https://www.youthemployment.org.uk/create-your-future-week-1-you-and-your-needs/" TargetMode="External"/><Relationship Id="rId4" Type="http://schemas.openxmlformats.org/officeDocument/2006/relationships/image" Target="../media/image12.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www.youthemployment.org.uk/courses/all-about-you-preparing-for-your-future/"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hyperlink" Target="https://www.youthemployment.org.uk/create-your-future-week-3-build-your-life-skills/" TargetMode="External"/><Relationship Id="rId3" Type="http://schemas.openxmlformats.org/officeDocument/2006/relationships/hyperlink" Target="https://www.youthemployment.org.uk/employment-help-young-people/choices/online-skills-and-careers-courses/" TargetMode="External"/><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hyperlink" Target="https://www.youthemployment.org.uk/create-your-future-week-2-activity-know-your-choi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9" name="Picture 8"/>
          <p:cNvPicPr>
            <a:picLocks noChangeAspect="1"/>
          </p:cNvPicPr>
          <p:nvPr/>
        </p:nvPicPr>
        <p:blipFill>
          <a:blip r:embed="rId3"/>
          <a:stretch>
            <a:fillRect/>
          </a:stretch>
        </p:blipFill>
        <p:spPr>
          <a:xfrm>
            <a:off x="4664869" y="521057"/>
            <a:ext cx="2862263" cy="532368"/>
          </a:xfrm>
          <a:prstGeom prst="rect">
            <a:avLst/>
          </a:prstGeom>
        </p:spPr>
      </p:pic>
      <p:pic>
        <p:nvPicPr>
          <p:cNvPr id="10" name="Picture 9"/>
          <p:cNvPicPr>
            <a:picLocks noChangeAspect="1"/>
          </p:cNvPicPr>
          <p:nvPr/>
        </p:nvPicPr>
        <p:blipFill>
          <a:blip r:embed="rId4"/>
          <a:stretch>
            <a:fillRect/>
          </a:stretch>
        </p:blipFill>
        <p:spPr>
          <a:xfrm>
            <a:off x="5243210" y="1501539"/>
            <a:ext cx="1709738" cy="819912"/>
          </a:xfrm>
          <a:prstGeom prst="rect">
            <a:avLst/>
          </a:prstGeom>
        </p:spPr>
      </p:pic>
      <p:pic>
        <p:nvPicPr>
          <p:cNvPr id="22" name="Picture 21"/>
          <p:cNvPicPr>
            <a:picLocks noChangeAspect="1"/>
          </p:cNvPicPr>
          <p:nvPr/>
        </p:nvPicPr>
        <p:blipFill>
          <a:blip r:embed="rId5"/>
          <a:stretch>
            <a:fillRect/>
          </a:stretch>
        </p:blipFill>
        <p:spPr>
          <a:xfrm>
            <a:off x="866367" y="1712548"/>
            <a:ext cx="1617573" cy="543780"/>
          </a:xfrm>
          <a:prstGeom prst="rect">
            <a:avLst/>
          </a:prstGeom>
        </p:spPr>
      </p:pic>
      <p:sp>
        <p:nvSpPr>
          <p:cNvPr id="3" name="Rectangle 2"/>
          <p:cNvSpPr/>
          <p:nvPr/>
        </p:nvSpPr>
        <p:spPr>
          <a:xfrm>
            <a:off x="338387" y="2545631"/>
            <a:ext cx="2673531" cy="1200329"/>
          </a:xfrm>
          <a:prstGeom prst="rect">
            <a:avLst/>
          </a:prstGeom>
        </p:spPr>
        <p:txBody>
          <a:bodyPr wrap="square">
            <a:spAutoFit/>
          </a:bodyPr>
          <a:lstStyle/>
          <a:p>
            <a:pPr algn="ctr"/>
            <a:r>
              <a:rPr lang="en-GB" dirty="0"/>
              <a:t>What </a:t>
            </a:r>
            <a:r>
              <a:rPr lang="en-GB" dirty="0">
                <a:latin typeface="Calibri" panose="020F0502020204030204" pitchFamily="34" charset="0"/>
                <a:cs typeface="Calibri" panose="020F0502020204030204" pitchFamily="34" charset="0"/>
              </a:rPr>
              <a:t>should</a:t>
            </a:r>
            <a:r>
              <a:rPr lang="en-GB" dirty="0"/>
              <a:t> </a:t>
            </a:r>
            <a:r>
              <a:rPr lang="en-GB" dirty="0" smtClean="0"/>
              <a:t>you </a:t>
            </a:r>
            <a:r>
              <a:rPr lang="en-GB" dirty="0"/>
              <a:t>do after getting </a:t>
            </a:r>
            <a:r>
              <a:rPr lang="en-GB" dirty="0" smtClean="0"/>
              <a:t>your </a:t>
            </a:r>
            <a:r>
              <a:rPr lang="en-GB" dirty="0"/>
              <a:t>grades</a:t>
            </a:r>
            <a:r>
              <a:rPr lang="en-GB" dirty="0" smtClean="0"/>
              <a:t>?</a:t>
            </a:r>
          </a:p>
          <a:p>
            <a:pPr algn="ctr"/>
            <a:endParaRPr lang="en-US" dirty="0"/>
          </a:p>
          <a:p>
            <a:pPr algn="ctr"/>
            <a:r>
              <a:rPr lang="en-US" dirty="0" smtClean="0"/>
              <a:t>Click </a:t>
            </a:r>
            <a:r>
              <a:rPr lang="en-US" dirty="0" smtClean="0">
                <a:hlinkClick r:id="rId6" action="ppaction://hlinksldjump"/>
              </a:rPr>
              <a:t>here</a:t>
            </a:r>
            <a:r>
              <a:rPr lang="en-US" dirty="0" smtClean="0"/>
              <a:t>.</a:t>
            </a:r>
            <a:endParaRPr lang="en-GB" dirty="0"/>
          </a:p>
        </p:txBody>
      </p:sp>
      <p:pic>
        <p:nvPicPr>
          <p:cNvPr id="4" name="Picture 3"/>
          <p:cNvPicPr>
            <a:picLocks noChangeAspect="1"/>
          </p:cNvPicPr>
          <p:nvPr/>
        </p:nvPicPr>
        <p:blipFill>
          <a:blip r:embed="rId7"/>
          <a:stretch>
            <a:fillRect/>
          </a:stretch>
        </p:blipFill>
        <p:spPr>
          <a:xfrm>
            <a:off x="9697942" y="1619183"/>
            <a:ext cx="1875744" cy="1248222"/>
          </a:xfrm>
          <a:prstGeom prst="rect">
            <a:avLst/>
          </a:prstGeom>
        </p:spPr>
      </p:pic>
      <p:sp>
        <p:nvSpPr>
          <p:cNvPr id="23" name="Rectangle 22"/>
          <p:cNvSpPr/>
          <p:nvPr/>
        </p:nvSpPr>
        <p:spPr>
          <a:xfrm>
            <a:off x="9299048" y="2875731"/>
            <a:ext cx="2673531" cy="1477328"/>
          </a:xfrm>
          <a:prstGeom prst="rect">
            <a:avLst/>
          </a:prstGeom>
        </p:spPr>
        <p:txBody>
          <a:bodyPr wrap="square">
            <a:spAutoFit/>
          </a:bodyPr>
          <a:lstStyle/>
          <a:p>
            <a:pPr algn="ctr"/>
            <a:r>
              <a:rPr lang="en-GB" dirty="0" smtClean="0"/>
              <a:t>Personality quizzes to help you decide what to do with your life.</a:t>
            </a:r>
          </a:p>
          <a:p>
            <a:pPr algn="ctr"/>
            <a:endParaRPr lang="en-US" dirty="0"/>
          </a:p>
          <a:p>
            <a:pPr algn="ctr"/>
            <a:r>
              <a:rPr lang="en-US" dirty="0" smtClean="0"/>
              <a:t>Click </a:t>
            </a:r>
            <a:r>
              <a:rPr lang="en-US" dirty="0" smtClean="0">
                <a:hlinkClick r:id="rId8" action="ppaction://hlinksldjump"/>
              </a:rPr>
              <a:t>here</a:t>
            </a:r>
            <a:r>
              <a:rPr lang="en-US" dirty="0" smtClean="0"/>
              <a:t>.</a:t>
            </a:r>
            <a:endParaRPr lang="en-GB" dirty="0"/>
          </a:p>
        </p:txBody>
      </p:sp>
      <p:sp>
        <p:nvSpPr>
          <p:cNvPr id="24" name="Rectangle 23"/>
          <p:cNvSpPr/>
          <p:nvPr/>
        </p:nvSpPr>
        <p:spPr>
          <a:xfrm>
            <a:off x="3200506" y="2777649"/>
            <a:ext cx="2977067" cy="3490186"/>
          </a:xfrm>
          <a:prstGeom prst="rect">
            <a:avLst/>
          </a:prstGeom>
        </p:spPr>
        <p:txBody>
          <a:bodyPr wrap="square">
            <a:spAutoFit/>
          </a:bodyPr>
          <a:lstStyle/>
          <a:p>
            <a:pPr marL="342900" lvl="0" indent="-342900">
              <a:lnSpc>
                <a:spcPct val="115000"/>
              </a:lnSpc>
              <a:spcAft>
                <a:spcPts val="0"/>
              </a:spcAft>
              <a:buFont typeface="Symbol" panose="05050102010706020507" pitchFamily="18" charset="2"/>
              <a:buChar char=""/>
            </a:pPr>
            <a:r>
              <a:rPr lang="en-GB" sz="1600" dirty="0" smtClean="0">
                <a:ea typeface="Arial" panose="020B0604020202020204" pitchFamily="34" charset="0"/>
              </a:rPr>
              <a:t>Consider </a:t>
            </a:r>
            <a:r>
              <a:rPr lang="en-GB" sz="1600" dirty="0">
                <a:ea typeface="Arial" panose="020B0604020202020204" pitchFamily="34" charset="0"/>
              </a:rPr>
              <a:t>your strengths, weaknesses, opportunities and threats.</a:t>
            </a:r>
          </a:p>
          <a:p>
            <a:pPr marL="342900" lvl="0" indent="-342900">
              <a:lnSpc>
                <a:spcPct val="115000"/>
              </a:lnSpc>
              <a:spcAft>
                <a:spcPts val="0"/>
              </a:spcAft>
              <a:buFont typeface="Symbol" panose="05050102010706020507" pitchFamily="18" charset="2"/>
              <a:buChar char=""/>
            </a:pPr>
            <a:r>
              <a:rPr lang="en-GB" sz="1600" dirty="0" smtClean="0">
                <a:ea typeface="Arial" panose="020B0604020202020204" pitchFamily="34" charset="0"/>
              </a:rPr>
              <a:t>Explore </a:t>
            </a:r>
            <a:r>
              <a:rPr lang="en-GB" sz="1600" dirty="0">
                <a:ea typeface="Arial" panose="020B0604020202020204" pitchFamily="34" charset="0"/>
              </a:rPr>
              <a:t>where you are today, your barriers, where you could be and where to get help.</a:t>
            </a:r>
          </a:p>
          <a:p>
            <a:pPr marL="342900" lvl="0" indent="-342900">
              <a:lnSpc>
                <a:spcPct val="115000"/>
              </a:lnSpc>
              <a:spcAft>
                <a:spcPts val="0"/>
              </a:spcAft>
              <a:buFont typeface="Symbol" panose="05050102010706020507" pitchFamily="18" charset="2"/>
              <a:buChar char=""/>
            </a:pPr>
            <a:r>
              <a:rPr lang="en-GB" sz="1600" dirty="0" smtClean="0">
                <a:ea typeface="Arial" panose="020B0604020202020204" pitchFamily="34" charset="0"/>
              </a:rPr>
              <a:t>Understand </a:t>
            </a:r>
            <a:r>
              <a:rPr lang="en-GB" sz="1600" dirty="0">
                <a:ea typeface="Arial" panose="020B0604020202020204" pitchFamily="34" charset="0"/>
              </a:rPr>
              <a:t>how to take better care of your emotional wellbeing feel more confident in decision making and goal setting</a:t>
            </a:r>
            <a:r>
              <a:rPr lang="en-GB" sz="1600" dirty="0" smtClean="0">
                <a:ea typeface="Arial" panose="020B0604020202020204" pitchFamily="34" charset="0"/>
              </a:rPr>
              <a:t>.</a:t>
            </a:r>
          </a:p>
        </p:txBody>
      </p:sp>
      <p:sp>
        <p:nvSpPr>
          <p:cNvPr id="25" name="Rectangle 24"/>
          <p:cNvSpPr/>
          <p:nvPr/>
        </p:nvSpPr>
        <p:spPr>
          <a:xfrm>
            <a:off x="6233455" y="2869861"/>
            <a:ext cx="2809421" cy="3162597"/>
          </a:xfrm>
          <a:prstGeom prst="rect">
            <a:avLst/>
          </a:prstGeom>
        </p:spPr>
        <p:txBody>
          <a:bodyPr wrap="square">
            <a:spAutoFit/>
          </a:bodyPr>
          <a:lstStyle/>
          <a:p>
            <a:pPr marL="342900" indent="-342900">
              <a:lnSpc>
                <a:spcPct val="114000"/>
              </a:lnSpc>
              <a:buFont typeface="Arial" panose="020B0604020202020204" pitchFamily="34" charset="0"/>
              <a:buChar char="•"/>
            </a:pPr>
            <a:r>
              <a:rPr lang="en-GB" sz="1600" dirty="0"/>
              <a:t>Exploration of the range of pathways available to </a:t>
            </a:r>
            <a:r>
              <a:rPr lang="en-GB" sz="1600" dirty="0" smtClean="0"/>
              <a:t>you. Consider </a:t>
            </a:r>
            <a:r>
              <a:rPr lang="en-GB" sz="1600" dirty="0"/>
              <a:t>the differences between some of the options. </a:t>
            </a:r>
          </a:p>
          <a:p>
            <a:pPr marL="342900" lvl="0" indent="-342900">
              <a:lnSpc>
                <a:spcPct val="114000"/>
              </a:lnSpc>
              <a:buFont typeface="Arial" panose="020B0604020202020204" pitchFamily="34" charset="0"/>
              <a:buChar char="•"/>
            </a:pPr>
            <a:r>
              <a:rPr lang="en-GB" sz="1600" dirty="0" smtClean="0"/>
              <a:t>Explore </a:t>
            </a:r>
            <a:r>
              <a:rPr lang="en-GB" sz="1600" dirty="0"/>
              <a:t>how to make decisions about future options, good questions to ask and where to go for additional support and information.</a:t>
            </a:r>
            <a:endParaRPr lang="en-US" sz="1600" dirty="0">
              <a:latin typeface="Arial" panose="020B0604020202020204" pitchFamily="34" charset="0"/>
              <a:ea typeface="Arial" panose="020B0604020202020204" pitchFamily="34" charset="0"/>
            </a:endParaRPr>
          </a:p>
        </p:txBody>
      </p:sp>
      <p:pic>
        <p:nvPicPr>
          <p:cNvPr id="1026" name="Picture 2" descr="Rebel Business Schoo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379" y="4316957"/>
            <a:ext cx="1969316" cy="98465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378954" y="5437302"/>
            <a:ext cx="2673531" cy="1200329"/>
          </a:xfrm>
          <a:prstGeom prst="rect">
            <a:avLst/>
          </a:prstGeom>
        </p:spPr>
        <p:txBody>
          <a:bodyPr wrap="square">
            <a:spAutoFit/>
          </a:bodyPr>
          <a:lstStyle/>
          <a:p>
            <a:pPr algn="ctr"/>
            <a:r>
              <a:rPr lang="en-GB" dirty="0" smtClean="0"/>
              <a:t>Thinking of building your own business?</a:t>
            </a:r>
          </a:p>
          <a:p>
            <a:pPr algn="ctr"/>
            <a:endParaRPr lang="en-US" dirty="0"/>
          </a:p>
          <a:p>
            <a:pPr algn="ctr"/>
            <a:r>
              <a:rPr lang="en-US" dirty="0" smtClean="0"/>
              <a:t>Click </a:t>
            </a:r>
            <a:r>
              <a:rPr lang="en-US" dirty="0" smtClean="0">
                <a:hlinkClick r:id="rId10" action="ppaction://hlinksldjump"/>
              </a:rPr>
              <a:t>here</a:t>
            </a:r>
            <a:r>
              <a:rPr lang="en-US" dirty="0" smtClean="0"/>
              <a:t>.</a:t>
            </a:r>
            <a:endParaRPr lang="en-GB" dirty="0"/>
          </a:p>
        </p:txBody>
      </p:sp>
      <p:sp>
        <p:nvSpPr>
          <p:cNvPr id="28" name="Rectangle 27"/>
          <p:cNvSpPr/>
          <p:nvPr/>
        </p:nvSpPr>
        <p:spPr>
          <a:xfrm>
            <a:off x="3448159" y="2300002"/>
            <a:ext cx="2673531" cy="369332"/>
          </a:xfrm>
          <a:prstGeom prst="rect">
            <a:avLst/>
          </a:prstGeom>
        </p:spPr>
        <p:txBody>
          <a:bodyPr wrap="square">
            <a:spAutoFit/>
          </a:bodyPr>
          <a:lstStyle/>
          <a:p>
            <a:pPr algn="ctr"/>
            <a:r>
              <a:rPr lang="en-US" dirty="0" smtClean="0"/>
              <a:t>Lesson 1: </a:t>
            </a:r>
            <a:r>
              <a:rPr lang="en-US" dirty="0"/>
              <a:t>Click </a:t>
            </a:r>
            <a:r>
              <a:rPr lang="en-US" dirty="0">
                <a:hlinkClick r:id="rId11" action="ppaction://hlinksldjump"/>
              </a:rPr>
              <a:t>here</a:t>
            </a:r>
            <a:r>
              <a:rPr lang="en-US" dirty="0" smtClean="0"/>
              <a:t>.</a:t>
            </a:r>
            <a:endParaRPr lang="en-GB" dirty="0"/>
          </a:p>
        </p:txBody>
      </p:sp>
      <p:sp>
        <p:nvSpPr>
          <p:cNvPr id="29" name="Rectangle 28"/>
          <p:cNvSpPr/>
          <p:nvPr/>
        </p:nvSpPr>
        <p:spPr>
          <a:xfrm>
            <a:off x="6177573" y="2300002"/>
            <a:ext cx="2673531" cy="369332"/>
          </a:xfrm>
          <a:prstGeom prst="rect">
            <a:avLst/>
          </a:prstGeom>
        </p:spPr>
        <p:txBody>
          <a:bodyPr wrap="square">
            <a:spAutoFit/>
          </a:bodyPr>
          <a:lstStyle/>
          <a:p>
            <a:pPr algn="ctr"/>
            <a:r>
              <a:rPr lang="en-US" dirty="0" smtClean="0"/>
              <a:t>Lesson 2: </a:t>
            </a:r>
            <a:r>
              <a:rPr lang="en-US" dirty="0"/>
              <a:t>Click </a:t>
            </a:r>
            <a:r>
              <a:rPr lang="en-US" dirty="0">
                <a:hlinkClick r:id="rId12" action="ppaction://hlinksldjump"/>
              </a:rPr>
              <a:t>here</a:t>
            </a:r>
            <a:r>
              <a:rPr lang="en-US" dirty="0" smtClean="0"/>
              <a:t>.</a:t>
            </a:r>
            <a:endParaRPr lang="en-GB" dirty="0"/>
          </a:p>
        </p:txBody>
      </p:sp>
      <p:sp>
        <p:nvSpPr>
          <p:cNvPr id="30" name="Rounded Rectangle 29"/>
          <p:cNvSpPr/>
          <p:nvPr/>
        </p:nvSpPr>
        <p:spPr>
          <a:xfrm>
            <a:off x="338387" y="1463040"/>
            <a:ext cx="2673531" cy="2368731"/>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ounded Rectangle 31"/>
          <p:cNvSpPr/>
          <p:nvPr/>
        </p:nvSpPr>
        <p:spPr>
          <a:xfrm>
            <a:off x="378954" y="4121074"/>
            <a:ext cx="2673531" cy="263245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ed Rectangle 32"/>
          <p:cNvSpPr/>
          <p:nvPr/>
        </p:nvSpPr>
        <p:spPr>
          <a:xfrm>
            <a:off x="9243165" y="1463183"/>
            <a:ext cx="2673531" cy="3056566"/>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ed Rectangle 33"/>
          <p:cNvSpPr/>
          <p:nvPr/>
        </p:nvSpPr>
        <p:spPr>
          <a:xfrm>
            <a:off x="3211473" y="1463040"/>
            <a:ext cx="5849073" cy="529049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33257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7" name="Picture 6"/>
          <p:cNvPicPr>
            <a:picLocks noChangeAspect="1"/>
          </p:cNvPicPr>
          <p:nvPr/>
        </p:nvPicPr>
        <p:blipFill>
          <a:blip r:embed="rId3"/>
          <a:stretch>
            <a:fillRect/>
          </a:stretch>
        </p:blipFill>
        <p:spPr>
          <a:xfrm>
            <a:off x="0" y="6252703"/>
            <a:ext cx="12192000" cy="605297"/>
          </a:xfrm>
          <a:prstGeom prst="rect">
            <a:avLst/>
          </a:prstGeom>
        </p:spPr>
      </p:pic>
      <p:pic>
        <p:nvPicPr>
          <p:cNvPr id="8" name="Picture 7"/>
          <p:cNvPicPr>
            <a:picLocks noChangeAspect="1"/>
          </p:cNvPicPr>
          <p:nvPr/>
        </p:nvPicPr>
        <p:blipFill>
          <a:blip r:embed="rId4"/>
          <a:stretch>
            <a:fillRect/>
          </a:stretch>
        </p:blipFill>
        <p:spPr>
          <a:xfrm>
            <a:off x="366712" y="281768"/>
            <a:ext cx="1123589" cy="862013"/>
          </a:xfrm>
          <a:prstGeom prst="rect">
            <a:avLst/>
          </a:prstGeom>
        </p:spPr>
      </p:pic>
      <p:pic>
        <p:nvPicPr>
          <p:cNvPr id="9" name="Picture 8"/>
          <p:cNvPicPr>
            <a:picLocks noChangeAspect="1"/>
          </p:cNvPicPr>
          <p:nvPr/>
        </p:nvPicPr>
        <p:blipFill>
          <a:blip r:embed="rId5"/>
          <a:stretch>
            <a:fillRect/>
          </a:stretch>
        </p:blipFill>
        <p:spPr>
          <a:xfrm>
            <a:off x="4664869" y="521057"/>
            <a:ext cx="2862263" cy="532368"/>
          </a:xfrm>
          <a:prstGeom prst="rect">
            <a:avLst/>
          </a:prstGeom>
        </p:spPr>
      </p:pic>
      <p:pic>
        <p:nvPicPr>
          <p:cNvPr id="10" name="Picture 9"/>
          <p:cNvPicPr>
            <a:picLocks noChangeAspect="1"/>
          </p:cNvPicPr>
          <p:nvPr/>
        </p:nvPicPr>
        <p:blipFill>
          <a:blip r:embed="rId6"/>
          <a:stretch>
            <a:fillRect/>
          </a:stretch>
        </p:blipFill>
        <p:spPr>
          <a:xfrm>
            <a:off x="10234612" y="274288"/>
            <a:ext cx="1709738" cy="819912"/>
          </a:xfrm>
          <a:prstGeom prst="rect">
            <a:avLst/>
          </a:prstGeom>
        </p:spPr>
      </p:pic>
      <p:sp>
        <p:nvSpPr>
          <p:cNvPr id="11" name="Rectangle 10"/>
          <p:cNvSpPr/>
          <p:nvPr/>
        </p:nvSpPr>
        <p:spPr>
          <a:xfrm>
            <a:off x="366712" y="2029245"/>
            <a:ext cx="8264434" cy="2031325"/>
          </a:xfrm>
          <a:prstGeom prst="rect">
            <a:avLst/>
          </a:prstGeom>
        </p:spPr>
        <p:txBody>
          <a:bodyPr wrap="square">
            <a:spAutoFit/>
          </a:bodyPr>
          <a:lstStyle/>
          <a:p>
            <a:r>
              <a:rPr lang="en-US" dirty="0" smtClean="0"/>
              <a:t>Go to the link below, and create an account with Youth Employment UK</a:t>
            </a:r>
          </a:p>
          <a:p>
            <a:endParaRPr lang="en-GB" dirty="0" smtClean="0"/>
          </a:p>
          <a:p>
            <a:r>
              <a:rPr lang="en-GB" dirty="0" smtClean="0"/>
              <a:t>Young Professional: </a:t>
            </a:r>
            <a:r>
              <a:rPr lang="en-GB" dirty="0" smtClean="0">
                <a:hlinkClick r:id="rId7"/>
              </a:rPr>
              <a:t>Preparing for your Future - You, Your Education And Training</a:t>
            </a:r>
            <a:endParaRPr lang="en-GB" dirty="0" smtClean="0"/>
          </a:p>
          <a:p>
            <a:endParaRPr lang="en-GB" dirty="0" smtClean="0"/>
          </a:p>
          <a:p>
            <a:r>
              <a:rPr lang="en-GB" dirty="0" smtClean="0"/>
              <a:t>You can save where you are and return to it to complete.</a:t>
            </a:r>
          </a:p>
          <a:p>
            <a:endParaRPr lang="en-US" dirty="0"/>
          </a:p>
          <a:p>
            <a:r>
              <a:rPr lang="en-US" dirty="0" smtClean="0"/>
              <a:t>Once completed you get a certificate – useful for interviews.</a:t>
            </a:r>
            <a:endParaRPr lang="en-GB" dirty="0"/>
          </a:p>
        </p:txBody>
      </p:sp>
    </p:spTree>
    <p:extLst>
      <p:ext uri="{BB962C8B-B14F-4D97-AF65-F5344CB8AC3E}">
        <p14:creationId xmlns:p14="http://schemas.microsoft.com/office/powerpoint/2010/main" val="4141691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7" name="Picture 6"/>
          <p:cNvPicPr>
            <a:picLocks noChangeAspect="1"/>
          </p:cNvPicPr>
          <p:nvPr/>
        </p:nvPicPr>
        <p:blipFill>
          <a:blip r:embed="rId3"/>
          <a:stretch>
            <a:fillRect/>
          </a:stretch>
        </p:blipFill>
        <p:spPr>
          <a:xfrm>
            <a:off x="0" y="6252703"/>
            <a:ext cx="12192000" cy="605297"/>
          </a:xfrm>
          <a:prstGeom prst="rect">
            <a:avLst/>
          </a:prstGeom>
        </p:spPr>
      </p:pic>
      <p:pic>
        <p:nvPicPr>
          <p:cNvPr id="8" name="Picture 7"/>
          <p:cNvPicPr>
            <a:picLocks noChangeAspect="1"/>
          </p:cNvPicPr>
          <p:nvPr/>
        </p:nvPicPr>
        <p:blipFill>
          <a:blip r:embed="rId4"/>
          <a:stretch>
            <a:fillRect/>
          </a:stretch>
        </p:blipFill>
        <p:spPr>
          <a:xfrm>
            <a:off x="366712" y="281768"/>
            <a:ext cx="1123589" cy="862013"/>
          </a:xfrm>
          <a:prstGeom prst="rect">
            <a:avLst/>
          </a:prstGeom>
        </p:spPr>
      </p:pic>
      <p:pic>
        <p:nvPicPr>
          <p:cNvPr id="9" name="Picture 8"/>
          <p:cNvPicPr>
            <a:picLocks noChangeAspect="1"/>
          </p:cNvPicPr>
          <p:nvPr/>
        </p:nvPicPr>
        <p:blipFill>
          <a:blip r:embed="rId5"/>
          <a:stretch>
            <a:fillRect/>
          </a:stretch>
        </p:blipFill>
        <p:spPr>
          <a:xfrm>
            <a:off x="4664869" y="521057"/>
            <a:ext cx="2862263" cy="532368"/>
          </a:xfrm>
          <a:prstGeom prst="rect">
            <a:avLst/>
          </a:prstGeom>
        </p:spPr>
      </p:pic>
      <p:pic>
        <p:nvPicPr>
          <p:cNvPr id="10" name="Picture 9"/>
          <p:cNvPicPr>
            <a:picLocks noChangeAspect="1"/>
          </p:cNvPicPr>
          <p:nvPr/>
        </p:nvPicPr>
        <p:blipFill>
          <a:blip r:embed="rId6"/>
          <a:stretch>
            <a:fillRect/>
          </a:stretch>
        </p:blipFill>
        <p:spPr>
          <a:xfrm>
            <a:off x="10234612" y="274288"/>
            <a:ext cx="1709738" cy="819912"/>
          </a:xfrm>
          <a:prstGeom prst="rect">
            <a:avLst/>
          </a:prstGeom>
        </p:spPr>
      </p:pic>
      <p:sp>
        <p:nvSpPr>
          <p:cNvPr id="11" name="Rectangle 10"/>
          <p:cNvSpPr/>
          <p:nvPr/>
        </p:nvSpPr>
        <p:spPr>
          <a:xfrm>
            <a:off x="185737" y="5775056"/>
            <a:ext cx="8264434" cy="369332"/>
          </a:xfrm>
          <a:prstGeom prst="rect">
            <a:avLst/>
          </a:prstGeom>
        </p:spPr>
        <p:txBody>
          <a:bodyPr wrap="square">
            <a:spAutoFit/>
          </a:bodyPr>
          <a:lstStyle/>
          <a:p>
            <a:r>
              <a:rPr lang="en-US" dirty="0" smtClean="0"/>
              <a:t>Watch this </a:t>
            </a:r>
            <a:r>
              <a:rPr lang="en-US" dirty="0" smtClean="0">
                <a:hlinkClick r:id="rId7"/>
              </a:rPr>
              <a:t>video</a:t>
            </a:r>
            <a:r>
              <a:rPr lang="en-US" dirty="0" smtClean="0"/>
              <a:t> of a young entrepreneur with a bit of advice.</a:t>
            </a:r>
            <a:endParaRPr lang="en-GB" dirty="0"/>
          </a:p>
        </p:txBody>
      </p:sp>
      <p:pic>
        <p:nvPicPr>
          <p:cNvPr id="2" name="Picture 1">
            <a:hlinkClick r:id="rId7"/>
          </p:cNvPr>
          <p:cNvPicPr>
            <a:picLocks noChangeAspect="1"/>
          </p:cNvPicPr>
          <p:nvPr/>
        </p:nvPicPr>
        <p:blipFill>
          <a:blip r:embed="rId8"/>
          <a:stretch>
            <a:fillRect/>
          </a:stretch>
        </p:blipFill>
        <p:spPr>
          <a:xfrm>
            <a:off x="2218318" y="1143781"/>
            <a:ext cx="7755363" cy="4441678"/>
          </a:xfrm>
          <a:prstGeom prst="rect">
            <a:avLst/>
          </a:prstGeom>
        </p:spPr>
      </p:pic>
    </p:spTree>
    <p:extLst>
      <p:ext uri="{BB962C8B-B14F-4D97-AF65-F5344CB8AC3E}">
        <p14:creationId xmlns:p14="http://schemas.microsoft.com/office/powerpoint/2010/main" val="2620557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57629487"/>
              </p:ext>
            </p:extLst>
          </p:nvPr>
        </p:nvGraphicFramePr>
        <p:xfrm>
          <a:off x="1459775" y="631236"/>
          <a:ext cx="9220200" cy="4145280"/>
        </p:xfrm>
        <a:graphic>
          <a:graphicData uri="http://schemas.openxmlformats.org/drawingml/2006/table">
            <a:tbl>
              <a:tblPr/>
              <a:tblGrid>
                <a:gridCol w="1617345">
                  <a:extLst>
                    <a:ext uri="{9D8B030D-6E8A-4147-A177-3AD203B41FA5}">
                      <a16:colId xmlns:a16="http://schemas.microsoft.com/office/drawing/2014/main" val="3401924585"/>
                    </a:ext>
                  </a:extLst>
                </a:gridCol>
                <a:gridCol w="1312000">
                  <a:extLst>
                    <a:ext uri="{9D8B030D-6E8A-4147-A177-3AD203B41FA5}">
                      <a16:colId xmlns:a16="http://schemas.microsoft.com/office/drawing/2014/main" val="2891259206"/>
                    </a:ext>
                  </a:extLst>
                </a:gridCol>
                <a:gridCol w="2141765">
                  <a:extLst>
                    <a:ext uri="{9D8B030D-6E8A-4147-A177-3AD203B41FA5}">
                      <a16:colId xmlns:a16="http://schemas.microsoft.com/office/drawing/2014/main" val="1297026695"/>
                    </a:ext>
                  </a:extLst>
                </a:gridCol>
                <a:gridCol w="1568086">
                  <a:extLst>
                    <a:ext uri="{9D8B030D-6E8A-4147-A177-3AD203B41FA5}">
                      <a16:colId xmlns:a16="http://schemas.microsoft.com/office/drawing/2014/main" val="803865742"/>
                    </a:ext>
                  </a:extLst>
                </a:gridCol>
                <a:gridCol w="2581004">
                  <a:extLst>
                    <a:ext uri="{9D8B030D-6E8A-4147-A177-3AD203B41FA5}">
                      <a16:colId xmlns:a16="http://schemas.microsoft.com/office/drawing/2014/main" val="3557391533"/>
                    </a:ext>
                  </a:extLst>
                </a:gridCol>
              </a:tblGrid>
              <a:tr h="0">
                <a:tc>
                  <a:txBody>
                    <a:bodyPr/>
                    <a:lstStyle/>
                    <a:p>
                      <a:pPr algn="ctr"/>
                      <a:r>
                        <a:rPr lang="en-GB" sz="1600" b="1" i="1">
                          <a:effectLst/>
                          <a:latin typeface="Calibri Light" panose="020F0302020204030204" pitchFamily="34" charset="0"/>
                        </a:rPr>
                        <a:t>Opportunity</a:t>
                      </a:r>
                      <a:endParaRPr lang="en-GB" sz="16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n-GB" sz="1600" b="1" i="1">
                          <a:effectLst/>
                          <a:latin typeface="Calibri Light" panose="020F0302020204030204" pitchFamily="34" charset="0"/>
                        </a:rPr>
                        <a:t>When is it happening?</a:t>
                      </a:r>
                      <a:endParaRPr lang="en-GB" sz="16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n-GB" sz="1600" b="1" i="1">
                          <a:effectLst/>
                          <a:latin typeface="Calibri Light" panose="020F0302020204030204" pitchFamily="34" charset="0"/>
                        </a:rPr>
                        <a:t>What is it ?</a:t>
                      </a:r>
                      <a:endParaRPr lang="en-GB" sz="16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n-GB" sz="1600" b="1" i="1">
                          <a:effectLst/>
                          <a:latin typeface="Calibri Light" panose="020F0302020204030204" pitchFamily="34" charset="0"/>
                        </a:rPr>
                        <a:t>Who is it aimed at?</a:t>
                      </a:r>
                      <a:endParaRPr lang="en-GB" sz="16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algn="ctr"/>
                      <a:r>
                        <a:rPr lang="en-GB" sz="1600" b="1" i="1">
                          <a:effectLst/>
                          <a:latin typeface="Calibri Light" panose="020F0302020204030204" pitchFamily="34" charset="0"/>
                        </a:rPr>
                        <a:t>Action</a:t>
                      </a:r>
                      <a:endParaRPr lang="en-GB" sz="160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2732932628"/>
                  </a:ext>
                </a:extLst>
              </a:tr>
              <a:tr h="65087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i="1" dirty="0" smtClean="0">
                          <a:effectLst/>
                          <a:latin typeface="Calibri Light" panose="020F0302020204030204" pitchFamily="34" charset="0"/>
                        </a:rPr>
                        <a:t>REBEL BUINESS SCHOOL</a:t>
                      </a:r>
                      <a:endParaRPr lang="en-GB" sz="2000" dirty="0" smtClean="0">
                        <a:effectLst/>
                        <a:latin typeface="Calibri" panose="020F0502020204030204" pitchFamily="34" charset="0"/>
                      </a:endParaRPr>
                    </a:p>
                    <a:p>
                      <a:endParaRPr lang="en-GB" sz="16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FFFFFF"/>
                    </a:solidFill>
                  </a:tcPr>
                </a:tc>
                <a:tc>
                  <a:txBody>
                    <a:bodyPr/>
                    <a:lstStyle/>
                    <a:p>
                      <a:r>
                        <a:rPr lang="en-GB" sz="1600" b="1" dirty="0">
                          <a:effectLst/>
                          <a:latin typeface="Calibri" panose="020F0502020204030204" pitchFamily="34" charset="0"/>
                        </a:rPr>
                        <a:t>5</a:t>
                      </a:r>
                      <a:r>
                        <a:rPr lang="en-GB" sz="1600" b="1" baseline="30000" dirty="0">
                          <a:effectLst/>
                          <a:latin typeface="Calibri" panose="020F0502020204030204" pitchFamily="34" charset="0"/>
                        </a:rPr>
                        <a:t>th</a:t>
                      </a:r>
                      <a:r>
                        <a:rPr lang="en-GB" sz="1600" b="1" dirty="0">
                          <a:effectLst/>
                          <a:latin typeface="Calibri" panose="020F0502020204030204" pitchFamily="34" charset="0"/>
                        </a:rPr>
                        <a:t> – 16</a:t>
                      </a:r>
                      <a:r>
                        <a:rPr lang="en-GB" sz="1600" b="1" baseline="30000" dirty="0">
                          <a:effectLst/>
                          <a:latin typeface="Calibri" panose="020F0502020204030204" pitchFamily="34" charset="0"/>
                        </a:rPr>
                        <a:t>th</a:t>
                      </a:r>
                      <a:r>
                        <a:rPr lang="en-GB" sz="1600" b="1" dirty="0">
                          <a:effectLst/>
                          <a:latin typeface="Calibri" panose="020F0502020204030204" pitchFamily="34" charset="0"/>
                        </a:rPr>
                        <a:t> July</a:t>
                      </a:r>
                      <a:endParaRPr lang="en-GB" sz="1600" dirty="0">
                        <a:effectLst/>
                        <a:latin typeface="Calibri" panose="020F0502020204030204" pitchFamily="34" charset="0"/>
                      </a:endParaRPr>
                    </a:p>
                    <a:p>
                      <a:r>
                        <a:rPr lang="en-GB" sz="1600" b="1" dirty="0">
                          <a:effectLst/>
                          <a:latin typeface="Calibri" panose="020F0502020204030204" pitchFamily="34" charset="0"/>
                        </a:rPr>
                        <a:t>(Delivered via Zoom)</a:t>
                      </a:r>
                      <a:endParaRPr lang="en-GB" sz="1600" dirty="0">
                        <a:effectLst/>
                        <a:latin typeface="Calibri" panose="020F0502020204030204" pitchFamily="34" charset="0"/>
                      </a:endParaRPr>
                    </a:p>
                    <a:p>
                      <a:r>
                        <a:rPr lang="en-GB" sz="1600" b="1" dirty="0">
                          <a:effectLst/>
                          <a:latin typeface="Calibri" panose="020F0502020204030204" pitchFamily="34" charset="0"/>
                        </a:rPr>
                        <a:t> </a:t>
                      </a:r>
                      <a:endParaRPr lang="en-GB" sz="1600" dirty="0">
                        <a:effectLst/>
                        <a:latin typeface="Calibri" panose="020F0502020204030204" pitchFamily="34" charset="0"/>
                      </a:endParaRPr>
                    </a:p>
                    <a:p>
                      <a:r>
                        <a:rPr lang="en-GB" sz="1600" b="1" dirty="0">
                          <a:effectLst/>
                          <a:latin typeface="Calibri" panose="020F0502020204030204" pitchFamily="34" charset="0"/>
                        </a:rPr>
                        <a:t> </a:t>
                      </a:r>
                      <a:endParaRPr lang="en-GB" sz="16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r>
                        <a:rPr lang="en-GB" sz="1600" dirty="0">
                          <a:solidFill>
                            <a:srgbClr val="000000"/>
                          </a:solidFill>
                          <a:effectLst/>
                          <a:latin typeface="Calibri" panose="020F0502020204030204" pitchFamily="34" charset="0"/>
                        </a:rPr>
                        <a:t>Rebel’s start-up programmes are both inspiring and practical, and will allow participants to learn the first steps to enterprise.</a:t>
                      </a:r>
                      <a:endParaRPr lang="en-GB" sz="1600" dirty="0">
                        <a:effectLst/>
                        <a:latin typeface="Calibri" panose="020F0502020204030204" pitchFamily="34" charset="0"/>
                      </a:endParaRPr>
                    </a:p>
                    <a:p>
                      <a:r>
                        <a:rPr lang="en-GB" sz="1600" dirty="0">
                          <a:solidFill>
                            <a:srgbClr val="000000"/>
                          </a:solidFill>
                          <a:effectLst/>
                          <a:latin typeface="Calibri" panose="020F0502020204030204" pitchFamily="34" charset="0"/>
                        </a:rPr>
                        <a:t> </a:t>
                      </a:r>
                      <a:endParaRPr lang="en-GB" sz="1600" dirty="0">
                        <a:effectLst/>
                        <a:latin typeface="Calibri" panose="020F0502020204030204" pitchFamily="34" charset="0"/>
                      </a:endParaRPr>
                    </a:p>
                    <a:p>
                      <a:r>
                        <a:rPr lang="en-GB" sz="1600" dirty="0">
                          <a:effectLst/>
                          <a:latin typeface="Calibri" panose="020F0502020204030204" pitchFamily="34" charset="0"/>
                        </a:rPr>
                        <a:t>The course shows a new way of thinking and practical ways to get your business idea off the ground and how to sustain and thrive as a business.</a:t>
                      </a:r>
                    </a:p>
                    <a:p>
                      <a:r>
                        <a:rPr lang="en-GB" sz="1600" dirty="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r>
                        <a:rPr lang="en-GB" sz="1600" b="1" dirty="0">
                          <a:effectLst/>
                          <a:latin typeface="Calibri" panose="020F0502020204030204" pitchFamily="34" charset="0"/>
                        </a:rPr>
                        <a:t>Any year 11 and 13 students who have an interest in starting a business</a:t>
                      </a:r>
                      <a:r>
                        <a:rPr lang="en-GB" sz="1600" b="1" dirty="0" smtClean="0">
                          <a:effectLst/>
                          <a:latin typeface="Calibri" panose="020F0502020204030204" pitchFamily="34" charset="0"/>
                        </a:rPr>
                        <a:t>.</a:t>
                      </a:r>
                      <a:endParaRPr lang="en-GB" sz="1600" dirty="0">
                        <a:effectLst/>
                        <a:latin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tc>
                  <a:txBody>
                    <a:bodyPr/>
                    <a:lstStyle/>
                    <a:p>
                      <a:r>
                        <a:rPr lang="en-GB" sz="1600" b="1" dirty="0">
                          <a:effectLst/>
                          <a:latin typeface="Calibri" panose="020F0502020204030204" pitchFamily="34" charset="0"/>
                        </a:rPr>
                        <a:t>Please </a:t>
                      </a:r>
                      <a:r>
                        <a:rPr lang="en-GB" sz="1600" b="1" dirty="0" smtClean="0">
                          <a:effectLst/>
                          <a:latin typeface="Calibri" panose="020F0502020204030204" pitchFamily="34" charset="0"/>
                        </a:rPr>
                        <a:t>email Mrs Reeve via the school office should you wish to take advantage of this.</a:t>
                      </a:r>
                      <a:r>
                        <a:rPr lang="en-GB" sz="1600" dirty="0">
                          <a:effectLst/>
                          <a:latin typeface="Calibri" panose="020F0502020204030204" pitchFamily="34" charset="0"/>
                        </a:rPr>
                        <a:t> </a:t>
                      </a:r>
                    </a:p>
                    <a:p>
                      <a:r>
                        <a:rPr lang="en-GB" sz="1600" dirty="0">
                          <a:effectLst/>
                          <a:latin typeface="Calibri" panose="020F050202020403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5B9BD5"/>
                      </a:solidFill>
                      <a:prstDash val="solid"/>
                      <a:round/>
                      <a:headEnd type="none" w="med" len="med"/>
                      <a:tailEnd type="none" w="med" len="med"/>
                    </a:lnB>
                  </a:tcPr>
                </a:tc>
                <a:extLst>
                  <a:ext uri="{0D108BD9-81ED-4DB2-BD59-A6C34878D82A}">
                    <a16:rowId xmlns:a16="http://schemas.microsoft.com/office/drawing/2014/main" val="2151176648"/>
                  </a:ext>
                </a:extLst>
              </a:tr>
            </a:tbl>
          </a:graphicData>
        </a:graphic>
      </p:graphicFrame>
    </p:spTree>
    <p:extLst>
      <p:ext uri="{BB962C8B-B14F-4D97-AF65-F5344CB8AC3E}">
        <p14:creationId xmlns:p14="http://schemas.microsoft.com/office/powerpoint/2010/main" val="2897271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 y="6252702"/>
            <a:ext cx="12192000" cy="611493"/>
          </a:xfrm>
          <a:prstGeom prst="rect">
            <a:avLst/>
          </a:prstGeom>
          <a:solidFill>
            <a:srgbClr val="E56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 y="-3870"/>
            <a:ext cx="12192000" cy="751648"/>
          </a:xfrm>
          <a:prstGeom prst="rect">
            <a:avLst/>
          </a:prstGeom>
          <a:solidFill>
            <a:srgbClr val="E56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a:off x="221932" y="300950"/>
            <a:ext cx="2238375" cy="752475"/>
          </a:xfrm>
          <a:prstGeom prst="rect">
            <a:avLst/>
          </a:prstGeom>
        </p:spPr>
      </p:pic>
      <p:pic>
        <p:nvPicPr>
          <p:cNvPr id="15" name="Picture 14"/>
          <p:cNvPicPr>
            <a:picLocks noChangeAspect="1"/>
          </p:cNvPicPr>
          <p:nvPr/>
        </p:nvPicPr>
        <p:blipFill>
          <a:blip r:embed="rId3"/>
          <a:stretch>
            <a:fillRect/>
          </a:stretch>
        </p:blipFill>
        <p:spPr>
          <a:xfrm>
            <a:off x="10909526" y="6353660"/>
            <a:ext cx="1171575" cy="409575"/>
          </a:xfrm>
          <a:prstGeom prst="rect">
            <a:avLst/>
          </a:prstGeom>
        </p:spPr>
      </p:pic>
      <p:pic>
        <p:nvPicPr>
          <p:cNvPr id="9" name="Picture 8"/>
          <p:cNvPicPr>
            <a:picLocks noChangeAspect="1"/>
          </p:cNvPicPr>
          <p:nvPr/>
        </p:nvPicPr>
        <p:blipFill>
          <a:blip r:embed="rId4"/>
          <a:stretch>
            <a:fillRect/>
          </a:stretch>
        </p:blipFill>
        <p:spPr>
          <a:xfrm>
            <a:off x="4664869" y="521057"/>
            <a:ext cx="2862263" cy="532368"/>
          </a:xfrm>
          <a:prstGeom prst="rect">
            <a:avLst/>
          </a:prstGeom>
        </p:spPr>
      </p:pic>
      <p:pic>
        <p:nvPicPr>
          <p:cNvPr id="1026" name="Picture 2" descr="https://ichef.bbci.co.uk/images/ic/832xn/p07dk3nq.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712" y="1350056"/>
            <a:ext cx="5101317" cy="51013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999728" y="1353151"/>
            <a:ext cx="5660572" cy="830997"/>
          </a:xfrm>
          <a:prstGeom prst="rect">
            <a:avLst/>
          </a:prstGeom>
          <a:noFill/>
        </p:spPr>
        <p:txBody>
          <a:bodyPr wrap="square" rtlCol="0">
            <a:spAutoFit/>
          </a:bodyPr>
          <a:lstStyle/>
          <a:p>
            <a:r>
              <a:rPr lang="en-GB" sz="2400" b="1" dirty="0"/>
              <a:t>What should I do after getting my </a:t>
            </a:r>
            <a:r>
              <a:rPr lang="en-GB" sz="2400" b="1" dirty="0" smtClean="0"/>
              <a:t>grades?</a:t>
            </a:r>
          </a:p>
          <a:p>
            <a:pPr algn="ctr"/>
            <a:r>
              <a:rPr lang="en-GB" sz="2400" b="1" dirty="0" smtClean="0"/>
              <a:t>Your </a:t>
            </a:r>
            <a:r>
              <a:rPr lang="en-GB" sz="2400" b="1" dirty="0"/>
              <a:t>options at </a:t>
            </a:r>
            <a:r>
              <a:rPr lang="en-GB" sz="2400" b="1" dirty="0" smtClean="0"/>
              <a:t>15/16</a:t>
            </a:r>
            <a:endParaRPr lang="en-GB" sz="2400" b="1" dirty="0"/>
          </a:p>
        </p:txBody>
      </p:sp>
      <p:sp>
        <p:nvSpPr>
          <p:cNvPr id="3" name="TextBox 2"/>
          <p:cNvSpPr txBox="1"/>
          <p:nvPr/>
        </p:nvSpPr>
        <p:spPr>
          <a:xfrm>
            <a:off x="2995271" y="6451374"/>
            <a:ext cx="4014651" cy="369332"/>
          </a:xfrm>
          <a:prstGeom prst="rect">
            <a:avLst/>
          </a:prstGeom>
          <a:noFill/>
        </p:spPr>
        <p:txBody>
          <a:bodyPr wrap="square" rtlCol="0">
            <a:spAutoFit/>
          </a:bodyPr>
          <a:lstStyle/>
          <a:p>
            <a:r>
              <a:rPr lang="en-US" dirty="0" smtClean="0"/>
              <a:t>Download your own </a:t>
            </a:r>
            <a:r>
              <a:rPr lang="en-US" dirty="0" smtClean="0">
                <a:hlinkClick r:id="rId6" action="ppaction://hlinkfile"/>
              </a:rPr>
              <a:t>copy</a:t>
            </a:r>
            <a:r>
              <a:rPr lang="en-US" dirty="0" smtClean="0"/>
              <a:t>.</a:t>
            </a:r>
            <a:endParaRPr lang="en-GB" dirty="0"/>
          </a:p>
        </p:txBody>
      </p:sp>
      <p:sp>
        <p:nvSpPr>
          <p:cNvPr id="4" name="Rectangle 3"/>
          <p:cNvSpPr/>
          <p:nvPr/>
        </p:nvSpPr>
        <p:spPr>
          <a:xfrm>
            <a:off x="5782014" y="2376695"/>
            <a:ext cx="6096000" cy="3785652"/>
          </a:xfrm>
          <a:prstGeom prst="rect">
            <a:avLst/>
          </a:prstGeom>
        </p:spPr>
        <p:txBody>
          <a:bodyPr>
            <a:spAutoFit/>
          </a:bodyPr>
          <a:lstStyle/>
          <a:p>
            <a:pPr>
              <a:lnSpc>
                <a:spcPct val="150000"/>
              </a:lnSpc>
            </a:pPr>
            <a:r>
              <a:rPr lang="en-GB" sz="1600" b="1" dirty="0">
                <a:solidFill>
                  <a:srgbClr val="231F20"/>
                </a:solidFill>
                <a:latin typeface="ReithSans"/>
              </a:rPr>
              <a:t>Some things to remember:</a:t>
            </a:r>
          </a:p>
          <a:p>
            <a:pPr>
              <a:lnSpc>
                <a:spcPct val="150000"/>
              </a:lnSpc>
              <a:buFont typeface="Arial" panose="020B0604020202020204" pitchFamily="34" charset="0"/>
              <a:buChar char="•"/>
            </a:pPr>
            <a:r>
              <a:rPr lang="en-GB" sz="1600" dirty="0" smtClean="0">
                <a:solidFill>
                  <a:srgbClr val="231F20"/>
                </a:solidFill>
                <a:latin typeface="ReithSans"/>
              </a:rPr>
              <a:t>  As </a:t>
            </a:r>
            <a:r>
              <a:rPr lang="en-GB" sz="1600" dirty="0">
                <a:solidFill>
                  <a:srgbClr val="231F20"/>
                </a:solidFill>
                <a:latin typeface="ReithSans"/>
              </a:rPr>
              <a:t>well as school or college careers advisers, there are lots of web-based resources you can consult to see what options are available in your area. </a:t>
            </a:r>
            <a:endParaRPr lang="en-GB" sz="1600" dirty="0" smtClean="0">
              <a:solidFill>
                <a:srgbClr val="231F20"/>
              </a:solidFill>
              <a:latin typeface="ReithSans"/>
            </a:endParaRPr>
          </a:p>
          <a:p>
            <a:pPr>
              <a:lnSpc>
                <a:spcPct val="150000"/>
              </a:lnSpc>
            </a:pPr>
            <a:endParaRPr lang="en-GB" sz="1600" dirty="0" smtClean="0">
              <a:solidFill>
                <a:srgbClr val="231F20"/>
              </a:solidFill>
              <a:latin typeface="ReithSans"/>
            </a:endParaRPr>
          </a:p>
          <a:p>
            <a:pPr>
              <a:lnSpc>
                <a:spcPct val="150000"/>
              </a:lnSpc>
              <a:buFont typeface="Arial" panose="020B0604020202020204" pitchFamily="34" charset="0"/>
              <a:buChar char="•"/>
            </a:pPr>
            <a:r>
              <a:rPr lang="en-GB" sz="1600" dirty="0">
                <a:solidFill>
                  <a:srgbClr val="231F20"/>
                </a:solidFill>
                <a:latin typeface="ReithSans"/>
              </a:rPr>
              <a:t> </a:t>
            </a:r>
            <a:r>
              <a:rPr lang="en-GB" sz="1600" dirty="0" smtClean="0">
                <a:solidFill>
                  <a:srgbClr val="231F20"/>
                </a:solidFill>
                <a:latin typeface="ReithSans"/>
              </a:rPr>
              <a:t> Some </a:t>
            </a:r>
            <a:r>
              <a:rPr lang="en-GB" sz="1600" dirty="0">
                <a:solidFill>
                  <a:srgbClr val="231F20"/>
                </a:solidFill>
                <a:latin typeface="ReithSans"/>
              </a:rPr>
              <a:t>university courses, for example nursing, midwifery, police sciences, medicine, dentistry or teacher training, require a grade 4, 5 or 6 in Maths and English at GCSE. It’s worth considering resits if you don’t get these grades, as this may prevent you from choosing a specific university course in the </a:t>
            </a:r>
            <a:r>
              <a:rPr lang="en-GB" sz="1600" dirty="0" smtClean="0">
                <a:solidFill>
                  <a:srgbClr val="231F20"/>
                </a:solidFill>
                <a:latin typeface="ReithSans"/>
              </a:rPr>
              <a:t>future.</a:t>
            </a:r>
            <a:endParaRPr lang="en-GB" sz="1600" b="0" i="0" dirty="0">
              <a:solidFill>
                <a:srgbClr val="231F20"/>
              </a:solidFill>
              <a:effectLst/>
              <a:latin typeface="ReithSans"/>
            </a:endParaRPr>
          </a:p>
        </p:txBody>
      </p:sp>
    </p:spTree>
    <p:extLst>
      <p:ext uri="{BB962C8B-B14F-4D97-AF65-F5344CB8AC3E}">
        <p14:creationId xmlns:p14="http://schemas.microsoft.com/office/powerpoint/2010/main" val="198114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 y="6252702"/>
            <a:ext cx="12192000" cy="611493"/>
          </a:xfrm>
          <a:prstGeom prst="rect">
            <a:avLst/>
          </a:prstGeom>
          <a:solidFill>
            <a:srgbClr val="E56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1" y="-3870"/>
            <a:ext cx="12192000" cy="751648"/>
          </a:xfrm>
          <a:prstGeom prst="rect">
            <a:avLst/>
          </a:prstGeom>
          <a:solidFill>
            <a:srgbClr val="E564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a:stretch>
            <a:fillRect/>
          </a:stretch>
        </p:blipFill>
        <p:spPr>
          <a:xfrm>
            <a:off x="4664869" y="521057"/>
            <a:ext cx="2862263" cy="532368"/>
          </a:xfrm>
          <a:prstGeom prst="rect">
            <a:avLst/>
          </a:prstGeom>
        </p:spPr>
      </p:pic>
      <p:sp>
        <p:nvSpPr>
          <p:cNvPr id="2" name="TextBox 1"/>
          <p:cNvSpPr txBox="1"/>
          <p:nvPr/>
        </p:nvSpPr>
        <p:spPr>
          <a:xfrm>
            <a:off x="3265714" y="1158983"/>
            <a:ext cx="5660572" cy="830997"/>
          </a:xfrm>
          <a:prstGeom prst="rect">
            <a:avLst/>
          </a:prstGeom>
          <a:noFill/>
        </p:spPr>
        <p:txBody>
          <a:bodyPr wrap="square" rtlCol="0">
            <a:spAutoFit/>
          </a:bodyPr>
          <a:lstStyle/>
          <a:p>
            <a:r>
              <a:rPr lang="en-GB" sz="2400" b="1" dirty="0"/>
              <a:t>What should I do after getting my </a:t>
            </a:r>
            <a:r>
              <a:rPr lang="en-GB" sz="2400" b="1" dirty="0" smtClean="0"/>
              <a:t>grades?</a:t>
            </a:r>
          </a:p>
          <a:p>
            <a:pPr algn="ctr"/>
            <a:r>
              <a:rPr lang="en-GB" sz="2400" b="1" dirty="0" smtClean="0"/>
              <a:t>Your </a:t>
            </a:r>
            <a:r>
              <a:rPr lang="en-GB" sz="2400" b="1" dirty="0"/>
              <a:t>options at </a:t>
            </a:r>
            <a:r>
              <a:rPr lang="en-GB" sz="2400" b="1" dirty="0" smtClean="0"/>
              <a:t>15/16</a:t>
            </a:r>
            <a:endParaRPr lang="en-GB" sz="2400" b="1" dirty="0"/>
          </a:p>
        </p:txBody>
      </p:sp>
      <p:pic>
        <p:nvPicPr>
          <p:cNvPr id="5" name="Picture 4">
            <a:hlinkClick r:id="rId3"/>
          </p:cNvPr>
          <p:cNvPicPr>
            <a:picLocks noChangeAspect="1"/>
          </p:cNvPicPr>
          <p:nvPr/>
        </p:nvPicPr>
        <p:blipFill>
          <a:blip r:embed="rId4"/>
          <a:stretch>
            <a:fillRect/>
          </a:stretch>
        </p:blipFill>
        <p:spPr>
          <a:xfrm>
            <a:off x="587420" y="2460035"/>
            <a:ext cx="3057525" cy="3609975"/>
          </a:xfrm>
          <a:prstGeom prst="rect">
            <a:avLst/>
          </a:prstGeom>
        </p:spPr>
      </p:pic>
      <p:pic>
        <p:nvPicPr>
          <p:cNvPr id="11" name="Picture 10">
            <a:hlinkClick r:id="rId5"/>
          </p:cNvPr>
          <p:cNvPicPr>
            <a:picLocks noChangeAspect="1"/>
          </p:cNvPicPr>
          <p:nvPr/>
        </p:nvPicPr>
        <p:blipFill>
          <a:blip r:embed="rId6"/>
          <a:stretch>
            <a:fillRect/>
          </a:stretch>
        </p:blipFill>
        <p:spPr>
          <a:xfrm>
            <a:off x="4567237" y="2479085"/>
            <a:ext cx="3057525" cy="3590925"/>
          </a:xfrm>
          <a:prstGeom prst="rect">
            <a:avLst/>
          </a:prstGeom>
        </p:spPr>
      </p:pic>
      <p:pic>
        <p:nvPicPr>
          <p:cNvPr id="12" name="Picture 11">
            <a:hlinkClick r:id="rId7"/>
          </p:cNvPr>
          <p:cNvPicPr>
            <a:picLocks noChangeAspect="1"/>
          </p:cNvPicPr>
          <p:nvPr/>
        </p:nvPicPr>
        <p:blipFill>
          <a:blip r:embed="rId8"/>
          <a:stretch>
            <a:fillRect/>
          </a:stretch>
        </p:blipFill>
        <p:spPr>
          <a:xfrm>
            <a:off x="8547054" y="2498135"/>
            <a:ext cx="3038475" cy="3571875"/>
          </a:xfrm>
          <a:prstGeom prst="rect">
            <a:avLst/>
          </a:prstGeom>
        </p:spPr>
      </p:pic>
      <p:pic>
        <p:nvPicPr>
          <p:cNvPr id="13" name="Picture 12"/>
          <p:cNvPicPr>
            <a:picLocks noChangeAspect="1"/>
          </p:cNvPicPr>
          <p:nvPr/>
        </p:nvPicPr>
        <p:blipFill>
          <a:blip r:embed="rId9"/>
          <a:stretch>
            <a:fillRect/>
          </a:stretch>
        </p:blipFill>
        <p:spPr>
          <a:xfrm>
            <a:off x="221932" y="300950"/>
            <a:ext cx="2238375" cy="752475"/>
          </a:xfrm>
          <a:prstGeom prst="rect">
            <a:avLst/>
          </a:prstGeom>
        </p:spPr>
      </p:pic>
      <p:pic>
        <p:nvPicPr>
          <p:cNvPr id="15" name="Picture 14"/>
          <p:cNvPicPr>
            <a:picLocks noChangeAspect="1"/>
          </p:cNvPicPr>
          <p:nvPr/>
        </p:nvPicPr>
        <p:blipFill>
          <a:blip r:embed="rId10"/>
          <a:stretch>
            <a:fillRect/>
          </a:stretch>
        </p:blipFill>
        <p:spPr>
          <a:xfrm>
            <a:off x="10909526" y="6353660"/>
            <a:ext cx="1171575" cy="409575"/>
          </a:xfrm>
          <a:prstGeom prst="rect">
            <a:avLst/>
          </a:prstGeom>
        </p:spPr>
      </p:pic>
    </p:spTree>
    <p:extLst>
      <p:ext uri="{BB962C8B-B14F-4D97-AF65-F5344CB8AC3E}">
        <p14:creationId xmlns:p14="http://schemas.microsoft.com/office/powerpoint/2010/main" val="102229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7" name="Picture 6"/>
          <p:cNvPicPr>
            <a:picLocks noChangeAspect="1"/>
          </p:cNvPicPr>
          <p:nvPr/>
        </p:nvPicPr>
        <p:blipFill>
          <a:blip r:embed="rId3"/>
          <a:stretch>
            <a:fillRect/>
          </a:stretch>
        </p:blipFill>
        <p:spPr>
          <a:xfrm>
            <a:off x="0" y="6252703"/>
            <a:ext cx="12192000" cy="605297"/>
          </a:xfrm>
          <a:prstGeom prst="rect">
            <a:avLst/>
          </a:prstGeom>
        </p:spPr>
      </p:pic>
      <p:pic>
        <p:nvPicPr>
          <p:cNvPr id="9" name="Picture 8"/>
          <p:cNvPicPr>
            <a:picLocks noChangeAspect="1"/>
          </p:cNvPicPr>
          <p:nvPr/>
        </p:nvPicPr>
        <p:blipFill>
          <a:blip r:embed="rId4"/>
          <a:stretch>
            <a:fillRect/>
          </a:stretch>
        </p:blipFill>
        <p:spPr>
          <a:xfrm>
            <a:off x="4664869" y="521057"/>
            <a:ext cx="2862263" cy="532368"/>
          </a:xfrm>
          <a:prstGeom prst="rect">
            <a:avLst/>
          </a:prstGeom>
        </p:spPr>
      </p:pic>
      <p:sp>
        <p:nvSpPr>
          <p:cNvPr id="11" name="Rectangle 10"/>
          <p:cNvSpPr/>
          <p:nvPr/>
        </p:nvSpPr>
        <p:spPr>
          <a:xfrm>
            <a:off x="476250" y="1453881"/>
            <a:ext cx="11074309" cy="923330"/>
          </a:xfrm>
          <a:prstGeom prst="rect">
            <a:avLst/>
          </a:prstGeom>
        </p:spPr>
        <p:txBody>
          <a:bodyPr wrap="square">
            <a:spAutoFit/>
          </a:bodyPr>
          <a:lstStyle/>
          <a:p>
            <a:r>
              <a:rPr lang="en-US" dirty="0" smtClean="0"/>
              <a:t>No idea what to do?  Why not take these personality quizzes?  Each has a different way of asking the questions.  I recommend you do each of them to get a broad idea of where you could go.  It’s also sometimes beneficial to take them more than once as the outcome can vary depending on your mood!</a:t>
            </a:r>
            <a:endParaRPr lang="en-GB" dirty="0"/>
          </a:p>
        </p:txBody>
      </p:sp>
      <p:sp>
        <p:nvSpPr>
          <p:cNvPr id="12" name="TextBox 11"/>
          <p:cNvSpPr txBox="1"/>
          <p:nvPr/>
        </p:nvSpPr>
        <p:spPr>
          <a:xfrm>
            <a:off x="2105481" y="5051460"/>
            <a:ext cx="8181975" cy="369332"/>
          </a:xfrm>
          <a:prstGeom prst="rect">
            <a:avLst/>
          </a:prstGeom>
          <a:noFill/>
        </p:spPr>
        <p:txBody>
          <a:bodyPr wrap="square" rtlCol="0">
            <a:spAutoFit/>
          </a:bodyPr>
          <a:lstStyle/>
          <a:p>
            <a:r>
              <a:rPr lang="en-US" dirty="0" err="1" smtClean="0"/>
              <a:t>Sacu</a:t>
            </a:r>
            <a:r>
              <a:rPr lang="en-US" dirty="0" smtClean="0"/>
              <a:t> – very visual – creates a word cloud.  Here’s mine:</a:t>
            </a:r>
            <a:endParaRPr lang="en-GB" dirty="0"/>
          </a:p>
        </p:txBody>
      </p:sp>
      <p:pic>
        <p:nvPicPr>
          <p:cNvPr id="13" name="Picture 2"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54560" y="3142039"/>
            <a:ext cx="2125723" cy="361344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105480" y="2777667"/>
            <a:ext cx="7924799" cy="646331"/>
          </a:xfrm>
          <a:prstGeom prst="rect">
            <a:avLst/>
          </a:prstGeom>
        </p:spPr>
        <p:txBody>
          <a:bodyPr wrap="square">
            <a:spAutoFit/>
          </a:bodyPr>
          <a:lstStyle/>
          <a:p>
            <a:r>
              <a:rPr lang="en-GB" dirty="0" smtClean="0"/>
              <a:t>My favourite – this gives a detailed overview of your strengths and weaknesses and what careers may suit you.</a:t>
            </a:r>
            <a:endParaRPr lang="en-GB" dirty="0"/>
          </a:p>
        </p:txBody>
      </p:sp>
      <p:sp>
        <p:nvSpPr>
          <p:cNvPr id="15" name="Rectangle 14"/>
          <p:cNvSpPr/>
          <p:nvPr/>
        </p:nvSpPr>
        <p:spPr>
          <a:xfrm>
            <a:off x="2105480" y="3668866"/>
            <a:ext cx="3937616" cy="369332"/>
          </a:xfrm>
          <a:prstGeom prst="rect">
            <a:avLst/>
          </a:prstGeom>
        </p:spPr>
        <p:txBody>
          <a:bodyPr wrap="none">
            <a:spAutoFit/>
          </a:bodyPr>
          <a:lstStyle/>
          <a:p>
            <a:r>
              <a:rPr lang="en-GB" dirty="0" smtClean="0"/>
              <a:t>Another that analyses your personality</a:t>
            </a:r>
            <a:endParaRPr lang="en-GB" dirty="0"/>
          </a:p>
        </p:txBody>
      </p:sp>
      <p:pic>
        <p:nvPicPr>
          <p:cNvPr id="16" name="Picture 15">
            <a:hlinkClick r:id="rId6"/>
          </p:cNvPr>
          <p:cNvPicPr>
            <a:picLocks noChangeAspect="1"/>
          </p:cNvPicPr>
          <p:nvPr/>
        </p:nvPicPr>
        <p:blipFill>
          <a:blip r:embed="rId7"/>
          <a:stretch>
            <a:fillRect/>
          </a:stretch>
        </p:blipFill>
        <p:spPr>
          <a:xfrm>
            <a:off x="528329" y="3543040"/>
            <a:ext cx="1071563" cy="521143"/>
          </a:xfrm>
          <a:prstGeom prst="rect">
            <a:avLst/>
          </a:prstGeom>
        </p:spPr>
      </p:pic>
      <p:pic>
        <p:nvPicPr>
          <p:cNvPr id="17" name="Picture 16">
            <a:hlinkClick r:id="rId8"/>
          </p:cNvPr>
          <p:cNvPicPr>
            <a:picLocks noChangeAspect="1"/>
          </p:cNvPicPr>
          <p:nvPr/>
        </p:nvPicPr>
        <p:blipFill>
          <a:blip r:embed="rId9"/>
          <a:stretch>
            <a:fillRect/>
          </a:stretch>
        </p:blipFill>
        <p:spPr>
          <a:xfrm>
            <a:off x="476250" y="2838775"/>
            <a:ext cx="1483943" cy="456257"/>
          </a:xfrm>
          <a:prstGeom prst="rect">
            <a:avLst/>
          </a:prstGeom>
        </p:spPr>
      </p:pic>
      <p:pic>
        <p:nvPicPr>
          <p:cNvPr id="18" name="Picture 17">
            <a:hlinkClick r:id="rId10"/>
          </p:cNvPr>
          <p:cNvPicPr>
            <a:picLocks noChangeAspect="1"/>
          </p:cNvPicPr>
          <p:nvPr/>
        </p:nvPicPr>
        <p:blipFill>
          <a:blip r:embed="rId11"/>
          <a:stretch>
            <a:fillRect/>
          </a:stretch>
        </p:blipFill>
        <p:spPr>
          <a:xfrm>
            <a:off x="528329" y="4312191"/>
            <a:ext cx="1300927" cy="585133"/>
          </a:xfrm>
          <a:prstGeom prst="rect">
            <a:avLst/>
          </a:prstGeom>
        </p:spPr>
      </p:pic>
      <p:sp>
        <p:nvSpPr>
          <p:cNvPr id="19" name="Rectangle 18"/>
          <p:cNvSpPr/>
          <p:nvPr/>
        </p:nvSpPr>
        <p:spPr>
          <a:xfrm>
            <a:off x="2105480" y="4242805"/>
            <a:ext cx="5166177" cy="646331"/>
          </a:xfrm>
          <a:prstGeom prst="rect">
            <a:avLst/>
          </a:prstGeom>
        </p:spPr>
        <p:txBody>
          <a:bodyPr wrap="square">
            <a:spAutoFit/>
          </a:bodyPr>
          <a:lstStyle/>
          <a:p>
            <a:r>
              <a:rPr lang="en-GB" dirty="0" smtClean="0"/>
              <a:t>A cool analysis of strengths and weaknesses but subscribes you to their newsletter.</a:t>
            </a:r>
            <a:endParaRPr lang="en-GB" dirty="0"/>
          </a:p>
        </p:txBody>
      </p:sp>
      <p:pic>
        <p:nvPicPr>
          <p:cNvPr id="20" name="Picture 19">
            <a:hlinkClick r:id="rId12"/>
          </p:cNvPr>
          <p:cNvPicPr>
            <a:picLocks noChangeAspect="1"/>
          </p:cNvPicPr>
          <p:nvPr/>
        </p:nvPicPr>
        <p:blipFill>
          <a:blip r:embed="rId13"/>
          <a:stretch>
            <a:fillRect/>
          </a:stretch>
        </p:blipFill>
        <p:spPr>
          <a:xfrm>
            <a:off x="528329" y="5145332"/>
            <a:ext cx="966788" cy="335283"/>
          </a:xfrm>
          <a:prstGeom prst="rect">
            <a:avLst/>
          </a:prstGeom>
        </p:spPr>
      </p:pic>
      <p:sp>
        <p:nvSpPr>
          <p:cNvPr id="2" name="TextBox 1"/>
          <p:cNvSpPr txBox="1"/>
          <p:nvPr/>
        </p:nvSpPr>
        <p:spPr>
          <a:xfrm>
            <a:off x="9859047" y="4207975"/>
            <a:ext cx="2085303" cy="1600438"/>
          </a:xfrm>
          <a:prstGeom prst="rect">
            <a:avLst/>
          </a:prstGeom>
          <a:noFill/>
          <a:ln w="28575">
            <a:solidFill>
              <a:schemeClr val="tx1"/>
            </a:solidFill>
          </a:ln>
        </p:spPr>
        <p:txBody>
          <a:bodyPr wrap="square" rtlCol="0">
            <a:spAutoFit/>
          </a:bodyPr>
          <a:lstStyle/>
          <a:p>
            <a:pPr algn="ctr"/>
            <a:r>
              <a:rPr lang="en-US" sz="1400" dirty="0" smtClean="0"/>
              <a:t>As you can see</a:t>
            </a:r>
          </a:p>
          <a:p>
            <a:pPr algn="ctr"/>
            <a:r>
              <a:rPr lang="en-US" sz="1400" dirty="0" smtClean="0"/>
              <a:t>– take the quizzes with a pinch of salt. </a:t>
            </a:r>
          </a:p>
          <a:p>
            <a:pPr algn="ctr"/>
            <a:r>
              <a:rPr lang="en-US" sz="1400" dirty="0" smtClean="0"/>
              <a:t>But they ask good questions for you to reflect on your preferences.</a:t>
            </a:r>
            <a:endParaRPr lang="en-GB" sz="1400" dirty="0"/>
          </a:p>
        </p:txBody>
      </p:sp>
      <p:sp>
        <p:nvSpPr>
          <p:cNvPr id="5" name="TextBox 4"/>
          <p:cNvSpPr txBox="1"/>
          <p:nvPr/>
        </p:nvSpPr>
        <p:spPr>
          <a:xfrm>
            <a:off x="253985" y="5791038"/>
            <a:ext cx="1620250" cy="461665"/>
          </a:xfrm>
          <a:prstGeom prst="rect">
            <a:avLst/>
          </a:prstGeom>
          <a:noFill/>
        </p:spPr>
        <p:txBody>
          <a:bodyPr wrap="square" rtlCol="0">
            <a:spAutoFit/>
          </a:bodyPr>
          <a:lstStyle/>
          <a:p>
            <a:pPr algn="ctr"/>
            <a:r>
              <a:rPr lang="en-US" sz="1200" dirty="0" smtClean="0"/>
              <a:t>Click on the icons to go to the tests.</a:t>
            </a:r>
            <a:endParaRPr lang="en-GB" sz="1200" dirty="0"/>
          </a:p>
        </p:txBody>
      </p:sp>
      <p:sp>
        <p:nvSpPr>
          <p:cNvPr id="21" name="TextBox 20"/>
          <p:cNvSpPr txBox="1"/>
          <p:nvPr/>
        </p:nvSpPr>
        <p:spPr>
          <a:xfrm>
            <a:off x="132026" y="6462102"/>
            <a:ext cx="2402168" cy="307777"/>
          </a:xfrm>
          <a:prstGeom prst="rect">
            <a:avLst/>
          </a:prstGeom>
          <a:solidFill>
            <a:schemeClr val="bg1"/>
          </a:solidFill>
          <a:ln w="28575">
            <a:solidFill>
              <a:schemeClr val="tx1"/>
            </a:solidFill>
          </a:ln>
        </p:spPr>
        <p:txBody>
          <a:bodyPr wrap="square" rtlCol="0">
            <a:spAutoFit/>
          </a:bodyPr>
          <a:lstStyle/>
          <a:p>
            <a:pPr algn="ctr"/>
            <a:r>
              <a:rPr lang="en-US" sz="1400" dirty="0" smtClean="0"/>
              <a:t>PERSONALITY QUIZZES</a:t>
            </a:r>
            <a:endParaRPr lang="en-GB" sz="1400" dirty="0"/>
          </a:p>
        </p:txBody>
      </p:sp>
    </p:spTree>
    <p:extLst>
      <p:ext uri="{BB962C8B-B14F-4D97-AF65-F5344CB8AC3E}">
        <p14:creationId xmlns:p14="http://schemas.microsoft.com/office/powerpoint/2010/main" val="1197992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alphaModFix amt="12000"/>
              <a:extLst>
                <a:ext uri="{28A0092B-C50C-407E-A947-70E740481C1C}">
                  <a14:useLocalDpi xmlns:a14="http://schemas.microsoft.com/office/drawing/2010/main" val="0"/>
                </a:ext>
              </a:extLst>
            </a:blip>
            <a:srcRect/>
            <a:stretch>
              <a:fillRect/>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818606" y="2378172"/>
            <a:ext cx="10702833" cy="3831818"/>
          </a:xfrm>
          <a:prstGeom prst="rect">
            <a:avLst/>
          </a:prstGeom>
        </p:spPr>
        <p:txBody>
          <a:bodyPr wrap="square">
            <a:spAutoFit/>
          </a:bodyPr>
          <a:lstStyle/>
          <a:p>
            <a:pPr>
              <a:lnSpc>
                <a:spcPct val="150000"/>
              </a:lnSpc>
            </a:pPr>
            <a:r>
              <a:rPr lang="en-GB" dirty="0" err="1" smtClean="0"/>
              <a:t>Alderbrook</a:t>
            </a:r>
            <a:r>
              <a:rPr lang="en-GB" dirty="0" smtClean="0"/>
              <a:t> has joined up with two national organisations to help young people who are leaving education this summer to feel prepared for their next steps. Over the course of the next couple of weeks you can complete a range of online activities and following the social media campaign to make sure you’ve got the information and resources you need to get ahead. The activities that we will cover will not only provide you all with information about the range of pathways open to you, but will also provide you with support and information across a range of personal and professional development areas, including employability and life skills development, the opportunity to complete some virtual work experience and the opportunity to connect with Youth Friendly opportunities. All of this information and support is there to help you create the future you want, the more you put into these activities the more your future self will benefit. </a:t>
            </a:r>
            <a:endParaRPr lang="en-GB" dirty="0"/>
          </a:p>
        </p:txBody>
      </p:sp>
      <p:pic>
        <p:nvPicPr>
          <p:cNvPr id="6" name="Picture 5"/>
          <p:cNvPicPr>
            <a:picLocks noChangeAspect="1"/>
          </p:cNvPicPr>
          <p:nvPr/>
        </p:nvPicPr>
        <p:blipFill>
          <a:blip r:embed="rId3"/>
          <a:stretch>
            <a:fillRect/>
          </a:stretch>
        </p:blipFill>
        <p:spPr>
          <a:xfrm>
            <a:off x="818606" y="669879"/>
            <a:ext cx="3875475" cy="1425621"/>
          </a:xfrm>
          <a:prstGeom prst="rect">
            <a:avLst/>
          </a:prstGeom>
        </p:spPr>
      </p:pic>
    </p:spTree>
    <p:extLst>
      <p:ext uri="{BB962C8B-B14F-4D97-AF65-F5344CB8AC3E}">
        <p14:creationId xmlns:p14="http://schemas.microsoft.com/office/powerpoint/2010/main" val="2065676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5" y="1527118"/>
            <a:ext cx="11401425" cy="3277820"/>
          </a:xfrm>
          <a:prstGeom prst="rect">
            <a:avLst/>
          </a:prstGeom>
        </p:spPr>
        <p:txBody>
          <a:bodyPr wrap="square">
            <a:spAutoFit/>
          </a:bodyPr>
          <a:lstStyle/>
          <a:p>
            <a:pPr>
              <a:lnSpc>
                <a:spcPct val="115000"/>
              </a:lnSpc>
              <a:spcAft>
                <a:spcPts val="0"/>
              </a:spcAft>
            </a:pPr>
            <a:r>
              <a:rPr lang="en-GB" dirty="0" smtClean="0">
                <a:latin typeface="Arial" panose="020B0604020202020204" pitchFamily="34" charset="0"/>
                <a:ea typeface="Arial" panose="020B0604020202020204" pitchFamily="34" charset="0"/>
              </a:rPr>
              <a:t>The theme </a:t>
            </a:r>
            <a:r>
              <a:rPr lang="en-GB" dirty="0">
                <a:latin typeface="Arial" panose="020B0604020202020204" pitchFamily="34" charset="0"/>
                <a:ea typeface="Arial" panose="020B0604020202020204" pitchFamily="34" charset="0"/>
              </a:rPr>
              <a:t>is </a:t>
            </a:r>
            <a:r>
              <a:rPr lang="en-GB" b="1" dirty="0">
                <a:latin typeface="Arial" panose="020B0604020202020204" pitchFamily="34" charset="0"/>
                <a:ea typeface="Arial" panose="020B0604020202020204" pitchFamily="34" charset="0"/>
              </a:rPr>
              <a:t>You and Your Needs</a:t>
            </a:r>
            <a:r>
              <a:rPr lang="en-GB" dirty="0">
                <a:latin typeface="Arial" panose="020B0604020202020204" pitchFamily="34" charset="0"/>
                <a:ea typeface="Arial" panose="020B0604020202020204" pitchFamily="34" charset="0"/>
              </a:rPr>
              <a:t> and you’ll take part in activities from Youth Employment UK’s online </a:t>
            </a:r>
            <a:r>
              <a:rPr lang="en-GB" b="1" u="sng" dirty="0">
                <a:solidFill>
                  <a:srgbClr val="0000FF"/>
                </a:solidFill>
                <a:latin typeface="Arial" panose="020B0604020202020204" pitchFamily="34" charset="0"/>
                <a:ea typeface="Arial" panose="020B0604020202020204" pitchFamily="34" charset="0"/>
                <a:hlinkClick r:id="rId2"/>
              </a:rPr>
              <a:t>Young Professional</a:t>
            </a:r>
            <a:r>
              <a:rPr lang="en-GB" dirty="0">
                <a:latin typeface="Arial" panose="020B0604020202020204" pitchFamily="34" charset="0"/>
                <a:ea typeface="Arial" panose="020B0604020202020204" pitchFamily="34" charset="0"/>
              </a:rPr>
              <a:t> programmes and explore extra resources and opportunities to build </a:t>
            </a:r>
            <a:r>
              <a:rPr lang="en-GB" dirty="0" smtClean="0">
                <a:latin typeface="Arial" panose="020B0604020202020204" pitchFamily="34" charset="0"/>
                <a:ea typeface="Arial" panose="020B0604020202020204" pitchFamily="34" charset="0"/>
              </a:rPr>
              <a:t>your </a:t>
            </a:r>
            <a:r>
              <a:rPr lang="en-GB" dirty="0">
                <a:latin typeface="Arial" panose="020B0604020202020204" pitchFamily="34" charset="0"/>
                <a:ea typeface="Arial" panose="020B0604020202020204" pitchFamily="34" charset="0"/>
              </a:rPr>
              <a:t>knowledge and understanding.</a:t>
            </a:r>
          </a:p>
          <a:p>
            <a:pPr>
              <a:lnSpc>
                <a:spcPct val="115000"/>
              </a:lnSpc>
              <a:spcAft>
                <a:spcPts val="0"/>
              </a:spcAft>
            </a:pPr>
            <a:r>
              <a:rPr lang="en-GB" dirty="0">
                <a:latin typeface="Arial" panose="020B0604020202020204" pitchFamily="34" charset="0"/>
                <a:ea typeface="Arial" panose="020B0604020202020204" pitchFamily="34" charset="0"/>
              </a:rPr>
              <a:t> </a:t>
            </a:r>
          </a:p>
          <a:p>
            <a:pPr>
              <a:lnSpc>
                <a:spcPct val="115000"/>
              </a:lnSpc>
              <a:spcAft>
                <a:spcPts val="0"/>
              </a:spcAft>
            </a:pPr>
            <a:r>
              <a:rPr lang="en-GB" dirty="0">
                <a:latin typeface="Arial" panose="020B0604020202020204" pitchFamily="34" charset="0"/>
                <a:ea typeface="Arial" panose="020B0604020202020204" pitchFamily="34" charset="0"/>
              </a:rPr>
              <a:t>The activities </a:t>
            </a:r>
            <a:r>
              <a:rPr lang="en-GB" dirty="0" smtClean="0">
                <a:latin typeface="Arial" panose="020B0604020202020204" pitchFamily="34" charset="0"/>
                <a:ea typeface="Arial" panose="020B0604020202020204" pitchFamily="34" charset="0"/>
              </a:rPr>
              <a:t>covered </a:t>
            </a:r>
            <a:r>
              <a:rPr lang="en-GB" dirty="0">
                <a:latin typeface="Arial" panose="020B0604020202020204" pitchFamily="34" charset="0"/>
                <a:ea typeface="Arial" panose="020B0604020202020204" pitchFamily="34" charset="0"/>
              </a:rPr>
              <a:t>include: </a:t>
            </a:r>
          </a:p>
          <a:p>
            <a:pPr>
              <a:lnSpc>
                <a:spcPct val="115000"/>
              </a:lnSpc>
              <a:spcAft>
                <a:spcPts val="0"/>
              </a:spcAft>
            </a:pPr>
            <a:r>
              <a:rPr lang="en-GB" dirty="0">
                <a:latin typeface="Arial" panose="020B0604020202020204" pitchFamily="34" charset="0"/>
                <a:ea typeface="Arial" panose="020B0604020202020204" pitchFamily="34" charset="0"/>
              </a:rPr>
              <a:t> </a:t>
            </a:r>
          </a:p>
          <a:p>
            <a:pPr marL="342900" lvl="0" indent="-342900">
              <a:lnSpc>
                <a:spcPct val="115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rPr>
              <a:t>Considering your strengths, weaknesses, opportunities and threats.</a:t>
            </a:r>
          </a:p>
          <a:p>
            <a:pPr marL="342900" lvl="0" indent="-342900">
              <a:lnSpc>
                <a:spcPct val="115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rPr>
              <a:t>Exploring where you are today, your barriers, where you could be and where to get help.</a:t>
            </a:r>
          </a:p>
          <a:p>
            <a:pPr marL="342900" lvl="0" indent="-342900">
              <a:lnSpc>
                <a:spcPct val="115000"/>
              </a:lnSpc>
              <a:spcAft>
                <a:spcPts val="0"/>
              </a:spcAft>
              <a:buFont typeface="Symbol" panose="05050102010706020507" pitchFamily="18" charset="2"/>
              <a:buChar char=""/>
            </a:pPr>
            <a:r>
              <a:rPr lang="en-GB" dirty="0">
                <a:latin typeface="Arial" panose="020B0604020202020204" pitchFamily="34" charset="0"/>
                <a:ea typeface="Arial" panose="020B0604020202020204" pitchFamily="34" charset="0"/>
              </a:rPr>
              <a:t>Understanding how to take better care of your emotional wellbeing feel more confident in decision making and goal setting.</a:t>
            </a:r>
          </a:p>
        </p:txBody>
      </p:sp>
      <p:pic>
        <p:nvPicPr>
          <p:cNvPr id="6" name="Picture 5"/>
          <p:cNvPicPr>
            <a:picLocks noChangeAspect="1"/>
          </p:cNvPicPr>
          <p:nvPr/>
        </p:nvPicPr>
        <p:blipFill>
          <a:blip r:embed="rId3"/>
          <a:stretch>
            <a:fillRect/>
          </a:stretch>
        </p:blipFill>
        <p:spPr>
          <a:xfrm>
            <a:off x="1" y="0"/>
            <a:ext cx="12192000" cy="760444"/>
          </a:xfrm>
          <a:prstGeom prst="rect">
            <a:avLst/>
          </a:prstGeom>
        </p:spPr>
      </p:pic>
      <p:pic>
        <p:nvPicPr>
          <p:cNvPr id="7" name="Picture 6"/>
          <p:cNvPicPr>
            <a:picLocks noChangeAspect="1"/>
          </p:cNvPicPr>
          <p:nvPr/>
        </p:nvPicPr>
        <p:blipFill>
          <a:blip r:embed="rId4"/>
          <a:stretch>
            <a:fillRect/>
          </a:stretch>
        </p:blipFill>
        <p:spPr>
          <a:xfrm>
            <a:off x="0" y="6252703"/>
            <a:ext cx="12192000" cy="605297"/>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64579323"/>
              </p:ext>
            </p:extLst>
          </p:nvPr>
        </p:nvGraphicFramePr>
        <p:xfrm>
          <a:off x="5248275" y="4965192"/>
          <a:ext cx="6877049" cy="1892808"/>
        </p:xfrm>
        <a:graphic>
          <a:graphicData uri="http://schemas.openxmlformats.org/drawingml/2006/table">
            <a:tbl>
              <a:tblPr firstRow="1" firstCol="1" bandRow="1"/>
              <a:tblGrid>
                <a:gridCol w="6877049">
                  <a:extLst>
                    <a:ext uri="{9D8B030D-6E8A-4147-A177-3AD203B41FA5}">
                      <a16:colId xmlns:a16="http://schemas.microsoft.com/office/drawing/2014/main" val="3723451880"/>
                    </a:ext>
                  </a:extLst>
                </a:gridCol>
              </a:tblGrid>
              <a:tr h="302895">
                <a:tc>
                  <a:txBody>
                    <a:bodyPr/>
                    <a:lstStyle/>
                    <a:p>
                      <a:pPr algn="ctr">
                        <a:lnSpc>
                          <a:spcPct val="115000"/>
                        </a:lnSpc>
                        <a:spcAft>
                          <a:spcPts val="0"/>
                        </a:spcAft>
                      </a:pPr>
                      <a:r>
                        <a:rPr lang="en-GB" sz="1800" dirty="0">
                          <a:effectLst/>
                          <a:latin typeface="Arial" panose="020B0604020202020204" pitchFamily="34" charset="0"/>
                          <a:ea typeface="Arial" panose="020B0604020202020204" pitchFamily="34" charset="0"/>
                        </a:rPr>
                        <a:t> </a:t>
                      </a:r>
                    </a:p>
                    <a:p>
                      <a:pPr algn="ctr">
                        <a:lnSpc>
                          <a:spcPct val="115000"/>
                        </a:lnSpc>
                        <a:spcAft>
                          <a:spcPts val="0"/>
                        </a:spcAft>
                      </a:pPr>
                      <a:r>
                        <a:rPr lang="en-GB" sz="1800" dirty="0">
                          <a:effectLst/>
                          <a:latin typeface="Arial" panose="020B0604020202020204" pitchFamily="34" charset="0"/>
                          <a:ea typeface="Arial" panose="020B0604020202020204" pitchFamily="34" charset="0"/>
                        </a:rPr>
                        <a:t>To get started, take a look here at </a:t>
                      </a:r>
                      <a:r>
                        <a:rPr lang="en-GB" sz="1800" u="sng" dirty="0">
                          <a:solidFill>
                            <a:srgbClr val="1155CC"/>
                          </a:solidFill>
                          <a:effectLst/>
                          <a:latin typeface="Arial" panose="020B0604020202020204" pitchFamily="34" charset="0"/>
                          <a:ea typeface="Calibri" panose="020F0502020204030204" pitchFamily="34" charset="0"/>
                          <a:hlinkClick r:id="rId5"/>
                        </a:rPr>
                        <a:t>Week 1 intro + activities list</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GB" sz="1800" dirty="0">
                          <a:effectLst/>
                          <a:latin typeface="Arial" panose="020B0604020202020204" pitchFamily="34" charset="0"/>
                          <a:ea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1213774"/>
                  </a:ext>
                </a:extLst>
              </a:tr>
              <a:tr h="537210">
                <a:tc>
                  <a:txBody>
                    <a:bodyPr/>
                    <a:lstStyle/>
                    <a:p>
                      <a:pPr algn="ctr">
                        <a:lnSpc>
                          <a:spcPct val="115000"/>
                        </a:lnSpc>
                        <a:spcAft>
                          <a:spcPts val="0"/>
                        </a:spcAft>
                      </a:pPr>
                      <a:r>
                        <a:rPr lang="en-GB" sz="1800" dirty="0">
                          <a:effectLst/>
                          <a:latin typeface="Arial" panose="020B0604020202020204" pitchFamily="34" charset="0"/>
                          <a:ea typeface="Arial" panose="020B0604020202020204" pitchFamily="34" charset="0"/>
                        </a:rPr>
                        <a:t> </a:t>
                      </a:r>
                    </a:p>
                    <a:p>
                      <a:pPr algn="ctr">
                        <a:lnSpc>
                          <a:spcPct val="115000"/>
                        </a:lnSpc>
                        <a:spcAft>
                          <a:spcPts val="0"/>
                        </a:spcAft>
                      </a:pPr>
                      <a:r>
                        <a:rPr lang="en-GB" sz="1800" dirty="0">
                          <a:effectLst/>
                          <a:latin typeface="Arial" panose="020B0604020202020204" pitchFamily="34" charset="0"/>
                          <a:ea typeface="Arial" panose="020B0604020202020204" pitchFamily="34" charset="0"/>
                        </a:rPr>
                        <a:t>Then have a go at </a:t>
                      </a:r>
                      <a:r>
                        <a:rPr lang="en-GB" sz="1800" u="sng" dirty="0">
                          <a:solidFill>
                            <a:srgbClr val="0000FF"/>
                          </a:solidFill>
                          <a:effectLst/>
                          <a:latin typeface="Arial" panose="020B0604020202020204" pitchFamily="34" charset="0"/>
                          <a:ea typeface="Arial" panose="020B0604020202020204" pitchFamily="34" charset="0"/>
                          <a:hlinkClick r:id="rId6"/>
                        </a:rPr>
                        <a:t>Week 1 Young Professional Activity</a:t>
                      </a:r>
                      <a:endParaRPr lang="en-GB" sz="1800" dirty="0">
                        <a:effectLst/>
                        <a:latin typeface="Arial" panose="020B0604020202020204" pitchFamily="34" charset="0"/>
                        <a:ea typeface="Arial" panose="020B0604020202020204" pitchFamily="34" charset="0"/>
                      </a:endParaRPr>
                    </a:p>
                    <a:p>
                      <a:pPr algn="ctr">
                        <a:lnSpc>
                          <a:spcPct val="115000"/>
                        </a:lnSpc>
                        <a:spcAft>
                          <a:spcPts val="0"/>
                        </a:spcAft>
                      </a:pPr>
                      <a:r>
                        <a:rPr lang="en-GB" sz="1800" dirty="0">
                          <a:effectLst/>
                          <a:latin typeface="Arial" panose="020B0604020202020204" pitchFamily="34" charset="0"/>
                          <a:ea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6521840"/>
                  </a:ext>
                </a:extLst>
              </a:tr>
            </a:tbl>
          </a:graphicData>
        </a:graphic>
      </p:graphicFrame>
      <p:pic>
        <p:nvPicPr>
          <p:cNvPr id="8" name="Picture 7"/>
          <p:cNvPicPr>
            <a:picLocks noChangeAspect="1"/>
          </p:cNvPicPr>
          <p:nvPr/>
        </p:nvPicPr>
        <p:blipFill>
          <a:blip r:embed="rId7"/>
          <a:stretch>
            <a:fillRect/>
          </a:stretch>
        </p:blipFill>
        <p:spPr>
          <a:xfrm>
            <a:off x="366712" y="281768"/>
            <a:ext cx="1123589" cy="862013"/>
          </a:xfrm>
          <a:prstGeom prst="rect">
            <a:avLst/>
          </a:prstGeom>
        </p:spPr>
      </p:pic>
      <p:pic>
        <p:nvPicPr>
          <p:cNvPr id="9" name="Picture 8"/>
          <p:cNvPicPr>
            <a:picLocks noChangeAspect="1"/>
          </p:cNvPicPr>
          <p:nvPr/>
        </p:nvPicPr>
        <p:blipFill>
          <a:blip r:embed="rId8"/>
          <a:stretch>
            <a:fillRect/>
          </a:stretch>
        </p:blipFill>
        <p:spPr>
          <a:xfrm>
            <a:off x="4664869" y="521057"/>
            <a:ext cx="2862263" cy="532368"/>
          </a:xfrm>
          <a:prstGeom prst="rect">
            <a:avLst/>
          </a:prstGeom>
        </p:spPr>
      </p:pic>
      <p:pic>
        <p:nvPicPr>
          <p:cNvPr id="10" name="Picture 9"/>
          <p:cNvPicPr>
            <a:picLocks noChangeAspect="1"/>
          </p:cNvPicPr>
          <p:nvPr/>
        </p:nvPicPr>
        <p:blipFill>
          <a:blip r:embed="rId9"/>
          <a:stretch>
            <a:fillRect/>
          </a:stretch>
        </p:blipFill>
        <p:spPr>
          <a:xfrm>
            <a:off x="10234612" y="274288"/>
            <a:ext cx="1709738" cy="819912"/>
          </a:xfrm>
          <a:prstGeom prst="rect">
            <a:avLst/>
          </a:prstGeom>
        </p:spPr>
      </p:pic>
    </p:spTree>
    <p:extLst>
      <p:ext uri="{BB962C8B-B14F-4D97-AF65-F5344CB8AC3E}">
        <p14:creationId xmlns:p14="http://schemas.microsoft.com/office/powerpoint/2010/main" val="3581571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 y="0"/>
            <a:ext cx="12192000" cy="760444"/>
          </a:xfrm>
          <a:prstGeom prst="rect">
            <a:avLst/>
          </a:prstGeom>
        </p:spPr>
      </p:pic>
      <p:pic>
        <p:nvPicPr>
          <p:cNvPr id="7" name="Picture 6"/>
          <p:cNvPicPr>
            <a:picLocks noChangeAspect="1"/>
          </p:cNvPicPr>
          <p:nvPr/>
        </p:nvPicPr>
        <p:blipFill>
          <a:blip r:embed="rId3"/>
          <a:stretch>
            <a:fillRect/>
          </a:stretch>
        </p:blipFill>
        <p:spPr>
          <a:xfrm>
            <a:off x="0" y="6252703"/>
            <a:ext cx="12192000" cy="605297"/>
          </a:xfrm>
          <a:prstGeom prst="rect">
            <a:avLst/>
          </a:prstGeom>
        </p:spPr>
      </p:pic>
      <p:pic>
        <p:nvPicPr>
          <p:cNvPr id="8" name="Picture 7"/>
          <p:cNvPicPr>
            <a:picLocks noChangeAspect="1"/>
          </p:cNvPicPr>
          <p:nvPr/>
        </p:nvPicPr>
        <p:blipFill>
          <a:blip r:embed="rId4"/>
          <a:stretch>
            <a:fillRect/>
          </a:stretch>
        </p:blipFill>
        <p:spPr>
          <a:xfrm>
            <a:off x="366712" y="281768"/>
            <a:ext cx="1123589" cy="862013"/>
          </a:xfrm>
          <a:prstGeom prst="rect">
            <a:avLst/>
          </a:prstGeom>
        </p:spPr>
      </p:pic>
      <p:pic>
        <p:nvPicPr>
          <p:cNvPr id="9" name="Picture 8"/>
          <p:cNvPicPr>
            <a:picLocks noChangeAspect="1"/>
          </p:cNvPicPr>
          <p:nvPr/>
        </p:nvPicPr>
        <p:blipFill>
          <a:blip r:embed="rId5"/>
          <a:stretch>
            <a:fillRect/>
          </a:stretch>
        </p:blipFill>
        <p:spPr>
          <a:xfrm>
            <a:off x="4664869" y="521057"/>
            <a:ext cx="2862263" cy="532368"/>
          </a:xfrm>
          <a:prstGeom prst="rect">
            <a:avLst/>
          </a:prstGeom>
        </p:spPr>
      </p:pic>
      <p:pic>
        <p:nvPicPr>
          <p:cNvPr id="10" name="Picture 9"/>
          <p:cNvPicPr>
            <a:picLocks noChangeAspect="1"/>
          </p:cNvPicPr>
          <p:nvPr/>
        </p:nvPicPr>
        <p:blipFill>
          <a:blip r:embed="rId6"/>
          <a:stretch>
            <a:fillRect/>
          </a:stretch>
        </p:blipFill>
        <p:spPr>
          <a:xfrm>
            <a:off x="10234612" y="274288"/>
            <a:ext cx="1709738" cy="819912"/>
          </a:xfrm>
          <a:prstGeom prst="rect">
            <a:avLst/>
          </a:prstGeom>
        </p:spPr>
      </p:pic>
      <p:sp>
        <p:nvSpPr>
          <p:cNvPr id="11" name="Rectangle 10"/>
          <p:cNvSpPr/>
          <p:nvPr/>
        </p:nvSpPr>
        <p:spPr>
          <a:xfrm>
            <a:off x="366712" y="2029245"/>
            <a:ext cx="8264434" cy="1477328"/>
          </a:xfrm>
          <a:prstGeom prst="rect">
            <a:avLst/>
          </a:prstGeom>
        </p:spPr>
        <p:txBody>
          <a:bodyPr wrap="square">
            <a:spAutoFit/>
          </a:bodyPr>
          <a:lstStyle/>
          <a:p>
            <a:r>
              <a:rPr lang="en-US" dirty="0" smtClean="0"/>
              <a:t>Go to the link below, and create an account with Youth Employment UK</a:t>
            </a:r>
          </a:p>
          <a:p>
            <a:endParaRPr lang="en-GB" dirty="0" smtClean="0"/>
          </a:p>
          <a:p>
            <a:r>
              <a:rPr lang="en-GB" dirty="0" smtClean="0"/>
              <a:t>Young Professional: </a:t>
            </a:r>
            <a:r>
              <a:rPr lang="en-GB" dirty="0" smtClean="0">
                <a:hlinkClick r:id="rId7"/>
              </a:rPr>
              <a:t>Preparing for your Future - You &amp; Your Needs</a:t>
            </a:r>
            <a:endParaRPr lang="en-GB" dirty="0" smtClean="0"/>
          </a:p>
          <a:p>
            <a:endParaRPr lang="en-GB" dirty="0" smtClean="0"/>
          </a:p>
          <a:p>
            <a:r>
              <a:rPr lang="en-GB" dirty="0" smtClean="0"/>
              <a:t>You can save where you are and return to it to complete - see next step.</a:t>
            </a:r>
            <a:endParaRPr lang="en-GB" dirty="0"/>
          </a:p>
        </p:txBody>
      </p:sp>
    </p:spTree>
    <p:extLst>
      <p:ext uri="{BB962C8B-B14F-4D97-AF65-F5344CB8AC3E}">
        <p14:creationId xmlns:p14="http://schemas.microsoft.com/office/powerpoint/2010/main" val="3997174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blipFill dpi="0" rotWithShape="1">
            <a:blip r:embed="rId2">
              <a:alphaModFix amt="12000"/>
            </a:blip>
            <a:srcRect/>
            <a:stretch>
              <a:fillRect/>
            </a:stretch>
          </a:blipFill>
          <a:ln>
            <a:noFill/>
          </a:ln>
          <a:effectLst>
            <a:reflection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068433" y="292197"/>
            <a:ext cx="10702833" cy="3831818"/>
          </a:xfrm>
          <a:prstGeom prst="rect">
            <a:avLst/>
          </a:prstGeom>
        </p:spPr>
        <p:txBody>
          <a:bodyPr wrap="square">
            <a:spAutoFit/>
          </a:bodyPr>
          <a:lstStyle/>
          <a:p>
            <a:pPr>
              <a:lnSpc>
                <a:spcPct val="150000"/>
              </a:lnSpc>
            </a:pPr>
            <a:r>
              <a:rPr lang="en-GB" dirty="0" err="1" smtClean="0"/>
              <a:t>Alderbrook</a:t>
            </a:r>
            <a:r>
              <a:rPr lang="en-GB" dirty="0" smtClean="0"/>
              <a:t> has joined up with two national organisations to help young people who are leaving education this summer to feel prepared for their next steps. Over the course of the next couple of weeks you can complete a range of online activities and following the social media campaign to make sure you’ve got the information and resources you need to get ahead. The activities that we will cover will not only provide you all with information about the range of pathways open to you, but will also provide you with support and information across a range of personal and professional development areas, including employability and life skills development, the opportunity to complete some virtual work experience and the opportunity to connect with Youth Friendly opportunities. All of this information and support is there to help you create the future you want, the more you put into these activities the more your future self will benefit. </a:t>
            </a:r>
            <a:endParaRPr lang="en-GB" dirty="0"/>
          </a:p>
        </p:txBody>
      </p:sp>
      <p:pic>
        <p:nvPicPr>
          <p:cNvPr id="2" name="Picture 1"/>
          <p:cNvPicPr>
            <a:picLocks noChangeAspect="1"/>
          </p:cNvPicPr>
          <p:nvPr/>
        </p:nvPicPr>
        <p:blipFill>
          <a:blip r:embed="rId3"/>
          <a:stretch>
            <a:fillRect/>
          </a:stretch>
        </p:blipFill>
        <p:spPr>
          <a:xfrm>
            <a:off x="300037" y="4672012"/>
            <a:ext cx="4949141" cy="1747838"/>
          </a:xfrm>
          <a:prstGeom prst="rect">
            <a:avLst/>
          </a:prstGeom>
        </p:spPr>
      </p:pic>
      <p:sp>
        <p:nvSpPr>
          <p:cNvPr id="3" name="TextBox 2"/>
          <p:cNvSpPr txBox="1"/>
          <p:nvPr/>
        </p:nvSpPr>
        <p:spPr>
          <a:xfrm>
            <a:off x="7534275" y="4416212"/>
            <a:ext cx="4657725" cy="646331"/>
          </a:xfrm>
          <a:prstGeom prst="rect">
            <a:avLst/>
          </a:prstGeom>
          <a:noFill/>
        </p:spPr>
        <p:txBody>
          <a:bodyPr wrap="square" rtlCol="0">
            <a:spAutoFit/>
          </a:bodyPr>
          <a:lstStyle/>
          <a:p>
            <a:r>
              <a:rPr lang="en-US" dirty="0" smtClean="0"/>
              <a:t>NOTE:</a:t>
            </a:r>
          </a:p>
          <a:p>
            <a:r>
              <a:rPr lang="en-US" dirty="0" smtClean="0"/>
              <a:t>You need to have completed Week one first.</a:t>
            </a:r>
            <a:endParaRPr lang="en-GB" dirty="0"/>
          </a:p>
        </p:txBody>
      </p:sp>
    </p:spTree>
    <p:extLst>
      <p:ext uri="{BB962C8B-B14F-4D97-AF65-F5344CB8AC3E}">
        <p14:creationId xmlns:p14="http://schemas.microsoft.com/office/powerpoint/2010/main" val="1836566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6252703"/>
            <a:ext cx="12192000" cy="605297"/>
          </a:xfrm>
          <a:prstGeom prst="rect">
            <a:avLst/>
          </a:prstGeom>
        </p:spPr>
      </p:pic>
      <p:sp>
        <p:nvSpPr>
          <p:cNvPr id="4" name="Rectangle 3"/>
          <p:cNvSpPr/>
          <p:nvPr/>
        </p:nvSpPr>
        <p:spPr>
          <a:xfrm>
            <a:off x="542925" y="1245593"/>
            <a:ext cx="11401425" cy="4719754"/>
          </a:xfrm>
          <a:prstGeom prst="rect">
            <a:avLst/>
          </a:prstGeom>
        </p:spPr>
        <p:txBody>
          <a:bodyPr wrap="square">
            <a:spAutoFit/>
          </a:bodyPr>
          <a:lstStyle/>
          <a:p>
            <a:pPr>
              <a:lnSpc>
                <a:spcPct val="150000"/>
              </a:lnSpc>
            </a:pPr>
            <a:r>
              <a:rPr lang="en-GB" sz="2000" dirty="0"/>
              <a:t>This week’s theme is </a:t>
            </a:r>
            <a:r>
              <a:rPr lang="en-GB" sz="2000" b="1" dirty="0"/>
              <a:t>Knowing your Choices</a:t>
            </a:r>
            <a:r>
              <a:rPr lang="en-GB" sz="2000" dirty="0"/>
              <a:t> and you’ll take part in activities from Youth Employment UK’s online </a:t>
            </a:r>
            <a:r>
              <a:rPr lang="en-GB" sz="2000" b="1" dirty="0">
                <a:hlinkClick r:id="rId3"/>
              </a:rPr>
              <a:t>Young Professional</a:t>
            </a:r>
            <a:r>
              <a:rPr lang="en-GB" sz="2000" dirty="0"/>
              <a:t> programmes and explore extra resources and opportunities to build </a:t>
            </a:r>
            <a:r>
              <a:rPr lang="en-GB" sz="2000" dirty="0" smtClean="0"/>
              <a:t>your </a:t>
            </a:r>
            <a:r>
              <a:rPr lang="en-GB" sz="2000" dirty="0"/>
              <a:t>knowledge and understanding.</a:t>
            </a:r>
          </a:p>
          <a:p>
            <a:r>
              <a:rPr lang="en-GB" sz="2000" dirty="0"/>
              <a:t> </a:t>
            </a:r>
          </a:p>
          <a:p>
            <a:r>
              <a:rPr lang="en-GB" sz="2000" dirty="0"/>
              <a:t>The activities that we will cover this week include: </a:t>
            </a:r>
          </a:p>
          <a:p>
            <a:pPr marL="342900" indent="-342900">
              <a:lnSpc>
                <a:spcPct val="150000"/>
              </a:lnSpc>
              <a:buFont typeface="Arial" panose="020B0604020202020204" pitchFamily="34" charset="0"/>
              <a:buChar char="•"/>
            </a:pPr>
            <a:r>
              <a:rPr lang="en-GB" sz="2000" dirty="0" smtClean="0"/>
              <a:t>Exploration </a:t>
            </a:r>
            <a:r>
              <a:rPr lang="en-GB" sz="2000" dirty="0"/>
              <a:t>of the range of pathways available to </a:t>
            </a:r>
            <a:r>
              <a:rPr lang="en-GB" sz="2000" dirty="0" smtClean="0"/>
              <a:t>you </a:t>
            </a:r>
            <a:r>
              <a:rPr lang="en-GB" sz="2000" dirty="0"/>
              <a:t>including: vocational and academic pathways, starting a business and finding employment. </a:t>
            </a:r>
          </a:p>
          <a:p>
            <a:pPr marL="342900" lvl="0" indent="-342900">
              <a:lnSpc>
                <a:spcPct val="150000"/>
              </a:lnSpc>
              <a:buFont typeface="Arial" panose="020B0604020202020204" pitchFamily="34" charset="0"/>
              <a:buChar char="•"/>
            </a:pPr>
            <a:r>
              <a:rPr lang="en-GB" sz="2000" dirty="0"/>
              <a:t>Considering the differences between some of the options. </a:t>
            </a:r>
          </a:p>
          <a:p>
            <a:pPr marL="342900" lvl="0" indent="-342900">
              <a:lnSpc>
                <a:spcPct val="150000"/>
              </a:lnSpc>
              <a:buFont typeface="Arial" panose="020B0604020202020204" pitchFamily="34" charset="0"/>
              <a:buChar char="•"/>
            </a:pPr>
            <a:r>
              <a:rPr lang="en-GB" sz="2000" dirty="0"/>
              <a:t>Exploring how to make decisions about future options, good questions to ask and where to go for additional support and information</a:t>
            </a:r>
            <a:r>
              <a:rPr lang="en-GB" sz="2000" dirty="0" smtClean="0"/>
              <a:t>.</a:t>
            </a:r>
            <a:endParaRPr lang="en-US" sz="2000" dirty="0">
              <a:latin typeface="Arial" panose="020B0604020202020204" pitchFamily="34" charset="0"/>
              <a:ea typeface="Arial" panose="020B0604020202020204" pitchFamily="34" charset="0"/>
            </a:endParaRPr>
          </a:p>
          <a:p>
            <a:pPr marL="285750" indent="-285750">
              <a:lnSpc>
                <a:spcPct val="115000"/>
              </a:lnSpc>
              <a:spcAft>
                <a:spcPts val="0"/>
              </a:spcAft>
              <a:buFont typeface="Arial" panose="020B0604020202020204" pitchFamily="34" charset="0"/>
              <a:buChar char="•"/>
            </a:pPr>
            <a:endParaRPr lang="en-GB" dirty="0">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4"/>
          <a:stretch>
            <a:fillRect/>
          </a:stretch>
        </p:blipFill>
        <p:spPr>
          <a:xfrm>
            <a:off x="1" y="0"/>
            <a:ext cx="12192000" cy="760444"/>
          </a:xfrm>
          <a:prstGeom prst="rect">
            <a:avLst/>
          </a:prstGeom>
        </p:spPr>
      </p:pic>
      <p:pic>
        <p:nvPicPr>
          <p:cNvPr id="8" name="Picture 7"/>
          <p:cNvPicPr>
            <a:picLocks noChangeAspect="1"/>
          </p:cNvPicPr>
          <p:nvPr/>
        </p:nvPicPr>
        <p:blipFill>
          <a:blip r:embed="rId5"/>
          <a:stretch>
            <a:fillRect/>
          </a:stretch>
        </p:blipFill>
        <p:spPr>
          <a:xfrm>
            <a:off x="366712" y="281768"/>
            <a:ext cx="1123589" cy="862013"/>
          </a:xfrm>
          <a:prstGeom prst="rect">
            <a:avLst/>
          </a:prstGeom>
        </p:spPr>
      </p:pic>
      <p:pic>
        <p:nvPicPr>
          <p:cNvPr id="9" name="Picture 8"/>
          <p:cNvPicPr>
            <a:picLocks noChangeAspect="1"/>
          </p:cNvPicPr>
          <p:nvPr/>
        </p:nvPicPr>
        <p:blipFill>
          <a:blip r:embed="rId6"/>
          <a:stretch>
            <a:fillRect/>
          </a:stretch>
        </p:blipFill>
        <p:spPr>
          <a:xfrm>
            <a:off x="4664869" y="521057"/>
            <a:ext cx="2862263" cy="532368"/>
          </a:xfrm>
          <a:prstGeom prst="rect">
            <a:avLst/>
          </a:prstGeom>
        </p:spPr>
      </p:pic>
      <p:pic>
        <p:nvPicPr>
          <p:cNvPr id="10" name="Picture 9"/>
          <p:cNvPicPr>
            <a:picLocks noChangeAspect="1"/>
          </p:cNvPicPr>
          <p:nvPr/>
        </p:nvPicPr>
        <p:blipFill>
          <a:blip r:embed="rId7"/>
          <a:stretch>
            <a:fillRect/>
          </a:stretch>
        </p:blipFill>
        <p:spPr>
          <a:xfrm>
            <a:off x="10234612" y="274288"/>
            <a:ext cx="1709738" cy="819912"/>
          </a:xfrm>
          <a:prstGeom prst="rect">
            <a:avLst/>
          </a:prstGeom>
        </p:spPr>
      </p:pic>
      <p:graphicFrame>
        <p:nvGraphicFramePr>
          <p:cNvPr id="5" name="Table 4"/>
          <p:cNvGraphicFramePr>
            <a:graphicFrameLocks noGrp="1"/>
          </p:cNvGraphicFramePr>
          <p:nvPr>
            <p:extLst/>
          </p:nvPr>
        </p:nvGraphicFramePr>
        <p:xfrm>
          <a:off x="6243637" y="5284469"/>
          <a:ext cx="5882322" cy="1565380"/>
        </p:xfrm>
        <a:graphic>
          <a:graphicData uri="http://schemas.openxmlformats.org/drawingml/2006/table">
            <a:tbl>
              <a:tblPr firstRow="1" firstCol="1" bandRow="1"/>
              <a:tblGrid>
                <a:gridCol w="5882322">
                  <a:extLst>
                    <a:ext uri="{9D8B030D-6E8A-4147-A177-3AD203B41FA5}">
                      <a16:colId xmlns:a16="http://schemas.microsoft.com/office/drawing/2014/main" val="2367452638"/>
                    </a:ext>
                  </a:extLst>
                </a:gridCol>
              </a:tblGrid>
              <a:tr h="782690">
                <a:tc>
                  <a:txBody>
                    <a:bodyPr/>
                    <a:lstStyle/>
                    <a:p>
                      <a:pPr algn="ctr">
                        <a:lnSpc>
                          <a:spcPct val="115000"/>
                        </a:lnSpc>
                        <a:spcAft>
                          <a:spcPts val="0"/>
                        </a:spcAft>
                      </a:pPr>
                      <a:r>
                        <a:rPr lang="en-GB" sz="1400" dirty="0">
                          <a:effectLst/>
                          <a:latin typeface="Arial" panose="020B0604020202020204" pitchFamily="34" charset="0"/>
                          <a:ea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Arial" panose="020B0604020202020204" pitchFamily="34" charset="0"/>
                        </a:rPr>
                        <a:t>To get started, take a look here at </a:t>
                      </a:r>
                      <a:r>
                        <a:rPr lang="en-GB" sz="1400" u="sng" dirty="0">
                          <a:solidFill>
                            <a:srgbClr val="1155CC"/>
                          </a:solidFill>
                          <a:effectLst/>
                          <a:latin typeface="Arial" panose="020B0604020202020204" pitchFamily="34" charset="0"/>
                          <a:ea typeface="Calibri" panose="020F0502020204030204" pitchFamily="34" charset="0"/>
                          <a:hlinkClick r:id="rId8"/>
                        </a:rPr>
                        <a:t>Week 2 intro + activities list</a:t>
                      </a:r>
                      <a:endParaRPr lang="en-GB" sz="1400" dirty="0">
                        <a:effectLst/>
                        <a:latin typeface="Arial" panose="020B0604020202020204" pitchFamily="34" charset="0"/>
                        <a:ea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43396653"/>
                  </a:ext>
                </a:extLst>
              </a:tr>
              <a:tr h="782690">
                <a:tc>
                  <a:txBody>
                    <a:bodyPr/>
                    <a:lstStyle/>
                    <a:p>
                      <a:pPr algn="ctr">
                        <a:lnSpc>
                          <a:spcPct val="115000"/>
                        </a:lnSpc>
                        <a:spcAft>
                          <a:spcPts val="0"/>
                        </a:spcAft>
                      </a:pPr>
                      <a:r>
                        <a:rPr lang="en-GB" sz="1400" dirty="0">
                          <a:effectLst/>
                          <a:latin typeface="Arial" panose="020B0604020202020204" pitchFamily="34" charset="0"/>
                          <a:ea typeface="Arial" panose="020B0604020202020204" pitchFamily="34" charset="0"/>
                        </a:rPr>
                        <a:t> </a:t>
                      </a:r>
                    </a:p>
                    <a:p>
                      <a:pPr algn="ctr">
                        <a:lnSpc>
                          <a:spcPct val="115000"/>
                        </a:lnSpc>
                        <a:spcAft>
                          <a:spcPts val="0"/>
                        </a:spcAft>
                      </a:pPr>
                      <a:r>
                        <a:rPr lang="en-GB" sz="1400" dirty="0">
                          <a:effectLst/>
                          <a:latin typeface="Arial" panose="020B0604020202020204" pitchFamily="34" charset="0"/>
                          <a:ea typeface="Arial" panose="020B0604020202020204" pitchFamily="34" charset="0"/>
                        </a:rPr>
                        <a:t>Then have a go at </a:t>
                      </a:r>
                      <a:r>
                        <a:rPr lang="en-GB" sz="1400" u="sng" dirty="0">
                          <a:solidFill>
                            <a:srgbClr val="1155CC"/>
                          </a:solidFill>
                          <a:effectLst/>
                          <a:latin typeface="Arial" panose="020B0604020202020204" pitchFamily="34" charset="0"/>
                          <a:ea typeface="Calibri" panose="020F0502020204030204" pitchFamily="34" charset="0"/>
                          <a:hlinkClick r:id="rId9"/>
                        </a:rPr>
                        <a:t>Week 2 Young Professional Activity</a:t>
                      </a:r>
                      <a:endParaRPr lang="en-GB" sz="1400" dirty="0">
                        <a:effectLst/>
                        <a:latin typeface="Arial" panose="020B0604020202020204" pitchFamily="34" charset="0"/>
                        <a:ea typeface="Arial" panose="020B0604020202020204" pitchFamily="34" charset="0"/>
                      </a:endParaRPr>
                    </a:p>
                    <a:p>
                      <a:pPr algn="ctr">
                        <a:lnSpc>
                          <a:spcPct val="115000"/>
                        </a:lnSpc>
                        <a:spcAft>
                          <a:spcPts val="0"/>
                        </a:spcAft>
                      </a:pPr>
                      <a:r>
                        <a:rPr lang="en-GB" sz="1400" dirty="0">
                          <a:effectLst/>
                          <a:latin typeface="Arial" panose="020B0604020202020204" pitchFamily="34" charset="0"/>
                          <a:ea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50371010"/>
                  </a:ext>
                </a:extLst>
              </a:tr>
            </a:tbl>
          </a:graphicData>
        </a:graphic>
      </p:graphicFrame>
    </p:spTree>
    <p:extLst>
      <p:ext uri="{BB962C8B-B14F-4D97-AF65-F5344CB8AC3E}">
        <p14:creationId xmlns:p14="http://schemas.microsoft.com/office/powerpoint/2010/main" val="9221445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1232</Words>
  <Application>Microsoft Office PowerPoint</Application>
  <PresentationFormat>Widescreen</PresentationFormat>
  <Paragraphs>94</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ReithSans</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Alderbrook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S Reeve</dc:creator>
  <cp:lastModifiedBy>Mrs S Reeve</cp:lastModifiedBy>
  <cp:revision>18</cp:revision>
  <dcterms:created xsi:type="dcterms:W3CDTF">2021-05-26T08:03:40Z</dcterms:created>
  <dcterms:modified xsi:type="dcterms:W3CDTF">2021-06-03T23:59:39Z</dcterms:modified>
</cp:coreProperties>
</file>