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6" r:id="rId4"/>
    <p:sldId id="258"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68604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83787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675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54827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58199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B46F0C-633A-4771-9CA5-8E085E3464D8}"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3229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B46F0C-633A-4771-9CA5-8E085E3464D8}" type="datetimeFigureOut">
              <a:rPr lang="en-GB" smtClean="0"/>
              <a:t>04/06/2021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27291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B46F0C-633A-4771-9CA5-8E085E3464D8}" type="datetimeFigureOut">
              <a:rPr lang="en-GB" smtClean="0"/>
              <a:t>04/06/2021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2494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46F0C-633A-4771-9CA5-8E085E3464D8}" type="datetimeFigureOut">
              <a:rPr lang="en-GB" smtClean="0"/>
              <a:t>04/06/2021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98843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46F0C-633A-4771-9CA5-8E085E3464D8}"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09583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46F0C-633A-4771-9CA5-8E085E3464D8}"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27374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46F0C-633A-4771-9CA5-8E085E3464D8}" type="datetimeFigureOut">
              <a:rPr lang="en-GB" smtClean="0"/>
              <a:t>04/06/2021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6838C-142A-491F-9D4B-4C9E5D6912D1}" type="slidenum">
              <a:rPr lang="en-GB" smtClean="0"/>
              <a:t>‹#›</a:t>
            </a:fld>
            <a:endParaRPr lang="en-GB"/>
          </a:p>
        </p:txBody>
      </p:sp>
    </p:spTree>
    <p:extLst>
      <p:ext uri="{BB962C8B-B14F-4D97-AF65-F5344CB8AC3E}">
        <p14:creationId xmlns:p14="http://schemas.microsoft.com/office/powerpoint/2010/main" val="103948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skillsbuilder.org/about-launchpad" TargetMode="External"/><Relationship Id="rId5" Type="http://schemas.openxmlformats.org/officeDocument/2006/relationships/hyperlink" Target="https://www.futurelearn.com/"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futurelearn.com/" TargetMode="External"/><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careers/#createyourfuture.pptx" TargetMode="Externa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careers/#createyourfuture 2.ppt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hemployment.org.uk/create-your-future-week-3-build-your-life-skills/" TargetMode="External"/><Relationship Id="rId3" Type="http://schemas.openxmlformats.org/officeDocument/2006/relationships/hyperlink" Target="https://www.youthemployment.org.uk/employment-help-young-people/choices/online-skills-and-careers-courses/" TargetMode="Externa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s://www.youthemployment.org.uk/create-your-future-activity-week-3-boost-one-life-skill-of-your-cho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hemployment.org.uk/courses/you-and-your-life-skills-preparing-for-the-future/"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hyperlink" Target="https://www.skillsbuilder.org/about-launchpad"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252703"/>
            <a:ext cx="12192000" cy="605297"/>
          </a:xfrm>
          <a:prstGeom prst="rect">
            <a:avLst/>
          </a:prstGeom>
        </p:spPr>
      </p:pic>
      <p:pic>
        <p:nvPicPr>
          <p:cNvPr id="6" name="Picture 5"/>
          <p:cNvPicPr>
            <a:picLocks noChangeAspect="1"/>
          </p:cNvPicPr>
          <p:nvPr/>
        </p:nvPicPr>
        <p:blipFill>
          <a:blip r:embed="rId3"/>
          <a:stretch>
            <a:fillRect/>
          </a:stretch>
        </p:blipFill>
        <p:spPr>
          <a:xfrm>
            <a:off x="1" y="0"/>
            <a:ext cx="12192000" cy="760444"/>
          </a:xfrm>
          <a:prstGeom prst="rect">
            <a:avLst/>
          </a:prstGeom>
        </p:spPr>
      </p:pic>
      <p:pic>
        <p:nvPicPr>
          <p:cNvPr id="9" name="Picture 8"/>
          <p:cNvPicPr>
            <a:picLocks noChangeAspect="1"/>
          </p:cNvPicPr>
          <p:nvPr/>
        </p:nvPicPr>
        <p:blipFill>
          <a:blip r:embed="rId4"/>
          <a:stretch>
            <a:fillRect/>
          </a:stretch>
        </p:blipFill>
        <p:spPr>
          <a:xfrm>
            <a:off x="4664869" y="492166"/>
            <a:ext cx="2862263" cy="532368"/>
          </a:xfrm>
          <a:prstGeom prst="rect">
            <a:avLst/>
          </a:prstGeom>
        </p:spPr>
      </p:pic>
      <p:sp>
        <p:nvSpPr>
          <p:cNvPr id="16" name="TextBox 15"/>
          <p:cNvSpPr txBox="1"/>
          <p:nvPr/>
        </p:nvSpPr>
        <p:spPr>
          <a:xfrm>
            <a:off x="340266" y="2405760"/>
            <a:ext cx="2371725" cy="2308324"/>
          </a:xfrm>
          <a:prstGeom prst="rect">
            <a:avLst/>
          </a:prstGeom>
          <a:noFill/>
        </p:spPr>
        <p:txBody>
          <a:bodyPr wrap="square" rtlCol="0">
            <a:spAutoFit/>
          </a:bodyPr>
          <a:lstStyle/>
          <a:p>
            <a:pPr algn="ctr"/>
            <a:r>
              <a:rPr lang="en-US" dirty="0" smtClean="0"/>
              <a:t>You </a:t>
            </a:r>
            <a:r>
              <a:rPr lang="en-US" dirty="0" smtClean="0"/>
              <a:t>can learn something completely new, brush up on skills from GCSE, or build on what you already know!</a:t>
            </a:r>
          </a:p>
          <a:p>
            <a:pPr algn="ctr"/>
            <a:endParaRPr lang="en-US" dirty="0"/>
          </a:p>
          <a:p>
            <a:pPr algn="ctr"/>
            <a:r>
              <a:rPr lang="en-US" dirty="0" smtClean="0"/>
              <a:t>Click </a:t>
            </a:r>
            <a:r>
              <a:rPr lang="en-US" dirty="0" smtClean="0">
                <a:hlinkClick r:id="rId5"/>
              </a:rPr>
              <a:t>here</a:t>
            </a:r>
            <a:r>
              <a:rPr lang="en-US" dirty="0" smtClean="0"/>
              <a:t>!</a:t>
            </a:r>
            <a:endParaRPr lang="en-GB" dirty="0"/>
          </a:p>
        </p:txBody>
      </p:sp>
      <p:pic>
        <p:nvPicPr>
          <p:cNvPr id="1026" name="Picture 2" descr="University of Glasgow - University news - Archive of news - 2019 - August -  FutureLearn and UofG announce first online deg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66" y="1213553"/>
            <a:ext cx="2171020" cy="10855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stretch>
            <a:fillRect/>
          </a:stretch>
        </p:blipFill>
        <p:spPr>
          <a:xfrm>
            <a:off x="5023350" y="2100732"/>
            <a:ext cx="2145299" cy="789534"/>
          </a:xfrm>
          <a:prstGeom prst="rect">
            <a:avLst/>
          </a:prstGeom>
        </p:spPr>
      </p:pic>
      <p:pic>
        <p:nvPicPr>
          <p:cNvPr id="18" name="Picture 17"/>
          <p:cNvPicPr>
            <a:picLocks noChangeAspect="1"/>
          </p:cNvPicPr>
          <p:nvPr/>
        </p:nvPicPr>
        <p:blipFill>
          <a:blip r:embed="rId8"/>
          <a:stretch>
            <a:fillRect/>
          </a:stretch>
        </p:blipFill>
        <p:spPr>
          <a:xfrm>
            <a:off x="5241131" y="1173146"/>
            <a:ext cx="1709738" cy="819912"/>
          </a:xfrm>
          <a:prstGeom prst="rect">
            <a:avLst/>
          </a:prstGeom>
        </p:spPr>
      </p:pic>
      <p:sp>
        <p:nvSpPr>
          <p:cNvPr id="3" name="Rectangle 2"/>
          <p:cNvSpPr/>
          <p:nvPr/>
        </p:nvSpPr>
        <p:spPr>
          <a:xfrm>
            <a:off x="4117690" y="3144423"/>
            <a:ext cx="3956618" cy="3139321"/>
          </a:xfrm>
          <a:prstGeom prst="rect">
            <a:avLst/>
          </a:prstGeom>
        </p:spPr>
        <p:txBody>
          <a:bodyPr wrap="square">
            <a:spAutoFit/>
          </a:bodyPr>
          <a:lstStyle/>
          <a:p>
            <a:pPr marL="285750" lvl="0" indent="-285750">
              <a:buFont typeface="Arial" panose="020B0604020202020204" pitchFamily="34" charset="0"/>
              <a:buChar char="•"/>
            </a:pPr>
            <a:r>
              <a:rPr lang="en-GB" dirty="0"/>
              <a:t>Developing the key skills needed for life and work including key employability skills, such as communication, teamwork, problem solving, self-belief and self-employment.</a:t>
            </a:r>
          </a:p>
          <a:p>
            <a:pPr lvl="0"/>
            <a:endParaRPr lang="en-GB" dirty="0"/>
          </a:p>
          <a:p>
            <a:pPr marL="285750" lvl="0" indent="-285750">
              <a:buFont typeface="Arial" panose="020B0604020202020204" pitchFamily="34" charset="0"/>
              <a:buChar char="•"/>
            </a:pPr>
            <a:r>
              <a:rPr lang="en-GB" dirty="0"/>
              <a:t>Determining where you are on these skills and how to improve them</a:t>
            </a:r>
            <a:r>
              <a:rPr lang="en-GB" dirty="0" smtClean="0"/>
              <a:t>.</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a:t>
            </a:r>
            <a:r>
              <a:rPr lang="en-US" dirty="0">
                <a:hlinkClick r:id="rId9" action="ppaction://hlinksldjump"/>
              </a:rPr>
              <a:t>here</a:t>
            </a:r>
            <a:r>
              <a:rPr lang="en-US" dirty="0" smtClean="0"/>
              <a:t>!</a:t>
            </a:r>
            <a:endParaRPr lang="en-GB" dirty="0"/>
          </a:p>
        </p:txBody>
      </p:sp>
      <p:pic>
        <p:nvPicPr>
          <p:cNvPr id="8" name="Picture 7"/>
          <p:cNvPicPr>
            <a:picLocks noChangeAspect="1"/>
          </p:cNvPicPr>
          <p:nvPr/>
        </p:nvPicPr>
        <p:blipFill>
          <a:blip r:embed="rId10"/>
          <a:stretch>
            <a:fillRect/>
          </a:stretch>
        </p:blipFill>
        <p:spPr>
          <a:xfrm>
            <a:off x="9084502" y="1381634"/>
            <a:ext cx="2542869" cy="749348"/>
          </a:xfrm>
          <a:prstGeom prst="rect">
            <a:avLst/>
          </a:prstGeom>
        </p:spPr>
      </p:pic>
      <p:sp>
        <p:nvSpPr>
          <p:cNvPr id="19" name="TextBox 18"/>
          <p:cNvSpPr txBox="1"/>
          <p:nvPr/>
        </p:nvSpPr>
        <p:spPr>
          <a:xfrm>
            <a:off x="9199804" y="2573841"/>
            <a:ext cx="2371725" cy="1754326"/>
          </a:xfrm>
          <a:prstGeom prst="rect">
            <a:avLst/>
          </a:prstGeom>
          <a:noFill/>
        </p:spPr>
        <p:txBody>
          <a:bodyPr wrap="square" rtlCol="0">
            <a:spAutoFit/>
          </a:bodyPr>
          <a:lstStyle/>
          <a:p>
            <a:pPr algn="ctr"/>
            <a:r>
              <a:rPr lang="en-US" dirty="0" smtClean="0"/>
              <a:t>Build your own essential skills with this online resource platform.</a:t>
            </a:r>
          </a:p>
          <a:p>
            <a:pPr algn="ctr"/>
            <a:endParaRPr lang="en-US" dirty="0"/>
          </a:p>
          <a:p>
            <a:pPr algn="ctr"/>
            <a:r>
              <a:rPr lang="en-US" dirty="0" smtClean="0"/>
              <a:t>Click </a:t>
            </a:r>
            <a:r>
              <a:rPr lang="en-US" dirty="0" smtClean="0">
                <a:hlinkClick r:id="rId11"/>
              </a:rPr>
              <a:t>here</a:t>
            </a:r>
            <a:r>
              <a:rPr lang="en-US" dirty="0" smtClean="0"/>
              <a:t>!</a:t>
            </a:r>
            <a:endParaRPr lang="en-GB" dirty="0"/>
          </a:p>
        </p:txBody>
      </p:sp>
    </p:spTree>
    <p:extLst>
      <p:ext uri="{BB962C8B-B14F-4D97-AF65-F5344CB8AC3E}">
        <p14:creationId xmlns:p14="http://schemas.microsoft.com/office/powerpoint/2010/main" val="390452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252703"/>
            <a:ext cx="12192000" cy="605297"/>
          </a:xfrm>
          <a:prstGeom prst="rect">
            <a:avLst/>
          </a:prstGeom>
        </p:spPr>
      </p:pic>
      <p:pic>
        <p:nvPicPr>
          <p:cNvPr id="6" name="Picture 5"/>
          <p:cNvPicPr>
            <a:picLocks noChangeAspect="1"/>
          </p:cNvPicPr>
          <p:nvPr/>
        </p:nvPicPr>
        <p:blipFill>
          <a:blip r:embed="rId3"/>
          <a:stretch>
            <a:fillRect/>
          </a:stretch>
        </p:blipFill>
        <p:spPr>
          <a:xfrm>
            <a:off x="1" y="0"/>
            <a:ext cx="12192000" cy="760444"/>
          </a:xfrm>
          <a:prstGeom prst="rect">
            <a:avLst/>
          </a:prstGeom>
        </p:spPr>
      </p:pic>
      <p:pic>
        <p:nvPicPr>
          <p:cNvPr id="9" name="Picture 8"/>
          <p:cNvPicPr>
            <a:picLocks noChangeAspect="1"/>
          </p:cNvPicPr>
          <p:nvPr/>
        </p:nvPicPr>
        <p:blipFill>
          <a:blip r:embed="rId4"/>
          <a:stretch>
            <a:fillRect/>
          </a:stretch>
        </p:blipFill>
        <p:spPr>
          <a:xfrm>
            <a:off x="3088618" y="492166"/>
            <a:ext cx="2862263" cy="532368"/>
          </a:xfrm>
          <a:prstGeom prst="rect">
            <a:avLst/>
          </a:prstGeom>
        </p:spPr>
      </p:pic>
      <p:grpSp>
        <p:nvGrpSpPr>
          <p:cNvPr id="15" name="Group 14"/>
          <p:cNvGrpSpPr/>
          <p:nvPr/>
        </p:nvGrpSpPr>
        <p:grpSpPr>
          <a:xfrm>
            <a:off x="171450" y="1143781"/>
            <a:ext cx="8986838" cy="5594972"/>
            <a:chOff x="366712" y="950712"/>
            <a:chExt cx="8986838" cy="5594972"/>
          </a:xfrm>
        </p:grpSpPr>
        <p:sp>
          <p:nvSpPr>
            <p:cNvPr id="5" name="Rectangle 4">
              <a:hlinkClick r:id="rId5"/>
            </p:cNvPr>
            <p:cNvSpPr/>
            <p:nvPr/>
          </p:nvSpPr>
          <p:spPr>
            <a:xfrm>
              <a:off x="366712" y="950712"/>
              <a:ext cx="8986838" cy="5594972"/>
            </a:xfrm>
            <a:prstGeom prst="rect">
              <a:avLst/>
            </a:prstGeom>
            <a:solidFill>
              <a:schemeClr val="bg1"/>
            </a:solidFill>
            <a:ln w="50800">
              <a:solidFill>
                <a:srgbClr val="E43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85709" y="1079618"/>
              <a:ext cx="8750344" cy="5374969"/>
              <a:chOff x="506016" y="1418069"/>
              <a:chExt cx="8750344" cy="5374969"/>
            </a:xfrm>
          </p:grpSpPr>
          <p:pic>
            <p:nvPicPr>
              <p:cNvPr id="2" name="Picture 1"/>
              <p:cNvPicPr>
                <a:picLocks noChangeAspect="1"/>
              </p:cNvPicPr>
              <p:nvPr/>
            </p:nvPicPr>
            <p:blipFill>
              <a:blip r:embed="rId6"/>
              <a:stretch>
                <a:fillRect/>
              </a:stretch>
            </p:blipFill>
            <p:spPr>
              <a:xfrm>
                <a:off x="506016" y="1418069"/>
                <a:ext cx="7816454" cy="2784793"/>
              </a:xfrm>
              <a:prstGeom prst="rect">
                <a:avLst/>
              </a:prstGeom>
            </p:spPr>
          </p:pic>
          <p:pic>
            <p:nvPicPr>
              <p:cNvPr id="4" name="Picture 3"/>
              <p:cNvPicPr>
                <a:picLocks noChangeAspect="1"/>
              </p:cNvPicPr>
              <p:nvPr/>
            </p:nvPicPr>
            <p:blipFill>
              <a:blip r:embed="rId7"/>
              <a:stretch>
                <a:fillRect/>
              </a:stretch>
            </p:blipFill>
            <p:spPr>
              <a:xfrm>
                <a:off x="506016" y="3275042"/>
                <a:ext cx="7900988" cy="3270642"/>
              </a:xfrm>
              <a:prstGeom prst="rect">
                <a:avLst/>
              </a:prstGeom>
            </p:spPr>
          </p:pic>
          <p:pic>
            <p:nvPicPr>
              <p:cNvPr id="12" name="Picture 11"/>
              <p:cNvPicPr>
                <a:picLocks noChangeAspect="1"/>
              </p:cNvPicPr>
              <p:nvPr/>
            </p:nvPicPr>
            <p:blipFill>
              <a:blip r:embed="rId8"/>
              <a:stretch>
                <a:fillRect/>
              </a:stretch>
            </p:blipFill>
            <p:spPr>
              <a:xfrm>
                <a:off x="8537974" y="1418069"/>
                <a:ext cx="718386" cy="3830069"/>
              </a:xfrm>
              <a:prstGeom prst="rect">
                <a:avLst/>
              </a:prstGeom>
            </p:spPr>
          </p:pic>
          <p:pic>
            <p:nvPicPr>
              <p:cNvPr id="13" name="Picture 12"/>
              <p:cNvPicPr>
                <a:picLocks noChangeAspect="1"/>
              </p:cNvPicPr>
              <p:nvPr/>
            </p:nvPicPr>
            <p:blipFill>
              <a:blip r:embed="rId9"/>
              <a:stretch>
                <a:fillRect/>
              </a:stretch>
            </p:blipFill>
            <p:spPr>
              <a:xfrm>
                <a:off x="4016574" y="6545684"/>
                <a:ext cx="795338" cy="247354"/>
              </a:xfrm>
              <a:prstGeom prst="rect">
                <a:avLst/>
              </a:prstGeom>
            </p:spPr>
          </p:pic>
        </p:grpSp>
      </p:grpSp>
      <p:sp>
        <p:nvSpPr>
          <p:cNvPr id="16" name="TextBox 15"/>
          <p:cNvSpPr txBox="1"/>
          <p:nvPr/>
        </p:nvSpPr>
        <p:spPr>
          <a:xfrm>
            <a:off x="9497989" y="1910391"/>
            <a:ext cx="2371725" cy="3970318"/>
          </a:xfrm>
          <a:prstGeom prst="rect">
            <a:avLst/>
          </a:prstGeom>
          <a:noFill/>
        </p:spPr>
        <p:txBody>
          <a:bodyPr wrap="square" rtlCol="0">
            <a:spAutoFit/>
          </a:bodyPr>
          <a:lstStyle/>
          <a:p>
            <a:pPr algn="ctr"/>
            <a:r>
              <a:rPr lang="en-US" dirty="0" smtClean="0"/>
              <a:t>You can choose almost any course you can think of!!!!</a:t>
            </a:r>
          </a:p>
          <a:p>
            <a:pPr algn="ctr"/>
            <a:endParaRPr lang="en-US" dirty="0"/>
          </a:p>
          <a:p>
            <a:pPr algn="ctr"/>
            <a:r>
              <a:rPr lang="en-US" dirty="0" smtClean="0"/>
              <a:t>Great for your CV.</a:t>
            </a:r>
          </a:p>
          <a:p>
            <a:pPr algn="ctr"/>
            <a:endParaRPr lang="en-US" dirty="0"/>
          </a:p>
          <a:p>
            <a:pPr algn="ctr"/>
            <a:r>
              <a:rPr lang="en-US" dirty="0" smtClean="0"/>
              <a:t>You can learn something completely new, brush up on skills from GCSE, or build on what you already know!</a:t>
            </a:r>
          </a:p>
          <a:p>
            <a:pPr algn="ctr"/>
            <a:endParaRPr lang="en-US" dirty="0"/>
          </a:p>
          <a:p>
            <a:pPr algn="ctr"/>
            <a:r>
              <a:rPr lang="en-US" dirty="0" smtClean="0"/>
              <a:t>Click </a:t>
            </a:r>
            <a:r>
              <a:rPr lang="en-US" dirty="0" smtClean="0">
                <a:hlinkClick r:id="rId5"/>
              </a:rPr>
              <a:t>here</a:t>
            </a:r>
            <a:r>
              <a:rPr lang="en-US" dirty="0" smtClean="0"/>
              <a:t>!</a:t>
            </a:r>
            <a:endParaRPr lang="en-GB" dirty="0"/>
          </a:p>
        </p:txBody>
      </p:sp>
      <p:pic>
        <p:nvPicPr>
          <p:cNvPr id="1026" name="Picture 2" descr="University of Glasgow - University news - Archive of news - 2019 - August -  FutureLearn and UofG announce first online degre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5269" y="167242"/>
            <a:ext cx="2748352" cy="137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6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dpi="0" rotWithShape="1">
            <a:blip r:embed="rId2">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68433" y="292197"/>
            <a:ext cx="10702833" cy="3831818"/>
          </a:xfrm>
          <a:prstGeom prst="rect">
            <a:avLst/>
          </a:prstGeom>
        </p:spPr>
        <p:txBody>
          <a:bodyPr wrap="square">
            <a:spAutoFit/>
          </a:bodyPr>
          <a:lstStyle/>
          <a:p>
            <a:pPr>
              <a:lnSpc>
                <a:spcPct val="150000"/>
              </a:lnSpc>
            </a:pPr>
            <a:r>
              <a:rPr lang="en-GB" dirty="0" err="1" smtClean="0"/>
              <a:t>Alderbrook</a:t>
            </a:r>
            <a:r>
              <a:rPr lang="en-GB" dirty="0" smtClean="0"/>
              <a:t> has joined up with two national organisations to help young people who are leaving education this summer to feel prepared for their next steps. Over the course of the next couple of weeks you can complete a range of online activities and following the social media campaign to make sure you’ve got the information and resources you need to get ahead. The activities that we will cover will not only provide you all with information about the range of pathways open to you, but will also provide you with support and information across a range of personal and professional development areas, including employability and life skills development, the opportunity to complete some virtual work experience and the opportunity to connect with Youth Friendly opportunities. All of this information and support is there to help you create the future you want, the more you put into these activities the more your future self will benefit. </a:t>
            </a:r>
            <a:endParaRPr lang="en-GB" dirty="0"/>
          </a:p>
        </p:txBody>
      </p:sp>
      <p:sp>
        <p:nvSpPr>
          <p:cNvPr id="3" name="TextBox 2"/>
          <p:cNvSpPr txBox="1"/>
          <p:nvPr/>
        </p:nvSpPr>
        <p:spPr>
          <a:xfrm>
            <a:off x="7534275" y="4416212"/>
            <a:ext cx="4505325" cy="923330"/>
          </a:xfrm>
          <a:prstGeom prst="rect">
            <a:avLst/>
          </a:prstGeom>
          <a:noFill/>
        </p:spPr>
        <p:txBody>
          <a:bodyPr wrap="square" rtlCol="0">
            <a:spAutoFit/>
          </a:bodyPr>
          <a:lstStyle/>
          <a:p>
            <a:r>
              <a:rPr lang="en-US" dirty="0" smtClean="0"/>
              <a:t>NOTE:</a:t>
            </a:r>
          </a:p>
          <a:p>
            <a:r>
              <a:rPr lang="en-US" dirty="0" smtClean="0"/>
              <a:t>You should ideally have completed </a:t>
            </a:r>
            <a:r>
              <a:rPr lang="en-US" dirty="0" smtClean="0">
                <a:hlinkClick r:id="rId3" action="ppaction://hlinkfile"/>
              </a:rPr>
              <a:t>Weeks one </a:t>
            </a:r>
            <a:r>
              <a:rPr lang="en-US" dirty="0" smtClean="0"/>
              <a:t>and </a:t>
            </a:r>
            <a:r>
              <a:rPr lang="en-US" dirty="0" smtClean="0">
                <a:hlinkClick r:id="rId4" action="ppaction://hlinkfile"/>
              </a:rPr>
              <a:t>two</a:t>
            </a:r>
            <a:r>
              <a:rPr lang="en-US" dirty="0" smtClean="0"/>
              <a:t> first (found in Careers).</a:t>
            </a:r>
            <a:endParaRPr lang="en-GB" dirty="0"/>
          </a:p>
        </p:txBody>
      </p:sp>
      <p:pic>
        <p:nvPicPr>
          <p:cNvPr id="5" name="Picture 4"/>
          <p:cNvPicPr>
            <a:picLocks noChangeAspect="1"/>
          </p:cNvPicPr>
          <p:nvPr/>
        </p:nvPicPr>
        <p:blipFill>
          <a:blip r:embed="rId5"/>
          <a:stretch>
            <a:fillRect/>
          </a:stretch>
        </p:blipFill>
        <p:spPr>
          <a:xfrm>
            <a:off x="367528" y="4254036"/>
            <a:ext cx="5899010" cy="2171011"/>
          </a:xfrm>
          <a:prstGeom prst="rect">
            <a:avLst/>
          </a:prstGeom>
        </p:spPr>
      </p:pic>
    </p:spTree>
    <p:extLst>
      <p:ext uri="{BB962C8B-B14F-4D97-AF65-F5344CB8AC3E}">
        <p14:creationId xmlns:p14="http://schemas.microsoft.com/office/powerpoint/2010/main" val="206567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252703"/>
            <a:ext cx="12192000" cy="605297"/>
          </a:xfrm>
          <a:prstGeom prst="rect">
            <a:avLst/>
          </a:prstGeom>
        </p:spPr>
      </p:pic>
      <p:sp>
        <p:nvSpPr>
          <p:cNvPr id="4" name="Rectangle 3"/>
          <p:cNvSpPr/>
          <p:nvPr/>
        </p:nvSpPr>
        <p:spPr>
          <a:xfrm>
            <a:off x="542925" y="1245593"/>
            <a:ext cx="11401425" cy="3693319"/>
          </a:xfrm>
          <a:prstGeom prst="rect">
            <a:avLst/>
          </a:prstGeom>
        </p:spPr>
        <p:txBody>
          <a:bodyPr wrap="square">
            <a:spAutoFit/>
          </a:bodyPr>
          <a:lstStyle/>
          <a:p>
            <a:pPr>
              <a:lnSpc>
                <a:spcPct val="150000"/>
              </a:lnSpc>
            </a:pPr>
            <a:r>
              <a:rPr lang="en-GB" dirty="0"/>
              <a:t>This week’s theme is </a:t>
            </a:r>
            <a:r>
              <a:rPr lang="en-GB" b="1" dirty="0"/>
              <a:t>Building your Life Skills</a:t>
            </a:r>
            <a:r>
              <a:rPr lang="en-GB" dirty="0"/>
              <a:t> and you’ll take part in activities from Youth Employment UK’s online </a:t>
            </a:r>
            <a:r>
              <a:rPr lang="en-GB" b="1" dirty="0">
                <a:hlinkClick r:id="rId3"/>
              </a:rPr>
              <a:t>Young Professional</a:t>
            </a:r>
            <a:r>
              <a:rPr lang="en-GB" dirty="0"/>
              <a:t> programmes and explore extra resources and opportunities to build you knowledge and understanding.</a:t>
            </a:r>
          </a:p>
          <a:p>
            <a:pPr>
              <a:lnSpc>
                <a:spcPct val="150000"/>
              </a:lnSpc>
            </a:pPr>
            <a:r>
              <a:rPr lang="en-GB" dirty="0"/>
              <a:t> </a:t>
            </a:r>
          </a:p>
          <a:p>
            <a:pPr>
              <a:lnSpc>
                <a:spcPct val="150000"/>
              </a:lnSpc>
            </a:pPr>
            <a:r>
              <a:rPr lang="en-GB" dirty="0"/>
              <a:t>The activities that we will cover this week include: </a:t>
            </a:r>
          </a:p>
          <a:p>
            <a:r>
              <a:rPr lang="en-GB" dirty="0"/>
              <a:t> </a:t>
            </a:r>
          </a:p>
          <a:p>
            <a:pPr marL="285750" lvl="0" indent="-285750">
              <a:lnSpc>
                <a:spcPct val="150000"/>
              </a:lnSpc>
              <a:buFont typeface="Arial" panose="020B0604020202020204" pitchFamily="34" charset="0"/>
              <a:buChar char="•"/>
            </a:pPr>
            <a:r>
              <a:rPr lang="en-GB" dirty="0"/>
              <a:t>Developing the key skills needed for life and work including key employability skills, such as communication, teamwork, problem solving, self-belief and self-employment</a:t>
            </a:r>
            <a:r>
              <a:rPr lang="en-GB" dirty="0" smtClean="0"/>
              <a:t>.</a:t>
            </a:r>
          </a:p>
          <a:p>
            <a:pPr lvl="0">
              <a:lnSpc>
                <a:spcPct val="150000"/>
              </a:lnSpc>
            </a:pPr>
            <a:endParaRPr lang="en-GB" dirty="0"/>
          </a:p>
          <a:p>
            <a:pPr marL="285750" lvl="0" indent="-285750">
              <a:lnSpc>
                <a:spcPct val="150000"/>
              </a:lnSpc>
              <a:buFont typeface="Arial" panose="020B0604020202020204" pitchFamily="34" charset="0"/>
              <a:buChar char="•"/>
            </a:pPr>
            <a:r>
              <a:rPr lang="en-GB" dirty="0"/>
              <a:t>Determining where you are on these skills and how to improve them</a:t>
            </a:r>
            <a:r>
              <a:rPr lang="en-GB" dirty="0" smtClean="0"/>
              <a:t>.</a:t>
            </a:r>
            <a:endParaRPr lang="en-GB" dirty="0"/>
          </a:p>
        </p:txBody>
      </p:sp>
      <p:pic>
        <p:nvPicPr>
          <p:cNvPr id="6" name="Picture 5"/>
          <p:cNvPicPr>
            <a:picLocks noChangeAspect="1"/>
          </p:cNvPicPr>
          <p:nvPr/>
        </p:nvPicPr>
        <p:blipFill>
          <a:blip r:embed="rId4"/>
          <a:stretch>
            <a:fillRect/>
          </a:stretch>
        </p:blipFill>
        <p:spPr>
          <a:xfrm>
            <a:off x="1" y="0"/>
            <a:ext cx="12192000" cy="760444"/>
          </a:xfrm>
          <a:prstGeom prst="rect">
            <a:avLst/>
          </a:prstGeom>
        </p:spPr>
      </p:pic>
      <p:pic>
        <p:nvPicPr>
          <p:cNvPr id="8" name="Picture 7"/>
          <p:cNvPicPr>
            <a:picLocks noChangeAspect="1"/>
          </p:cNvPicPr>
          <p:nvPr/>
        </p:nvPicPr>
        <p:blipFill>
          <a:blip r:embed="rId5"/>
          <a:stretch>
            <a:fillRect/>
          </a:stretch>
        </p:blipFill>
        <p:spPr>
          <a:xfrm>
            <a:off x="366712" y="281768"/>
            <a:ext cx="1123589" cy="862013"/>
          </a:xfrm>
          <a:prstGeom prst="rect">
            <a:avLst/>
          </a:prstGeom>
        </p:spPr>
      </p:pic>
      <p:pic>
        <p:nvPicPr>
          <p:cNvPr id="9" name="Picture 8"/>
          <p:cNvPicPr>
            <a:picLocks noChangeAspect="1"/>
          </p:cNvPicPr>
          <p:nvPr/>
        </p:nvPicPr>
        <p:blipFill>
          <a:blip r:embed="rId6"/>
          <a:stretch>
            <a:fillRect/>
          </a:stretch>
        </p:blipFill>
        <p:spPr>
          <a:xfrm>
            <a:off x="4664869" y="521057"/>
            <a:ext cx="2862263" cy="532368"/>
          </a:xfrm>
          <a:prstGeom prst="rect">
            <a:avLst/>
          </a:prstGeom>
        </p:spPr>
      </p:pic>
      <p:pic>
        <p:nvPicPr>
          <p:cNvPr id="10" name="Picture 9"/>
          <p:cNvPicPr>
            <a:picLocks noChangeAspect="1"/>
          </p:cNvPicPr>
          <p:nvPr/>
        </p:nvPicPr>
        <p:blipFill>
          <a:blip r:embed="rId7"/>
          <a:stretch>
            <a:fillRect/>
          </a:stretch>
        </p:blipFill>
        <p:spPr>
          <a:xfrm>
            <a:off x="10234612" y="274288"/>
            <a:ext cx="1709738" cy="81991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159309921"/>
              </p:ext>
            </p:extLst>
          </p:nvPr>
        </p:nvGraphicFramePr>
        <p:xfrm>
          <a:off x="6319837" y="5345864"/>
          <a:ext cx="5725160" cy="1472184"/>
        </p:xfrm>
        <a:graphic>
          <a:graphicData uri="http://schemas.openxmlformats.org/drawingml/2006/table">
            <a:tbl>
              <a:tblPr firstRow="1" firstCol="1" bandRow="1"/>
              <a:tblGrid>
                <a:gridCol w="5725160">
                  <a:extLst>
                    <a:ext uri="{9D8B030D-6E8A-4147-A177-3AD203B41FA5}">
                      <a16:colId xmlns:a16="http://schemas.microsoft.com/office/drawing/2014/main" val="2093410588"/>
                    </a:ext>
                  </a:extLst>
                </a:gridCol>
              </a:tblGrid>
              <a:tr h="302895">
                <a:tc>
                  <a:txBody>
                    <a:bodyPr/>
                    <a:lstStyle/>
                    <a:p>
                      <a:pPr algn="ctr">
                        <a:lnSpc>
                          <a:spcPct val="115000"/>
                        </a:lnSpc>
                        <a:spcAft>
                          <a:spcPts val="0"/>
                        </a:spcAft>
                      </a:pPr>
                      <a:r>
                        <a:rPr lang="en-GB" sz="1400">
                          <a:effectLst/>
                          <a:latin typeface="Arial" panose="020B0604020202020204" pitchFamily="34" charset="0"/>
                          <a:ea typeface="Arial" panose="020B0604020202020204" pitchFamily="34" charset="0"/>
                        </a:rPr>
                        <a:t> </a:t>
                      </a:r>
                    </a:p>
                    <a:p>
                      <a:pPr algn="ctr">
                        <a:lnSpc>
                          <a:spcPct val="115000"/>
                        </a:lnSpc>
                        <a:spcAft>
                          <a:spcPts val="0"/>
                        </a:spcAft>
                      </a:pPr>
                      <a:r>
                        <a:rPr lang="en-GB" sz="1400">
                          <a:effectLst/>
                          <a:latin typeface="Arial" panose="020B0604020202020204" pitchFamily="34" charset="0"/>
                          <a:ea typeface="Arial" panose="020B0604020202020204" pitchFamily="34" charset="0"/>
                        </a:rPr>
                        <a:t>To get started, take a look here at </a:t>
                      </a:r>
                      <a:r>
                        <a:rPr lang="en-GB" sz="1400" u="sng">
                          <a:solidFill>
                            <a:srgbClr val="1155CC"/>
                          </a:solidFill>
                          <a:effectLst/>
                          <a:latin typeface="Arial" panose="020B0604020202020204" pitchFamily="34" charset="0"/>
                          <a:ea typeface="Calibri" panose="020F0502020204030204" pitchFamily="34" charset="0"/>
                          <a:hlinkClick r:id="rId8"/>
                        </a:rPr>
                        <a:t>Week 3 intro + activities list</a:t>
                      </a:r>
                      <a:endParaRPr lang="en-GB" sz="1400">
                        <a:effectLst/>
                        <a:latin typeface="Arial" panose="020B0604020202020204" pitchFamily="34" charset="0"/>
                        <a:ea typeface="Arial" panose="020B0604020202020204" pitchFamily="34" charset="0"/>
                      </a:endParaRPr>
                    </a:p>
                    <a:p>
                      <a:pPr algn="ctr">
                        <a:lnSpc>
                          <a:spcPct val="115000"/>
                        </a:lnSpc>
                        <a:spcAft>
                          <a:spcPts val="0"/>
                        </a:spcAft>
                      </a:pPr>
                      <a:r>
                        <a:rPr lang="en-GB" sz="1400">
                          <a:effectLst/>
                          <a:latin typeface="Arial" panose="020B0604020202020204" pitchFamily="34" charset="0"/>
                          <a:ea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8146488"/>
                  </a:ext>
                </a:extLst>
              </a:tr>
              <a:tr h="0">
                <a:tc>
                  <a:txBody>
                    <a:bodyPr/>
                    <a:lstStyle/>
                    <a:p>
                      <a:pPr algn="ctr">
                        <a:lnSpc>
                          <a:spcPct val="115000"/>
                        </a:lnSpc>
                        <a:spcAft>
                          <a:spcPts val="0"/>
                        </a:spcAft>
                      </a:pPr>
                      <a:r>
                        <a:rPr lang="en-GB" sz="1400" dirty="0">
                          <a:effectLst/>
                          <a:latin typeface="Arial" panose="020B0604020202020204" pitchFamily="34" charset="0"/>
                          <a:ea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Arial" panose="020B0604020202020204" pitchFamily="34" charset="0"/>
                        </a:rPr>
                        <a:t>Then have a go at </a:t>
                      </a:r>
                      <a:r>
                        <a:rPr lang="en-GB" sz="1400" u="sng" dirty="0">
                          <a:solidFill>
                            <a:srgbClr val="1155CC"/>
                          </a:solidFill>
                          <a:effectLst/>
                          <a:latin typeface="Arial" panose="020B0604020202020204" pitchFamily="34" charset="0"/>
                          <a:ea typeface="Calibri" panose="020F0502020204030204" pitchFamily="34" charset="0"/>
                          <a:hlinkClick r:id="rId9"/>
                        </a:rPr>
                        <a:t>Week 3 Young Professional activity</a:t>
                      </a:r>
                      <a:endParaRPr lang="en-GB" sz="1400" dirty="0">
                        <a:effectLst/>
                        <a:latin typeface="Arial" panose="020B0604020202020204" pitchFamily="34" charset="0"/>
                        <a:ea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7452477"/>
                  </a:ext>
                </a:extLst>
              </a:tr>
            </a:tbl>
          </a:graphicData>
        </a:graphic>
      </p:graphicFrame>
    </p:spTree>
    <p:extLst>
      <p:ext uri="{BB962C8B-B14F-4D97-AF65-F5344CB8AC3E}">
        <p14:creationId xmlns:p14="http://schemas.microsoft.com/office/powerpoint/2010/main" val="358157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7" name="Picture 6"/>
          <p:cNvPicPr>
            <a:picLocks noChangeAspect="1"/>
          </p:cNvPicPr>
          <p:nvPr/>
        </p:nvPicPr>
        <p:blipFill>
          <a:blip r:embed="rId3"/>
          <a:stretch>
            <a:fillRect/>
          </a:stretch>
        </p:blipFill>
        <p:spPr>
          <a:xfrm>
            <a:off x="0" y="6252703"/>
            <a:ext cx="12192000" cy="605297"/>
          </a:xfrm>
          <a:prstGeom prst="rect">
            <a:avLst/>
          </a:prstGeom>
        </p:spPr>
      </p:pic>
      <p:pic>
        <p:nvPicPr>
          <p:cNvPr id="8" name="Picture 7"/>
          <p:cNvPicPr>
            <a:picLocks noChangeAspect="1"/>
          </p:cNvPicPr>
          <p:nvPr/>
        </p:nvPicPr>
        <p:blipFill>
          <a:blip r:embed="rId4"/>
          <a:stretch>
            <a:fillRect/>
          </a:stretch>
        </p:blipFill>
        <p:spPr>
          <a:xfrm>
            <a:off x="366712" y="281768"/>
            <a:ext cx="1123589" cy="862013"/>
          </a:xfrm>
          <a:prstGeom prst="rect">
            <a:avLst/>
          </a:prstGeom>
        </p:spPr>
      </p:pic>
      <p:pic>
        <p:nvPicPr>
          <p:cNvPr id="9" name="Picture 8"/>
          <p:cNvPicPr>
            <a:picLocks noChangeAspect="1"/>
          </p:cNvPicPr>
          <p:nvPr/>
        </p:nvPicPr>
        <p:blipFill>
          <a:blip r:embed="rId5"/>
          <a:stretch>
            <a:fillRect/>
          </a:stretch>
        </p:blipFill>
        <p:spPr>
          <a:xfrm>
            <a:off x="4664869" y="521057"/>
            <a:ext cx="2862263" cy="532368"/>
          </a:xfrm>
          <a:prstGeom prst="rect">
            <a:avLst/>
          </a:prstGeom>
        </p:spPr>
      </p:pic>
      <p:pic>
        <p:nvPicPr>
          <p:cNvPr id="10" name="Picture 9"/>
          <p:cNvPicPr>
            <a:picLocks noChangeAspect="1"/>
          </p:cNvPicPr>
          <p:nvPr/>
        </p:nvPicPr>
        <p:blipFill>
          <a:blip r:embed="rId6"/>
          <a:stretch>
            <a:fillRect/>
          </a:stretch>
        </p:blipFill>
        <p:spPr>
          <a:xfrm>
            <a:off x="10234612" y="274288"/>
            <a:ext cx="1709738" cy="819912"/>
          </a:xfrm>
          <a:prstGeom prst="rect">
            <a:avLst/>
          </a:prstGeom>
        </p:spPr>
      </p:pic>
      <p:sp>
        <p:nvSpPr>
          <p:cNvPr id="11" name="Rectangle 10"/>
          <p:cNvSpPr/>
          <p:nvPr/>
        </p:nvSpPr>
        <p:spPr>
          <a:xfrm>
            <a:off x="366712" y="2029245"/>
            <a:ext cx="8264434" cy="2031325"/>
          </a:xfrm>
          <a:prstGeom prst="rect">
            <a:avLst/>
          </a:prstGeom>
        </p:spPr>
        <p:txBody>
          <a:bodyPr wrap="square">
            <a:spAutoFit/>
          </a:bodyPr>
          <a:lstStyle/>
          <a:p>
            <a:r>
              <a:rPr lang="en-US" dirty="0" smtClean="0"/>
              <a:t>Go to the link below, and create an account with Youth Employment UK</a:t>
            </a:r>
          </a:p>
          <a:p>
            <a:endParaRPr lang="en-GB" dirty="0" smtClean="0"/>
          </a:p>
          <a:p>
            <a:r>
              <a:rPr lang="en-GB" dirty="0" smtClean="0"/>
              <a:t>Young Professional: </a:t>
            </a:r>
            <a:r>
              <a:rPr lang="en-GB" dirty="0" smtClean="0">
                <a:hlinkClick r:id="rId7"/>
              </a:rPr>
              <a:t>Preparing for your Future - You And Your Life Skills</a:t>
            </a:r>
            <a:endParaRPr lang="en-GB" dirty="0" smtClean="0"/>
          </a:p>
          <a:p>
            <a:endParaRPr lang="en-GB" dirty="0" smtClean="0"/>
          </a:p>
          <a:p>
            <a:r>
              <a:rPr lang="en-GB" dirty="0" smtClean="0"/>
              <a:t>You can save where you are and return to it to complete.</a:t>
            </a:r>
          </a:p>
          <a:p>
            <a:endParaRPr lang="en-US" dirty="0"/>
          </a:p>
          <a:p>
            <a:r>
              <a:rPr lang="en-US" dirty="0" smtClean="0"/>
              <a:t>Once completed you get a certificate – useful for interviews.</a:t>
            </a:r>
            <a:endParaRPr lang="en-GB" dirty="0"/>
          </a:p>
        </p:txBody>
      </p:sp>
    </p:spTree>
    <p:extLst>
      <p:ext uri="{BB962C8B-B14F-4D97-AF65-F5344CB8AC3E}">
        <p14:creationId xmlns:p14="http://schemas.microsoft.com/office/powerpoint/2010/main" val="399717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7" name="Picture 6"/>
          <p:cNvPicPr>
            <a:picLocks noChangeAspect="1"/>
          </p:cNvPicPr>
          <p:nvPr/>
        </p:nvPicPr>
        <p:blipFill>
          <a:blip r:embed="rId3"/>
          <a:stretch>
            <a:fillRect/>
          </a:stretch>
        </p:blipFill>
        <p:spPr>
          <a:xfrm>
            <a:off x="0" y="6252703"/>
            <a:ext cx="12192000" cy="605297"/>
          </a:xfrm>
          <a:prstGeom prst="rect">
            <a:avLst/>
          </a:prstGeom>
        </p:spPr>
      </p:pic>
      <p:pic>
        <p:nvPicPr>
          <p:cNvPr id="8" name="Picture 7"/>
          <p:cNvPicPr>
            <a:picLocks noChangeAspect="1"/>
          </p:cNvPicPr>
          <p:nvPr/>
        </p:nvPicPr>
        <p:blipFill>
          <a:blip r:embed="rId4"/>
          <a:stretch>
            <a:fillRect/>
          </a:stretch>
        </p:blipFill>
        <p:spPr>
          <a:xfrm>
            <a:off x="366712" y="281768"/>
            <a:ext cx="1123589" cy="862013"/>
          </a:xfrm>
          <a:prstGeom prst="rect">
            <a:avLst/>
          </a:prstGeom>
        </p:spPr>
      </p:pic>
      <p:pic>
        <p:nvPicPr>
          <p:cNvPr id="9" name="Picture 8"/>
          <p:cNvPicPr>
            <a:picLocks noChangeAspect="1"/>
          </p:cNvPicPr>
          <p:nvPr/>
        </p:nvPicPr>
        <p:blipFill>
          <a:blip r:embed="rId5"/>
          <a:stretch>
            <a:fillRect/>
          </a:stretch>
        </p:blipFill>
        <p:spPr>
          <a:xfrm>
            <a:off x="4664869" y="521057"/>
            <a:ext cx="2862263" cy="532368"/>
          </a:xfrm>
          <a:prstGeom prst="rect">
            <a:avLst/>
          </a:prstGeom>
        </p:spPr>
      </p:pic>
      <p:pic>
        <p:nvPicPr>
          <p:cNvPr id="10" name="Picture 9"/>
          <p:cNvPicPr>
            <a:picLocks noChangeAspect="1"/>
          </p:cNvPicPr>
          <p:nvPr/>
        </p:nvPicPr>
        <p:blipFill>
          <a:blip r:embed="rId6"/>
          <a:stretch>
            <a:fillRect/>
          </a:stretch>
        </p:blipFill>
        <p:spPr>
          <a:xfrm>
            <a:off x="10234612" y="274288"/>
            <a:ext cx="1709738" cy="819912"/>
          </a:xfrm>
          <a:prstGeom prst="rect">
            <a:avLst/>
          </a:prstGeom>
        </p:spPr>
      </p:pic>
      <p:pic>
        <p:nvPicPr>
          <p:cNvPr id="3" name="Picture 2">
            <a:hlinkClick r:id="rId7"/>
          </p:cNvPr>
          <p:cNvPicPr>
            <a:picLocks noChangeAspect="1"/>
          </p:cNvPicPr>
          <p:nvPr/>
        </p:nvPicPr>
        <p:blipFill>
          <a:blip r:embed="rId8"/>
          <a:stretch>
            <a:fillRect/>
          </a:stretch>
        </p:blipFill>
        <p:spPr>
          <a:xfrm>
            <a:off x="719137" y="1165429"/>
            <a:ext cx="10753725" cy="4943383"/>
          </a:xfrm>
          <a:prstGeom prst="rect">
            <a:avLst/>
          </a:prstGeom>
        </p:spPr>
      </p:pic>
      <p:sp>
        <p:nvSpPr>
          <p:cNvPr id="11" name="Rectangle 10"/>
          <p:cNvSpPr/>
          <p:nvPr/>
        </p:nvSpPr>
        <p:spPr>
          <a:xfrm>
            <a:off x="204787" y="6370685"/>
            <a:ext cx="8264434" cy="369332"/>
          </a:xfrm>
          <a:prstGeom prst="rect">
            <a:avLst/>
          </a:prstGeom>
        </p:spPr>
        <p:txBody>
          <a:bodyPr wrap="square">
            <a:spAutoFit/>
          </a:bodyPr>
          <a:lstStyle/>
          <a:p>
            <a:r>
              <a:rPr lang="en-US" dirty="0" smtClean="0"/>
              <a:t>Use this superb </a:t>
            </a:r>
            <a:r>
              <a:rPr lang="en-US" dirty="0" smtClean="0">
                <a:hlinkClick r:id="rId7"/>
              </a:rPr>
              <a:t>website</a:t>
            </a:r>
            <a:r>
              <a:rPr lang="en-US" dirty="0" smtClean="0"/>
              <a:t> to build your skills!</a:t>
            </a:r>
            <a:endParaRPr lang="en-GB" dirty="0"/>
          </a:p>
        </p:txBody>
      </p:sp>
    </p:spTree>
    <p:extLst>
      <p:ext uri="{BB962C8B-B14F-4D97-AF65-F5344CB8AC3E}">
        <p14:creationId xmlns:p14="http://schemas.microsoft.com/office/powerpoint/2010/main" val="356609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479</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Alderbrook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Reeve</dc:creator>
  <cp:lastModifiedBy>Mrs S Reeve</cp:lastModifiedBy>
  <cp:revision>26</cp:revision>
  <dcterms:created xsi:type="dcterms:W3CDTF">2021-05-26T08:03:40Z</dcterms:created>
  <dcterms:modified xsi:type="dcterms:W3CDTF">2021-06-03T23:39:20Z</dcterms:modified>
</cp:coreProperties>
</file>