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ABB4"/>
    <a:srgbClr val="ED407C"/>
    <a:srgbClr val="E564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6F0C-633A-4771-9CA5-8E085E3464D8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838C-142A-491F-9D4B-4C9E5D691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043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6F0C-633A-4771-9CA5-8E085E3464D8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838C-142A-491F-9D4B-4C9E5D691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87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6F0C-633A-4771-9CA5-8E085E3464D8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838C-142A-491F-9D4B-4C9E5D691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386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6F0C-633A-4771-9CA5-8E085E3464D8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838C-142A-491F-9D4B-4C9E5D691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27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6F0C-633A-4771-9CA5-8E085E3464D8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838C-142A-491F-9D4B-4C9E5D691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99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6F0C-633A-4771-9CA5-8E085E3464D8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838C-142A-491F-9D4B-4C9E5D691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94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6F0C-633A-4771-9CA5-8E085E3464D8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838C-142A-491F-9D4B-4C9E5D691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91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6F0C-633A-4771-9CA5-8E085E3464D8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838C-142A-491F-9D4B-4C9E5D691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97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6F0C-633A-4771-9CA5-8E085E3464D8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838C-142A-491F-9D4B-4C9E5D691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433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6F0C-633A-4771-9CA5-8E085E3464D8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838C-142A-491F-9D4B-4C9E5D691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83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6F0C-633A-4771-9CA5-8E085E3464D8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838C-142A-491F-9D4B-4C9E5D691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4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46F0C-633A-4771-9CA5-8E085E3464D8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6838C-142A-491F-9D4B-4C9E5D691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486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goodhousekeeping.com/life/parenting/g32157389/best-podcasts-for-teens/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www.bbc.co.uk/bitesize/tags/z7qg6v4/mental-health/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10" Type="http://schemas.openxmlformats.org/officeDocument/2006/relationships/image" Target="../media/image6.png"/><Relationship Id="rId4" Type="http://schemas.openxmlformats.org/officeDocument/2006/relationships/hyperlink" Target="https://www.bbcgoodfood.com/howto/guide/recipes-teenagers" TargetMode="Externa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Army%20resources%20support%20network.pptx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hyperlink" Target="Army%20resources%20change.ppt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Army%20resources%20healthy%20minds.pptx" TargetMode="External"/><Relationship Id="rId5" Type="http://schemas.openxmlformats.org/officeDocument/2006/relationships/image" Target="../media/image8.png"/><Relationship Id="rId10" Type="http://schemas.openxmlformats.org/officeDocument/2006/relationships/image" Target="../media/image11.png"/><Relationship Id="rId4" Type="http://schemas.openxmlformats.org/officeDocument/2006/relationships/hyperlink" Target="Army%20resources%20coping%20with%20stress.pptx" TargetMode="External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iseabove.org.uk/" TargetMode="External"/><Relationship Id="rId3" Type="http://schemas.openxmlformats.org/officeDocument/2006/relationships/image" Target="../media/image12.jpeg"/><Relationship Id="rId7" Type="http://schemas.openxmlformats.org/officeDocument/2006/relationships/hyperlink" Target="http://www.clearfear.co.uk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annafreud.org/on-my-mind/" TargetMode="External"/><Relationship Id="rId5" Type="http://schemas.openxmlformats.org/officeDocument/2006/relationships/hyperlink" Target="https://www.themix.org.uk/" TargetMode="External"/><Relationship Id="rId10" Type="http://schemas.openxmlformats.org/officeDocument/2006/relationships/hyperlink" Target="https://www.childrenssociety.org.uk/mental-health-advice-for-children-and-young-people" TargetMode="External"/><Relationship Id="rId4" Type="http://schemas.openxmlformats.org/officeDocument/2006/relationships/hyperlink" Target="http://www.nhs.uk/live-well" TargetMode="External"/><Relationship Id="rId9" Type="http://schemas.openxmlformats.org/officeDocument/2006/relationships/hyperlink" Target="http://www.kooth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1" y="6270119"/>
            <a:ext cx="12192000" cy="611493"/>
          </a:xfrm>
          <a:prstGeom prst="rect">
            <a:avLst/>
          </a:prstGeom>
          <a:solidFill>
            <a:srgbClr val="05A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-1" y="-3870"/>
            <a:ext cx="12192000" cy="751648"/>
          </a:xfrm>
          <a:prstGeom prst="rect">
            <a:avLst/>
          </a:prstGeom>
          <a:solidFill>
            <a:srgbClr val="ED4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22590" y="2983627"/>
            <a:ext cx="611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www.bbc.co.uk/bitesize/tags/z7qg6v4/mental-health/1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40008" y="4241061"/>
            <a:ext cx="10205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https://www.goodhousekeeping.com/life/parenting/g32157389/best-podcasts-for-teens</a:t>
            </a:r>
            <a:r>
              <a:rPr lang="en-GB" dirty="0" smtClean="0">
                <a:hlinkClick r:id="rId3"/>
              </a:rPr>
              <a:t>/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56130" y="3751686"/>
            <a:ext cx="89356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20 Podcasts for Teens That'll Keep Them Glued to Their </a:t>
            </a:r>
            <a:r>
              <a:rPr lang="en-GB" b="1" dirty="0" smtClean="0"/>
              <a:t>Headphones:</a:t>
            </a:r>
            <a:endParaRPr lang="en-GB" b="1" dirty="0"/>
          </a:p>
        </p:txBody>
      </p:sp>
      <p:sp>
        <p:nvSpPr>
          <p:cNvPr id="9" name="Rectangle 8"/>
          <p:cNvSpPr/>
          <p:nvPr/>
        </p:nvSpPr>
        <p:spPr>
          <a:xfrm>
            <a:off x="340008" y="2529092"/>
            <a:ext cx="89356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Lots of videos to help you or help you help a friend:</a:t>
            </a:r>
            <a:endParaRPr lang="en-GB" b="1" dirty="0"/>
          </a:p>
        </p:txBody>
      </p:sp>
      <p:sp>
        <p:nvSpPr>
          <p:cNvPr id="4" name="Rectangle 3"/>
          <p:cNvSpPr/>
          <p:nvPr/>
        </p:nvSpPr>
        <p:spPr>
          <a:xfrm>
            <a:off x="331299" y="5489778"/>
            <a:ext cx="906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www.bbcgoodfood.com/howto/guide/recipes-teenagers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22590" y="4974280"/>
            <a:ext cx="111737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A selection </a:t>
            </a:r>
            <a:r>
              <a:rPr lang="en-GB" b="1" dirty="0"/>
              <a:t>of recipes that will help </a:t>
            </a:r>
            <a:r>
              <a:rPr lang="en-GB" b="1" dirty="0" smtClean="0"/>
              <a:t>you </a:t>
            </a:r>
            <a:r>
              <a:rPr lang="en-GB" b="1" dirty="0"/>
              <a:t>gain the basic skills </a:t>
            </a:r>
            <a:r>
              <a:rPr lang="en-GB" b="1" dirty="0" smtClean="0"/>
              <a:t>you </a:t>
            </a:r>
            <a:r>
              <a:rPr lang="en-GB" b="1" dirty="0"/>
              <a:t>need to cook confidently </a:t>
            </a:r>
            <a:r>
              <a:rPr lang="en-GB" b="1" dirty="0" smtClean="0"/>
              <a:t>on your own:</a:t>
            </a:r>
            <a:endParaRPr lang="en-GB" b="1" dirty="0"/>
          </a:p>
        </p:txBody>
      </p:sp>
      <p:pic>
        <p:nvPicPr>
          <p:cNvPr id="1026" name="Picture 2" descr="Mental Health &amp;amp; Wellbeing Support | Hastings Voluntary Act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04" y="142297"/>
            <a:ext cx="4150920" cy="1549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42807" y="86068"/>
            <a:ext cx="1314450" cy="18859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05302" y="83704"/>
            <a:ext cx="1390650" cy="1828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43997" y="96079"/>
            <a:ext cx="1247775" cy="20193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379811" y="96010"/>
            <a:ext cx="1304925" cy="177165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72775" y="96010"/>
            <a:ext cx="1295400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174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006" y="174169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The Army have produced some really useful resources to help with the following topics:</a:t>
            </a:r>
            <a:endParaRPr lang="en-GB" b="1" dirty="0"/>
          </a:p>
        </p:txBody>
      </p:sp>
      <p:pic>
        <p:nvPicPr>
          <p:cNvPr id="3" name="Picture 2">
            <a:hlinkClick r:id="rId2" action="ppaction://hlinkpres?slideindex=1&amp;slidetitle=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06" y="631675"/>
            <a:ext cx="5457825" cy="10763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9006" y="1836893"/>
            <a:ext cx="545782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You will learn to:</a:t>
            </a:r>
          </a:p>
          <a:p>
            <a:r>
              <a:rPr lang="en-GB" dirty="0"/>
              <a:t>• How to reframe thoughts</a:t>
            </a:r>
          </a:p>
          <a:p>
            <a:r>
              <a:rPr lang="en-GB" dirty="0"/>
              <a:t>• Mindfulness</a:t>
            </a:r>
          </a:p>
          <a:p>
            <a:r>
              <a:rPr lang="en-GB" dirty="0"/>
              <a:t>• How to focus on their strengths </a:t>
            </a:r>
          </a:p>
          <a:p>
            <a:r>
              <a:rPr lang="en-GB" dirty="0"/>
              <a:t>• How to ask for support</a:t>
            </a:r>
          </a:p>
        </p:txBody>
      </p:sp>
      <p:pic>
        <p:nvPicPr>
          <p:cNvPr id="5" name="Picture 4">
            <a:hlinkClick r:id="rId4" action="ppaction://hlinkpres?slideindex=1&amp;slidetitle=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9868" y="650725"/>
            <a:ext cx="5648325" cy="10572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29868" y="1836893"/>
            <a:ext cx="56483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In this session you will learn how to spot the common signs of stress. Find out what is happening in your </a:t>
            </a:r>
            <a:r>
              <a:rPr lang="en-GB" dirty="0" smtClean="0"/>
              <a:t>brain </a:t>
            </a:r>
            <a:r>
              <a:rPr lang="en-GB" dirty="0"/>
              <a:t>during times of stress and then explore coping mechanisms to help you manage times of stress.</a:t>
            </a:r>
          </a:p>
        </p:txBody>
      </p:sp>
      <p:pic>
        <p:nvPicPr>
          <p:cNvPr id="7" name="Picture 6">
            <a:hlinkClick r:id="rId6" action="ppaction://hlinkpres?slideindex=1&amp;slidetitle=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9006" y="3556325"/>
            <a:ext cx="5495925" cy="10572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09006" y="4781229"/>
            <a:ext cx="56170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In this lesson you will: </a:t>
            </a:r>
            <a:br>
              <a:rPr lang="en-GB" dirty="0"/>
            </a:br>
            <a:r>
              <a:rPr lang="en-GB" dirty="0"/>
              <a:t>• Explore the connection between our bodies and our minds</a:t>
            </a:r>
            <a:br>
              <a:rPr lang="en-GB" dirty="0"/>
            </a:br>
            <a:r>
              <a:rPr lang="en-GB" dirty="0"/>
              <a:t>• Analyse how food choices, physical activity and sleep can all impact on our mental wellbeing</a:t>
            </a:r>
            <a:br>
              <a:rPr lang="en-GB" dirty="0"/>
            </a:br>
            <a:r>
              <a:rPr lang="en-GB" dirty="0"/>
              <a:t>• Evaluate different strategies for making positive changes around food choices, physical activity and sleep</a:t>
            </a:r>
          </a:p>
        </p:txBody>
      </p:sp>
      <p:pic>
        <p:nvPicPr>
          <p:cNvPr id="9" name="Picture 8">
            <a:hlinkClick r:id="rId8" action="ppaction://hlinkpres?slideindex=1&amp;slidetitle=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29868" y="3556325"/>
            <a:ext cx="5648325" cy="10382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029868" y="4781229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In this lesson you will: </a:t>
            </a:r>
            <a:br>
              <a:rPr lang="en-GB" dirty="0"/>
            </a:br>
            <a:r>
              <a:rPr lang="en-GB" dirty="0"/>
              <a:t>• Learn why support networks are important </a:t>
            </a:r>
            <a:br>
              <a:rPr lang="en-GB" dirty="0"/>
            </a:br>
            <a:r>
              <a:rPr lang="en-GB" dirty="0"/>
              <a:t>• Be able to explain the different types of support</a:t>
            </a:r>
            <a:br>
              <a:rPr lang="en-GB" dirty="0"/>
            </a:br>
            <a:r>
              <a:rPr lang="en-GB" dirty="0"/>
              <a:t>• Be able to analyse some of the barriers to seeking support and how to overcome these barriers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081383" y="6063408"/>
            <a:ext cx="1044484" cy="76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75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6270119"/>
            <a:ext cx="12192000" cy="611493"/>
          </a:xfrm>
          <a:prstGeom prst="rect">
            <a:avLst/>
          </a:prstGeom>
          <a:solidFill>
            <a:srgbClr val="05A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-1" y="-3870"/>
            <a:ext cx="12192000" cy="751648"/>
          </a:xfrm>
          <a:prstGeom prst="rect">
            <a:avLst/>
          </a:prstGeom>
          <a:solidFill>
            <a:srgbClr val="ED4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2" descr="Mental Health &amp;amp; Wellbeing Support | Hastings Voluntary A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04" y="142297"/>
            <a:ext cx="4150920" cy="1549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57187" y="1897391"/>
            <a:ext cx="11477625" cy="1390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2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N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Remember </a:t>
            </a:r>
            <a:r>
              <a:rPr kumimoji="0" lang="en-NZ" sz="18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always seek support </a:t>
            </a:r>
            <a:r>
              <a:rPr kumimoji="0" lang="en-N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you need it or are worried about a friend.</a:t>
            </a:r>
          </a:p>
          <a:p>
            <a:pPr marL="0" marR="0" lvl="2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en-N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could be a trusted adult at home or within the school (you can still contact us). </a:t>
            </a:r>
          </a:p>
          <a:p>
            <a:pPr marL="171450" marR="0" lvl="2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N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addition, you can use the following:</a:t>
            </a:r>
          </a:p>
        </p:txBody>
      </p:sp>
      <p:pic>
        <p:nvPicPr>
          <p:cNvPr id="1026" name="Picture 2" descr="Signposting or Referring - Rehab Beyond Can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925" y="188912"/>
            <a:ext cx="214312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04775" y="6345019"/>
            <a:ext cx="1185227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the support systems within school, speak to your GP, or you can call </a:t>
            </a:r>
            <a:r>
              <a:rPr kumimoji="0" lang="en-NZ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Childline</a:t>
            </a:r>
            <a:r>
              <a:rPr kumimoji="0" lang="en-NZ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on 0800 1111  or visit </a:t>
            </a:r>
            <a:r>
              <a:rPr kumimoji="0" lang="en-NZ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www.childline.co.uk</a:t>
            </a:r>
            <a:endParaRPr kumimoji="0" lang="en-N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273850"/>
              </p:ext>
            </p:extLst>
          </p:nvPr>
        </p:nvGraphicFramePr>
        <p:xfrm>
          <a:off x="903286" y="3506950"/>
          <a:ext cx="1093152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2352">
                  <a:extLst>
                    <a:ext uri="{9D8B030D-6E8A-4147-A177-3AD203B41FA5}">
                      <a16:colId xmlns:a16="http://schemas.microsoft.com/office/drawing/2014/main" val="3747816927"/>
                    </a:ext>
                  </a:extLst>
                </a:gridCol>
                <a:gridCol w="4829174">
                  <a:extLst>
                    <a:ext uri="{9D8B030D-6E8A-4147-A177-3AD203B41FA5}">
                      <a16:colId xmlns:a16="http://schemas.microsoft.com/office/drawing/2014/main" val="3178420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b="0" dirty="0" smtClean="0">
                          <a:solidFill>
                            <a:schemeClr val="tx1"/>
                          </a:solidFill>
                        </a:rPr>
                        <a:t>Your GP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b="0" dirty="0" smtClean="0">
                          <a:solidFill>
                            <a:prstClr val="black"/>
                          </a:solidFill>
                        </a:rPr>
                        <a:t>NHS - </a:t>
                      </a:r>
                      <a:r>
                        <a:rPr lang="en-NZ" b="0" u="sng" dirty="0" smtClean="0">
                          <a:solidFill>
                            <a:prstClr val="black"/>
                          </a:solidFill>
                          <a:hlinkClick r:id="rId4"/>
                        </a:rPr>
                        <a:t>www.nhs.uk/live-well</a:t>
                      </a:r>
                      <a:r>
                        <a:rPr lang="en-NZ" b="0" u="sng" dirty="0" smtClean="0">
                          <a:solidFill>
                            <a:prstClr val="black"/>
                          </a:solidFill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800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 smtClean="0"/>
                        <a:t>Local youth services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 smtClean="0">
                          <a:solidFill>
                            <a:prstClr val="black"/>
                          </a:solidFill>
                        </a:rPr>
                        <a:t>The Mix website - </a:t>
                      </a:r>
                      <a:r>
                        <a:rPr lang="en-NZ" u="sng" dirty="0" smtClean="0">
                          <a:solidFill>
                            <a:prstClr val="black"/>
                          </a:solidFill>
                          <a:hlinkClick r:id="rId5"/>
                        </a:rPr>
                        <a:t>https://www.themix.org.uk/</a:t>
                      </a:r>
                      <a:endParaRPr lang="en-NZ" u="sng" dirty="0" smtClean="0">
                        <a:solidFill>
                          <a:prstClr val="black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9358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 smtClean="0"/>
                        <a:t>Anna Freud - </a:t>
                      </a:r>
                      <a:r>
                        <a:rPr lang="en-NZ" u="sng" dirty="0" smtClean="0">
                          <a:hlinkClick r:id="rId6"/>
                        </a:rPr>
                        <a:t>https://www.annafreud.org/on-my-mind/</a:t>
                      </a:r>
                      <a:r>
                        <a:rPr lang="en-NZ" dirty="0" smtClean="0"/>
                        <a:t>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 smtClean="0">
                          <a:solidFill>
                            <a:prstClr val="black"/>
                          </a:solidFill>
                        </a:rPr>
                        <a:t>Clear Fear App - </a:t>
                      </a:r>
                      <a:r>
                        <a:rPr lang="en-NZ" u="sng" dirty="0" smtClean="0">
                          <a:solidFill>
                            <a:prstClr val="black"/>
                          </a:solidFill>
                          <a:hlinkClick r:id="rId7"/>
                        </a:rPr>
                        <a:t>www.clearfear.co.uk</a:t>
                      </a:r>
                      <a:r>
                        <a:rPr lang="en-NZ" u="sng" dirty="0" smtClean="0">
                          <a:solidFill>
                            <a:prstClr val="black"/>
                          </a:solidFill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588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 smtClean="0"/>
                        <a:t>The Rise Above website - </a:t>
                      </a:r>
                      <a:r>
                        <a:rPr lang="en-NZ" u="sng" dirty="0" smtClean="0">
                          <a:hlinkClick r:id="rId8"/>
                        </a:rPr>
                        <a:t>https://riseabove.org.uk/</a:t>
                      </a:r>
                      <a:r>
                        <a:rPr lang="en-NZ" u="sng" dirty="0" smtClean="0"/>
                        <a:t> </a:t>
                      </a:r>
                      <a:endParaRPr lang="en-NZ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 err="1" smtClean="0">
                          <a:solidFill>
                            <a:prstClr val="black"/>
                          </a:solidFill>
                        </a:rPr>
                        <a:t>Kooth</a:t>
                      </a:r>
                      <a:r>
                        <a:rPr lang="en-NZ" dirty="0" smtClean="0">
                          <a:solidFill>
                            <a:prstClr val="black"/>
                          </a:solidFill>
                        </a:rPr>
                        <a:t> App - </a:t>
                      </a:r>
                      <a:r>
                        <a:rPr lang="en-NZ" u="sng" dirty="0" smtClean="0">
                          <a:solidFill>
                            <a:prstClr val="black"/>
                          </a:solidFill>
                          <a:hlinkClick r:id="rId9"/>
                        </a:rPr>
                        <a:t>www.kooth.com</a:t>
                      </a:r>
                      <a:r>
                        <a:rPr lang="en-NZ" u="sng" dirty="0" smtClean="0">
                          <a:solidFill>
                            <a:prstClr val="black"/>
                          </a:solidFill>
                        </a:rPr>
                        <a:t> </a:t>
                      </a:r>
                      <a:endParaRPr lang="en-US" dirty="0" smtClean="0">
                        <a:solidFill>
                          <a:prstClr val="black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106570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 smtClean="0"/>
                        <a:t>The Children’s’ Society website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u="sng" dirty="0" smtClean="0">
                          <a:hlinkClick r:id="rId10"/>
                        </a:rPr>
                        <a:t>https://www.childrenssociety.org.uk/mental-health-advice-for-children-and-young-people</a:t>
                      </a:r>
                      <a:r>
                        <a:rPr lang="en-NZ" u="sng" dirty="0" smtClean="0"/>
                        <a:t> </a:t>
                      </a:r>
                      <a:endParaRPr lang="en-NZ" dirty="0" smtClean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807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616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361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Alderbrook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S Reeve</dc:creator>
  <cp:lastModifiedBy>Mrs S Reeve</cp:lastModifiedBy>
  <cp:revision>26</cp:revision>
  <dcterms:created xsi:type="dcterms:W3CDTF">2021-05-26T08:03:40Z</dcterms:created>
  <dcterms:modified xsi:type="dcterms:W3CDTF">2021-06-03T22:42:20Z</dcterms:modified>
</cp:coreProperties>
</file>