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58" r:id="rId5"/>
    <p:sldId id="263" r:id="rId6"/>
    <p:sldId id="259" r:id="rId7"/>
    <p:sldId id="264" r:id="rId8"/>
    <p:sldId id="271" r:id="rId9"/>
    <p:sldId id="265" r:id="rId10"/>
    <p:sldId id="260" r:id="rId11"/>
    <p:sldId id="272" r:id="rId12"/>
    <p:sldId id="267" r:id="rId13"/>
    <p:sldId id="268" r:id="rId14"/>
    <p:sldId id="269" r:id="rId15"/>
    <p:sldId id="270" r:id="rId16"/>
    <p:sldId id="273" r:id="rId17"/>
    <p:sldId id="26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82" d="100"/>
          <a:sy n="82" d="100"/>
        </p:scale>
        <p:origin x="72"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06F1C7F-873D-45FE-A489-FE0D210C8767}" type="datetimeFigureOut">
              <a:rPr lang="en-GB" smtClean="0"/>
              <a:t>20/04/2021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924292-6312-44D7-A4D9-A62E8CA4B85F}" type="slidenum">
              <a:rPr lang="en-GB" smtClean="0"/>
              <a:t>‹#›</a:t>
            </a:fld>
            <a:endParaRPr lang="en-GB"/>
          </a:p>
        </p:txBody>
      </p:sp>
    </p:spTree>
    <p:extLst>
      <p:ext uri="{BB962C8B-B14F-4D97-AF65-F5344CB8AC3E}">
        <p14:creationId xmlns:p14="http://schemas.microsoft.com/office/powerpoint/2010/main" val="28607921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06F1C7F-873D-45FE-A489-FE0D210C8767}" type="datetimeFigureOut">
              <a:rPr lang="en-GB" smtClean="0"/>
              <a:t>20/04/2021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924292-6312-44D7-A4D9-A62E8CA4B85F}" type="slidenum">
              <a:rPr lang="en-GB" smtClean="0"/>
              <a:t>‹#›</a:t>
            </a:fld>
            <a:endParaRPr lang="en-GB"/>
          </a:p>
        </p:txBody>
      </p:sp>
    </p:spTree>
    <p:extLst>
      <p:ext uri="{BB962C8B-B14F-4D97-AF65-F5344CB8AC3E}">
        <p14:creationId xmlns:p14="http://schemas.microsoft.com/office/powerpoint/2010/main" val="3271583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06F1C7F-873D-45FE-A489-FE0D210C8767}" type="datetimeFigureOut">
              <a:rPr lang="en-GB" smtClean="0"/>
              <a:t>20/04/2021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924292-6312-44D7-A4D9-A62E8CA4B85F}" type="slidenum">
              <a:rPr lang="en-GB" smtClean="0"/>
              <a:t>‹#›</a:t>
            </a:fld>
            <a:endParaRPr lang="en-GB"/>
          </a:p>
        </p:txBody>
      </p:sp>
    </p:spTree>
    <p:extLst>
      <p:ext uri="{BB962C8B-B14F-4D97-AF65-F5344CB8AC3E}">
        <p14:creationId xmlns:p14="http://schemas.microsoft.com/office/powerpoint/2010/main" val="987960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06F1C7F-873D-45FE-A489-FE0D210C8767}" type="datetimeFigureOut">
              <a:rPr lang="en-GB" smtClean="0"/>
              <a:t>20/04/2021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924292-6312-44D7-A4D9-A62E8CA4B85F}" type="slidenum">
              <a:rPr lang="en-GB" smtClean="0"/>
              <a:t>‹#›</a:t>
            </a:fld>
            <a:endParaRPr lang="en-GB"/>
          </a:p>
        </p:txBody>
      </p:sp>
    </p:spTree>
    <p:extLst>
      <p:ext uri="{BB962C8B-B14F-4D97-AF65-F5344CB8AC3E}">
        <p14:creationId xmlns:p14="http://schemas.microsoft.com/office/powerpoint/2010/main" val="12454408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06F1C7F-873D-45FE-A489-FE0D210C8767}" type="datetimeFigureOut">
              <a:rPr lang="en-GB" smtClean="0"/>
              <a:t>20/04/2021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924292-6312-44D7-A4D9-A62E8CA4B85F}" type="slidenum">
              <a:rPr lang="en-GB" smtClean="0"/>
              <a:t>‹#›</a:t>
            </a:fld>
            <a:endParaRPr lang="en-GB"/>
          </a:p>
        </p:txBody>
      </p:sp>
    </p:spTree>
    <p:extLst>
      <p:ext uri="{BB962C8B-B14F-4D97-AF65-F5344CB8AC3E}">
        <p14:creationId xmlns:p14="http://schemas.microsoft.com/office/powerpoint/2010/main" val="17932485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06F1C7F-873D-45FE-A489-FE0D210C8767}" type="datetimeFigureOut">
              <a:rPr lang="en-GB" smtClean="0"/>
              <a:t>20/04/2021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F924292-6312-44D7-A4D9-A62E8CA4B85F}" type="slidenum">
              <a:rPr lang="en-GB" smtClean="0"/>
              <a:t>‹#›</a:t>
            </a:fld>
            <a:endParaRPr lang="en-GB"/>
          </a:p>
        </p:txBody>
      </p:sp>
    </p:spTree>
    <p:extLst>
      <p:ext uri="{BB962C8B-B14F-4D97-AF65-F5344CB8AC3E}">
        <p14:creationId xmlns:p14="http://schemas.microsoft.com/office/powerpoint/2010/main" val="3393063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06F1C7F-873D-45FE-A489-FE0D210C8767}" type="datetimeFigureOut">
              <a:rPr lang="en-GB" smtClean="0"/>
              <a:t>20/04/2021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F924292-6312-44D7-A4D9-A62E8CA4B85F}" type="slidenum">
              <a:rPr lang="en-GB" smtClean="0"/>
              <a:t>‹#›</a:t>
            </a:fld>
            <a:endParaRPr lang="en-GB"/>
          </a:p>
        </p:txBody>
      </p:sp>
    </p:spTree>
    <p:extLst>
      <p:ext uri="{BB962C8B-B14F-4D97-AF65-F5344CB8AC3E}">
        <p14:creationId xmlns:p14="http://schemas.microsoft.com/office/powerpoint/2010/main" val="4227914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06F1C7F-873D-45FE-A489-FE0D210C8767}" type="datetimeFigureOut">
              <a:rPr lang="en-GB" smtClean="0"/>
              <a:t>20/04/2021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F924292-6312-44D7-A4D9-A62E8CA4B85F}" type="slidenum">
              <a:rPr lang="en-GB" smtClean="0"/>
              <a:t>‹#›</a:t>
            </a:fld>
            <a:endParaRPr lang="en-GB"/>
          </a:p>
        </p:txBody>
      </p:sp>
    </p:spTree>
    <p:extLst>
      <p:ext uri="{BB962C8B-B14F-4D97-AF65-F5344CB8AC3E}">
        <p14:creationId xmlns:p14="http://schemas.microsoft.com/office/powerpoint/2010/main" val="27293594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6F1C7F-873D-45FE-A489-FE0D210C8767}" type="datetimeFigureOut">
              <a:rPr lang="en-GB" smtClean="0"/>
              <a:t>20/04/2021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F924292-6312-44D7-A4D9-A62E8CA4B85F}" type="slidenum">
              <a:rPr lang="en-GB" smtClean="0"/>
              <a:t>‹#›</a:t>
            </a:fld>
            <a:endParaRPr lang="en-GB"/>
          </a:p>
        </p:txBody>
      </p:sp>
    </p:spTree>
    <p:extLst>
      <p:ext uri="{BB962C8B-B14F-4D97-AF65-F5344CB8AC3E}">
        <p14:creationId xmlns:p14="http://schemas.microsoft.com/office/powerpoint/2010/main" val="35408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06F1C7F-873D-45FE-A489-FE0D210C8767}" type="datetimeFigureOut">
              <a:rPr lang="en-GB" smtClean="0"/>
              <a:t>20/04/2021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F924292-6312-44D7-A4D9-A62E8CA4B85F}" type="slidenum">
              <a:rPr lang="en-GB" smtClean="0"/>
              <a:t>‹#›</a:t>
            </a:fld>
            <a:endParaRPr lang="en-GB"/>
          </a:p>
        </p:txBody>
      </p:sp>
    </p:spTree>
    <p:extLst>
      <p:ext uri="{BB962C8B-B14F-4D97-AF65-F5344CB8AC3E}">
        <p14:creationId xmlns:p14="http://schemas.microsoft.com/office/powerpoint/2010/main" val="1007478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06F1C7F-873D-45FE-A489-FE0D210C8767}" type="datetimeFigureOut">
              <a:rPr lang="en-GB" smtClean="0"/>
              <a:t>20/04/2021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F924292-6312-44D7-A4D9-A62E8CA4B85F}" type="slidenum">
              <a:rPr lang="en-GB" smtClean="0"/>
              <a:t>‹#›</a:t>
            </a:fld>
            <a:endParaRPr lang="en-GB"/>
          </a:p>
        </p:txBody>
      </p:sp>
    </p:spTree>
    <p:extLst>
      <p:ext uri="{BB962C8B-B14F-4D97-AF65-F5344CB8AC3E}">
        <p14:creationId xmlns:p14="http://schemas.microsoft.com/office/powerpoint/2010/main" val="22877706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6F1C7F-873D-45FE-A489-FE0D210C8767}" type="datetimeFigureOut">
              <a:rPr lang="en-GB" smtClean="0"/>
              <a:t>20/04/2021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924292-6312-44D7-A4D9-A62E8CA4B85F}" type="slidenum">
              <a:rPr lang="en-GB" smtClean="0"/>
              <a:t>‹#›</a:t>
            </a:fld>
            <a:endParaRPr lang="en-GB"/>
          </a:p>
        </p:txBody>
      </p:sp>
    </p:spTree>
    <p:extLst>
      <p:ext uri="{BB962C8B-B14F-4D97-AF65-F5344CB8AC3E}">
        <p14:creationId xmlns:p14="http://schemas.microsoft.com/office/powerpoint/2010/main" val="4236561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google.co.uk/url?sa=i&amp;rct=j&amp;q=&amp;esrc=s&amp;source=images&amp;cd=&amp;cad=rja&amp;uact=8&amp;ved=2ahUKEwj9-euGx6TeAhWL34UKHX_cCG0QjRx6BAgBEAU&amp;url=http://theconversation.com/the-internet-is-eating-your-memory-but-something-better-is-taking-its-place-47590&amp;psig=AOvVaw1WuAbzrdNx0TK_Wb7Z5-OT&amp;ust=1540658695410240" TargetMode="Externa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your memory">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3887" y="254820"/>
            <a:ext cx="9109832" cy="660317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6951946" y="2238703"/>
            <a:ext cx="4805378" cy="4619297"/>
          </a:xfrm>
        </p:spPr>
        <p:txBody>
          <a:bodyPr>
            <a:normAutofit/>
          </a:bodyPr>
          <a:lstStyle/>
          <a:p>
            <a:r>
              <a:rPr lang="en-GB" b="1" dirty="0" smtClean="0"/>
              <a:t>GEOG YOUR MEMORY</a:t>
            </a:r>
            <a:br>
              <a:rPr lang="en-GB" b="1" dirty="0" smtClean="0"/>
            </a:br>
            <a:r>
              <a:rPr lang="en-GB" b="1" dirty="0" smtClean="0"/>
              <a:t>Resource management</a:t>
            </a:r>
            <a:endParaRPr lang="en-GB" b="1" dirty="0"/>
          </a:p>
        </p:txBody>
      </p:sp>
      <p:sp>
        <p:nvSpPr>
          <p:cNvPr id="3" name="Subtitle 2"/>
          <p:cNvSpPr>
            <a:spLocks noGrp="1"/>
          </p:cNvSpPr>
          <p:nvPr>
            <p:ph type="subTitle" idx="1"/>
          </p:nvPr>
        </p:nvSpPr>
        <p:spPr/>
        <p:txBody>
          <a:bodyPr/>
          <a:lstStyle/>
          <a:p>
            <a:endParaRPr lang="en-GB"/>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724900" y="0"/>
            <a:ext cx="3467100" cy="3467100"/>
          </a:xfrm>
          <a:prstGeom prst="rect">
            <a:avLst/>
          </a:prstGeom>
        </p:spPr>
      </p:pic>
    </p:spTree>
    <p:extLst>
      <p:ext uri="{BB962C8B-B14F-4D97-AF65-F5344CB8AC3E}">
        <p14:creationId xmlns:p14="http://schemas.microsoft.com/office/powerpoint/2010/main" val="3517680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srcRect l="26778" t="18211" r="29903" b="13685"/>
          <a:stretch/>
        </p:blipFill>
        <p:spPr>
          <a:xfrm>
            <a:off x="4540468" y="0"/>
            <a:ext cx="5858309" cy="6907560"/>
          </a:xfrm>
          <a:prstGeom prst="rect">
            <a:avLst/>
          </a:prstGeom>
        </p:spPr>
      </p:pic>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9475077" y="806559"/>
            <a:ext cx="2716924" cy="4351338"/>
          </a:xfrm>
        </p:spPr>
        <p:txBody>
          <a:bodyPr/>
          <a:lstStyle/>
          <a:p>
            <a:pPr marL="0" indent="0">
              <a:buNone/>
            </a:pPr>
            <a:r>
              <a:rPr lang="en-GB" dirty="0" smtClean="0"/>
              <a:t>Use both maps to give reasons why water transfer schemes may be needed in the UK</a:t>
            </a:r>
            <a:endParaRPr lang="en-GB" dirty="0"/>
          </a:p>
        </p:txBody>
      </p:sp>
      <p:pic>
        <p:nvPicPr>
          <p:cNvPr id="4" name="Picture 3"/>
          <p:cNvPicPr>
            <a:picLocks noChangeAspect="1"/>
          </p:cNvPicPr>
          <p:nvPr/>
        </p:nvPicPr>
        <p:blipFill rotWithShape="1">
          <a:blip r:embed="rId3"/>
          <a:srcRect l="31142" t="11530" r="30550" b="12608"/>
          <a:stretch/>
        </p:blipFill>
        <p:spPr>
          <a:xfrm>
            <a:off x="0" y="0"/>
            <a:ext cx="4650827" cy="6907560"/>
          </a:xfrm>
          <a:prstGeom prst="rect">
            <a:avLst/>
          </a:prstGeom>
        </p:spPr>
      </p:pic>
      <p:sp>
        <p:nvSpPr>
          <p:cNvPr id="6" name="TextBox 5"/>
          <p:cNvSpPr txBox="1"/>
          <p:nvPr/>
        </p:nvSpPr>
        <p:spPr>
          <a:xfrm>
            <a:off x="4469526" y="3283461"/>
            <a:ext cx="2672254" cy="3139321"/>
          </a:xfrm>
          <a:prstGeom prst="rect">
            <a:avLst/>
          </a:prstGeom>
          <a:solidFill>
            <a:schemeClr val="bg1"/>
          </a:solidFill>
        </p:spPr>
        <p:txBody>
          <a:bodyPr wrap="square" rtlCol="0">
            <a:spAutoFit/>
          </a:bodyPr>
          <a:lstStyle/>
          <a:p>
            <a:r>
              <a:rPr lang="en-GB" dirty="0" smtClean="0">
                <a:solidFill>
                  <a:schemeClr val="accent6">
                    <a:lumMod val="50000"/>
                  </a:schemeClr>
                </a:solidFill>
              </a:rPr>
              <a:t>The high populations around London, Leeds and Sheffield, have the least Rainfall.</a:t>
            </a:r>
          </a:p>
          <a:p>
            <a:r>
              <a:rPr lang="en-GB" dirty="0" smtClean="0">
                <a:solidFill>
                  <a:schemeClr val="accent6">
                    <a:lumMod val="50000"/>
                  </a:schemeClr>
                </a:solidFill>
              </a:rPr>
              <a:t>The sparse populated area in north Scotland has the most rainfall.</a:t>
            </a:r>
          </a:p>
          <a:p>
            <a:endParaRPr lang="en-GB" dirty="0">
              <a:solidFill>
                <a:schemeClr val="accent6">
                  <a:lumMod val="50000"/>
                </a:schemeClr>
              </a:solidFill>
            </a:endParaRPr>
          </a:p>
          <a:p>
            <a:r>
              <a:rPr lang="en-GB" dirty="0" smtClean="0">
                <a:solidFill>
                  <a:schemeClr val="accent6">
                    <a:lumMod val="50000"/>
                  </a:schemeClr>
                </a:solidFill>
              </a:rPr>
              <a:t>Tip: when given to resources in a question, link data between them</a:t>
            </a:r>
            <a:endParaRPr lang="en-GB" dirty="0">
              <a:solidFill>
                <a:schemeClr val="accent6">
                  <a:lumMod val="50000"/>
                </a:schemeClr>
              </a:solidFill>
            </a:endParaRPr>
          </a:p>
        </p:txBody>
      </p:sp>
    </p:spTree>
    <p:extLst>
      <p:ext uri="{BB962C8B-B14F-4D97-AF65-F5344CB8AC3E}">
        <p14:creationId xmlns:p14="http://schemas.microsoft.com/office/powerpoint/2010/main" val="1434918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4497" y="362606"/>
            <a:ext cx="11067393" cy="6306207"/>
          </a:xfrm>
        </p:spPr>
        <p:txBody>
          <a:bodyPr>
            <a:normAutofit/>
          </a:bodyPr>
          <a:lstStyle/>
          <a:p>
            <a:r>
              <a:rPr lang="en-GB" dirty="0"/>
              <a:t>Explain what organic produce is not</a:t>
            </a:r>
            <a:endParaRPr lang="en-GB" dirty="0" smtClean="0"/>
          </a:p>
          <a:p>
            <a:r>
              <a:rPr lang="en-GB" dirty="0" smtClean="0">
                <a:solidFill>
                  <a:schemeClr val="accent6">
                    <a:lumMod val="50000"/>
                  </a:schemeClr>
                </a:solidFill>
              </a:rPr>
              <a:t>Food </a:t>
            </a:r>
            <a:r>
              <a:rPr lang="en-GB" dirty="0">
                <a:solidFill>
                  <a:schemeClr val="accent6">
                    <a:lumMod val="50000"/>
                  </a:schemeClr>
                </a:solidFill>
              </a:rPr>
              <a:t>grown using chemical pesticides and fertilisers and animals that have hormones injected</a:t>
            </a:r>
            <a:r>
              <a:rPr lang="en-GB" dirty="0" smtClean="0">
                <a:solidFill>
                  <a:schemeClr val="accent6">
                    <a:lumMod val="50000"/>
                  </a:schemeClr>
                </a:solidFill>
              </a:rPr>
              <a:t>.</a:t>
            </a:r>
          </a:p>
          <a:p>
            <a:r>
              <a:rPr lang="en-GB" dirty="0" smtClean="0"/>
              <a:t>Name </a:t>
            </a:r>
            <a:r>
              <a:rPr lang="en-GB" dirty="0"/>
              <a:t>an environmental  impact of nuclear power </a:t>
            </a:r>
            <a:r>
              <a:rPr lang="en-GB" dirty="0" smtClean="0"/>
              <a:t>production</a:t>
            </a:r>
          </a:p>
          <a:p>
            <a:r>
              <a:rPr lang="en-GB" dirty="0">
                <a:solidFill>
                  <a:schemeClr val="accent6">
                    <a:lumMod val="50000"/>
                  </a:schemeClr>
                </a:solidFill>
              </a:rPr>
              <a:t>Processing and storing the toxic waste is a problem, warm waste water can harm local ecosystems, risk of radioactive leaks – Chernobyl</a:t>
            </a:r>
            <a:r>
              <a:rPr lang="en-GB" dirty="0" smtClean="0">
                <a:solidFill>
                  <a:schemeClr val="accent6">
                    <a:lumMod val="50000"/>
                  </a:schemeClr>
                </a:solidFill>
              </a:rPr>
              <a:t>.</a:t>
            </a:r>
          </a:p>
          <a:p>
            <a:r>
              <a:rPr lang="en-GB" dirty="0"/>
              <a:t>Name an economic impact of building a nuclear power </a:t>
            </a:r>
            <a:r>
              <a:rPr lang="en-GB" dirty="0" smtClean="0"/>
              <a:t>plants</a:t>
            </a:r>
          </a:p>
          <a:p>
            <a:r>
              <a:rPr lang="en-GB" dirty="0">
                <a:solidFill>
                  <a:schemeClr val="accent6">
                    <a:lumMod val="50000"/>
                  </a:schemeClr>
                </a:solidFill>
              </a:rPr>
              <a:t>High costs to build and decommission, creates job opportunities, </a:t>
            </a:r>
            <a:r>
              <a:rPr lang="en-GB" dirty="0" smtClean="0">
                <a:solidFill>
                  <a:schemeClr val="accent6">
                    <a:lumMod val="50000"/>
                  </a:schemeClr>
                </a:solidFill>
              </a:rPr>
              <a:t>cheap reliable energy.</a:t>
            </a:r>
          </a:p>
          <a:p>
            <a:endParaRPr lang="en-GB" dirty="0"/>
          </a:p>
        </p:txBody>
      </p:sp>
    </p:spTree>
    <p:extLst>
      <p:ext uri="{BB962C8B-B14F-4D97-AF65-F5344CB8AC3E}">
        <p14:creationId xmlns:p14="http://schemas.microsoft.com/office/powerpoint/2010/main" val="3536744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additive="base">
                                        <p:cTn id="1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1793" y="409902"/>
            <a:ext cx="11114690" cy="6180083"/>
          </a:xfrm>
        </p:spPr>
        <p:txBody>
          <a:bodyPr>
            <a:normAutofit fontScale="92500"/>
          </a:bodyPr>
          <a:lstStyle/>
          <a:p>
            <a:pPr marL="0" indent="0">
              <a:buNone/>
            </a:pPr>
            <a:r>
              <a:rPr lang="en-GB" dirty="0" smtClean="0"/>
              <a:t>1.What </a:t>
            </a:r>
            <a:r>
              <a:rPr lang="en-GB" dirty="0"/>
              <a:t>is the difference between water quality and water quantity</a:t>
            </a:r>
            <a:r>
              <a:rPr lang="en-GB" dirty="0" smtClean="0"/>
              <a:t>?</a:t>
            </a:r>
          </a:p>
          <a:p>
            <a:r>
              <a:rPr lang="en-GB" dirty="0">
                <a:solidFill>
                  <a:schemeClr val="accent6">
                    <a:lumMod val="50000"/>
                  </a:schemeClr>
                </a:solidFill>
              </a:rPr>
              <a:t>Water quantity is the amount of water and water quality refers to whether it is polluted/contaminated or not</a:t>
            </a:r>
            <a:r>
              <a:rPr lang="en-GB" dirty="0" smtClean="0">
                <a:solidFill>
                  <a:schemeClr val="accent6">
                    <a:lumMod val="50000"/>
                  </a:schemeClr>
                </a:solidFill>
              </a:rPr>
              <a:t>.</a:t>
            </a:r>
          </a:p>
          <a:p>
            <a:pPr marL="0" indent="0">
              <a:buNone/>
            </a:pPr>
            <a:r>
              <a:rPr lang="en-GB" dirty="0" smtClean="0"/>
              <a:t>2.An </a:t>
            </a:r>
            <a:r>
              <a:rPr lang="en-GB" dirty="0"/>
              <a:t>example of seasonal food is</a:t>
            </a:r>
            <a:r>
              <a:rPr lang="en-GB" dirty="0" smtClean="0"/>
              <a:t>…</a:t>
            </a:r>
          </a:p>
          <a:p>
            <a:r>
              <a:rPr lang="en-GB" dirty="0">
                <a:solidFill>
                  <a:schemeClr val="accent6">
                    <a:lumMod val="50000"/>
                  </a:schemeClr>
                </a:solidFill>
              </a:rPr>
              <a:t>Broccoli in May, Strawberries in summer, Brussel sprouts in winter, apples in </a:t>
            </a:r>
            <a:r>
              <a:rPr lang="en-GB" dirty="0" smtClean="0">
                <a:solidFill>
                  <a:schemeClr val="accent6">
                    <a:lumMod val="50000"/>
                  </a:schemeClr>
                </a:solidFill>
              </a:rPr>
              <a:t>autumn</a:t>
            </a:r>
          </a:p>
          <a:p>
            <a:pPr marL="0" indent="0">
              <a:buNone/>
            </a:pPr>
            <a:r>
              <a:rPr lang="en-GB" dirty="0" smtClean="0"/>
              <a:t>3.Name </a:t>
            </a:r>
            <a:r>
              <a:rPr lang="en-GB" dirty="0"/>
              <a:t>two ways water supplies can be increased. And give an example for </a:t>
            </a:r>
            <a:r>
              <a:rPr lang="en-GB" dirty="0" smtClean="0"/>
              <a:t>each</a:t>
            </a:r>
          </a:p>
          <a:p>
            <a:r>
              <a:rPr lang="en-GB" dirty="0">
                <a:solidFill>
                  <a:schemeClr val="accent6">
                    <a:lumMod val="50000"/>
                  </a:schemeClr>
                </a:solidFill>
              </a:rPr>
              <a:t>Pumping water down to replenish underground aquifers (reservoirs)</a:t>
            </a:r>
            <a:r>
              <a:rPr lang="en-GB" dirty="0" err="1">
                <a:solidFill>
                  <a:schemeClr val="accent6">
                    <a:lumMod val="50000"/>
                  </a:schemeClr>
                </a:solidFill>
              </a:rPr>
              <a:t>Eg</a:t>
            </a:r>
            <a:r>
              <a:rPr lang="en-GB" dirty="0">
                <a:solidFill>
                  <a:schemeClr val="accent6">
                    <a:lumMod val="50000"/>
                  </a:schemeClr>
                </a:solidFill>
              </a:rPr>
              <a:t>. London and Los Angeles. Storing water in reservoirs by damming rivers, </a:t>
            </a:r>
            <a:r>
              <a:rPr lang="en-GB" dirty="0" err="1">
                <a:solidFill>
                  <a:schemeClr val="accent6">
                    <a:lumMod val="50000"/>
                  </a:schemeClr>
                </a:solidFill>
              </a:rPr>
              <a:t>Eg</a:t>
            </a:r>
            <a:r>
              <a:rPr lang="en-GB" dirty="0">
                <a:solidFill>
                  <a:schemeClr val="accent6">
                    <a:lumMod val="50000"/>
                  </a:schemeClr>
                </a:solidFill>
              </a:rPr>
              <a:t>. Elan Valley. Water transfer schemes </a:t>
            </a:r>
            <a:r>
              <a:rPr lang="en-GB" dirty="0" err="1">
                <a:solidFill>
                  <a:schemeClr val="accent6">
                    <a:lumMod val="50000"/>
                  </a:schemeClr>
                </a:solidFill>
              </a:rPr>
              <a:t>Eg</a:t>
            </a:r>
            <a:r>
              <a:rPr lang="en-GB" dirty="0">
                <a:solidFill>
                  <a:schemeClr val="accent6">
                    <a:lumMod val="50000"/>
                  </a:schemeClr>
                </a:solidFill>
              </a:rPr>
              <a:t>. China’s south-north.  Desalination.  </a:t>
            </a:r>
            <a:r>
              <a:rPr lang="en-GB" dirty="0" err="1">
                <a:solidFill>
                  <a:schemeClr val="accent6">
                    <a:lumMod val="50000"/>
                  </a:schemeClr>
                </a:solidFill>
              </a:rPr>
              <a:t>Eg</a:t>
            </a:r>
            <a:r>
              <a:rPr lang="en-GB" dirty="0">
                <a:solidFill>
                  <a:schemeClr val="accent6">
                    <a:lumMod val="50000"/>
                  </a:schemeClr>
                </a:solidFill>
              </a:rPr>
              <a:t>. </a:t>
            </a:r>
            <a:r>
              <a:rPr lang="en-GB" dirty="0" smtClean="0">
                <a:solidFill>
                  <a:schemeClr val="accent6">
                    <a:lumMod val="50000"/>
                  </a:schemeClr>
                </a:solidFill>
              </a:rPr>
              <a:t>UAE</a:t>
            </a:r>
          </a:p>
          <a:p>
            <a:pPr marL="0" indent="0">
              <a:buNone/>
            </a:pPr>
            <a:r>
              <a:rPr lang="en-GB" dirty="0" smtClean="0"/>
              <a:t>4.Water </a:t>
            </a:r>
            <a:r>
              <a:rPr lang="en-GB" dirty="0"/>
              <a:t>quality can deteriorate because</a:t>
            </a:r>
            <a:r>
              <a:rPr lang="en-GB" dirty="0" smtClean="0"/>
              <a:t>…..</a:t>
            </a:r>
          </a:p>
          <a:p>
            <a:r>
              <a:rPr lang="en-GB" dirty="0">
                <a:solidFill>
                  <a:schemeClr val="accent6">
                    <a:lumMod val="50000"/>
                  </a:schemeClr>
                </a:solidFill>
              </a:rPr>
              <a:t>Industrial waste and chemicals leak into rivers, fertilisers and pesticides from agriculture runs off into rivers, water used for cooling nuclear power stations are released back into rivers.  Sewerage is released directly into rivers.</a:t>
            </a:r>
          </a:p>
        </p:txBody>
      </p:sp>
    </p:spTree>
    <p:extLst>
      <p:ext uri="{BB962C8B-B14F-4D97-AF65-F5344CB8AC3E}">
        <p14:creationId xmlns:p14="http://schemas.microsoft.com/office/powerpoint/2010/main" val="2180435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 calcmode="lin" valueType="num">
                                      <p:cBhvr additive="base">
                                        <p:cTn id="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7" end="7"/>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 calcmode="lin" valueType="num">
                                      <p:cBhvr additive="base">
                                        <p:cTn id="1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2152" y="599090"/>
            <a:ext cx="10691648" cy="5577873"/>
          </a:xfrm>
        </p:spPr>
        <p:txBody>
          <a:bodyPr>
            <a:normAutofit lnSpcReduction="10000"/>
          </a:bodyPr>
          <a:lstStyle/>
          <a:p>
            <a:pPr marL="0" indent="0">
              <a:buNone/>
            </a:pPr>
            <a:r>
              <a:rPr lang="en-GB" dirty="0" smtClean="0"/>
              <a:t>1.What </a:t>
            </a:r>
            <a:r>
              <a:rPr lang="en-GB" dirty="0"/>
              <a:t>is water transfer</a:t>
            </a:r>
            <a:r>
              <a:rPr lang="en-GB" dirty="0" smtClean="0"/>
              <a:t>?</a:t>
            </a:r>
          </a:p>
          <a:p>
            <a:r>
              <a:rPr lang="en-GB" dirty="0">
                <a:solidFill>
                  <a:schemeClr val="accent6">
                    <a:lumMod val="50000"/>
                  </a:schemeClr>
                </a:solidFill>
              </a:rPr>
              <a:t>The movement of water from an area of surplus to an area of </a:t>
            </a:r>
            <a:r>
              <a:rPr lang="en-GB" dirty="0" smtClean="0">
                <a:solidFill>
                  <a:schemeClr val="accent6">
                    <a:lumMod val="50000"/>
                  </a:schemeClr>
                </a:solidFill>
              </a:rPr>
              <a:t>deficit</a:t>
            </a:r>
          </a:p>
          <a:p>
            <a:pPr marL="0" indent="0">
              <a:buNone/>
            </a:pPr>
            <a:r>
              <a:rPr lang="en-GB" dirty="0" smtClean="0"/>
              <a:t>2.How </a:t>
            </a:r>
            <a:r>
              <a:rPr lang="en-GB" dirty="0"/>
              <a:t>does pollution affect water availability</a:t>
            </a:r>
            <a:r>
              <a:rPr lang="en-GB" dirty="0" smtClean="0"/>
              <a:t>?</a:t>
            </a:r>
          </a:p>
          <a:p>
            <a:r>
              <a:rPr lang="en-GB" dirty="0">
                <a:solidFill>
                  <a:schemeClr val="accent6">
                    <a:lumMod val="50000"/>
                  </a:schemeClr>
                </a:solidFill>
              </a:rPr>
              <a:t>In LICs and NEEs chemicals in farming and open sewers contaminate water and lead to waterborne diseases</a:t>
            </a:r>
            <a:endParaRPr lang="en-GB" dirty="0" smtClean="0">
              <a:solidFill>
                <a:schemeClr val="accent6">
                  <a:lumMod val="50000"/>
                </a:schemeClr>
              </a:solidFill>
            </a:endParaRPr>
          </a:p>
          <a:p>
            <a:pPr marL="0" indent="0">
              <a:buNone/>
            </a:pPr>
            <a:r>
              <a:rPr lang="en-GB" dirty="0" smtClean="0"/>
              <a:t>3.Energy </a:t>
            </a:r>
            <a:r>
              <a:rPr lang="en-GB" dirty="0"/>
              <a:t>consumption in the UK has decreased in recent years because</a:t>
            </a:r>
            <a:r>
              <a:rPr lang="en-GB" dirty="0" smtClean="0"/>
              <a:t>….</a:t>
            </a:r>
          </a:p>
          <a:p>
            <a:r>
              <a:rPr lang="en-GB" dirty="0">
                <a:solidFill>
                  <a:schemeClr val="accent6">
                    <a:lumMod val="50000"/>
                  </a:schemeClr>
                </a:solidFill>
              </a:rPr>
              <a:t>Decline of heavy industries and improved energy conservation.  The use of energy-efficient appliances, better building insulation and fuel-efficient cars.</a:t>
            </a:r>
            <a:endParaRPr lang="en-GB" dirty="0" smtClean="0">
              <a:solidFill>
                <a:schemeClr val="accent6">
                  <a:lumMod val="50000"/>
                </a:schemeClr>
              </a:solidFill>
            </a:endParaRPr>
          </a:p>
          <a:p>
            <a:pPr marL="0" indent="0">
              <a:buNone/>
            </a:pPr>
            <a:r>
              <a:rPr lang="en-GB" dirty="0" smtClean="0"/>
              <a:t>4.What </a:t>
            </a:r>
            <a:r>
              <a:rPr lang="en-GB" dirty="0"/>
              <a:t>is the question if this is the answer? It uses a third less coal and the use of renewables has quadrupled</a:t>
            </a:r>
            <a:r>
              <a:rPr lang="en-GB" dirty="0" smtClean="0"/>
              <a:t>.</a:t>
            </a:r>
          </a:p>
          <a:p>
            <a:r>
              <a:rPr lang="en-GB" dirty="0">
                <a:solidFill>
                  <a:schemeClr val="accent6">
                    <a:lumMod val="50000"/>
                  </a:schemeClr>
                </a:solidFill>
              </a:rPr>
              <a:t>How has the UK energy mix changed over the years</a:t>
            </a:r>
            <a:r>
              <a:rPr lang="en-GB" dirty="0" smtClean="0">
                <a:solidFill>
                  <a:schemeClr val="accent6">
                    <a:lumMod val="50000"/>
                  </a:schemeClr>
                </a:solidFill>
              </a:rPr>
              <a:t>?</a:t>
            </a:r>
          </a:p>
          <a:p>
            <a:endParaRPr lang="en-GB" dirty="0"/>
          </a:p>
        </p:txBody>
      </p:sp>
    </p:spTree>
    <p:extLst>
      <p:ext uri="{BB962C8B-B14F-4D97-AF65-F5344CB8AC3E}">
        <p14:creationId xmlns:p14="http://schemas.microsoft.com/office/powerpoint/2010/main" val="1853164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 calcmode="lin" valueType="num">
                                      <p:cBhvr additive="base">
                                        <p:cTn id="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7" end="7"/>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 calcmode="lin" valueType="num">
                                      <p:cBhvr additive="base">
                                        <p:cTn id="1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0262" y="472966"/>
            <a:ext cx="10833538" cy="5703997"/>
          </a:xfrm>
        </p:spPr>
        <p:txBody>
          <a:bodyPr>
            <a:normAutofit fontScale="92500" lnSpcReduction="20000"/>
          </a:bodyPr>
          <a:lstStyle/>
          <a:p>
            <a:r>
              <a:rPr lang="en-GB" dirty="0"/>
              <a:t>How does geology affect water availability</a:t>
            </a:r>
            <a:r>
              <a:rPr lang="en-GB" dirty="0" smtClean="0"/>
              <a:t>?</a:t>
            </a:r>
          </a:p>
          <a:p>
            <a:r>
              <a:rPr lang="en-GB" dirty="0">
                <a:solidFill>
                  <a:schemeClr val="accent6">
                    <a:lumMod val="50000"/>
                  </a:schemeClr>
                </a:solidFill>
              </a:rPr>
              <a:t>rock is permeable then water will seep through and create reserves underground in aquifers</a:t>
            </a:r>
            <a:endParaRPr lang="en-GB" dirty="0" smtClean="0">
              <a:solidFill>
                <a:schemeClr val="accent6">
                  <a:lumMod val="50000"/>
                </a:schemeClr>
              </a:solidFill>
            </a:endParaRPr>
          </a:p>
          <a:p>
            <a:r>
              <a:rPr lang="en-GB" dirty="0" smtClean="0"/>
              <a:t>Why </a:t>
            </a:r>
            <a:r>
              <a:rPr lang="en-GB" dirty="0"/>
              <a:t>might fracking be good for the UK</a:t>
            </a:r>
            <a:r>
              <a:rPr lang="en-GB" dirty="0" smtClean="0"/>
              <a:t>?</a:t>
            </a:r>
          </a:p>
          <a:p>
            <a:r>
              <a:rPr lang="en-GB" dirty="0">
                <a:solidFill>
                  <a:schemeClr val="accent6">
                    <a:lumMod val="50000"/>
                  </a:schemeClr>
                </a:solidFill>
              </a:rPr>
              <a:t>Adds to future energy needs</a:t>
            </a:r>
            <a:r>
              <a:rPr lang="en-GB" dirty="0" smtClean="0">
                <a:solidFill>
                  <a:schemeClr val="accent6">
                    <a:lumMod val="50000"/>
                  </a:schemeClr>
                </a:solidFill>
              </a:rPr>
              <a:t>. And creates jobs</a:t>
            </a:r>
          </a:p>
          <a:p>
            <a:r>
              <a:rPr lang="en-GB" dirty="0" smtClean="0"/>
              <a:t>Explain </a:t>
            </a:r>
            <a:r>
              <a:rPr lang="en-GB" dirty="0"/>
              <a:t>why fracking is a concern to people</a:t>
            </a:r>
            <a:r>
              <a:rPr lang="en-GB" dirty="0" smtClean="0"/>
              <a:t>.</a:t>
            </a:r>
          </a:p>
          <a:p>
            <a:pPr marL="514350" indent="-514350">
              <a:buFont typeface="+mj-lt"/>
              <a:buAutoNum type="arabicPeriod"/>
            </a:pPr>
            <a:r>
              <a:rPr lang="en-GB" dirty="0">
                <a:solidFill>
                  <a:schemeClr val="accent6">
                    <a:lumMod val="50000"/>
                  </a:schemeClr>
                </a:solidFill>
              </a:rPr>
              <a:t>It creates mini earthquakes so may harm buildings</a:t>
            </a:r>
          </a:p>
          <a:p>
            <a:pPr marL="514350" indent="-514350">
              <a:buFont typeface="+mj-lt"/>
              <a:buAutoNum type="arabicPeriod"/>
            </a:pPr>
            <a:r>
              <a:rPr lang="en-GB" dirty="0">
                <a:solidFill>
                  <a:schemeClr val="accent6">
                    <a:lumMod val="50000"/>
                  </a:schemeClr>
                </a:solidFill>
              </a:rPr>
              <a:t>The use of high pressured water with chemicals may pollute underground water resources.</a:t>
            </a:r>
          </a:p>
          <a:p>
            <a:pPr marL="514350" indent="-514350">
              <a:buFont typeface="+mj-lt"/>
              <a:buAutoNum type="arabicPeriod"/>
            </a:pPr>
            <a:r>
              <a:rPr lang="en-GB" dirty="0">
                <a:solidFill>
                  <a:schemeClr val="accent6">
                    <a:lumMod val="50000"/>
                  </a:schemeClr>
                </a:solidFill>
              </a:rPr>
              <a:t>There is a high cost to extract it</a:t>
            </a:r>
            <a:r>
              <a:rPr lang="en-GB" dirty="0" smtClean="0">
                <a:solidFill>
                  <a:schemeClr val="accent6">
                    <a:lumMod val="50000"/>
                  </a:schemeClr>
                </a:solidFill>
              </a:rPr>
              <a:t>.</a:t>
            </a:r>
          </a:p>
          <a:p>
            <a:r>
              <a:rPr lang="en-GB" dirty="0"/>
              <a:t>How is water conflict leading to water insecurity. Use an example in your response</a:t>
            </a:r>
            <a:r>
              <a:rPr lang="en-GB" dirty="0" smtClean="0"/>
              <a:t>.</a:t>
            </a:r>
          </a:p>
          <a:p>
            <a:r>
              <a:rPr lang="en-GB" dirty="0" smtClean="0">
                <a:solidFill>
                  <a:schemeClr val="accent6">
                    <a:lumMod val="50000"/>
                  </a:schemeClr>
                </a:solidFill>
              </a:rPr>
              <a:t>Turkey’s </a:t>
            </a:r>
            <a:r>
              <a:rPr lang="en-GB" dirty="0">
                <a:solidFill>
                  <a:schemeClr val="accent6">
                    <a:lumMod val="50000"/>
                  </a:schemeClr>
                </a:solidFill>
              </a:rPr>
              <a:t>dams stopped the Euphrates and Tigris flowing into Syria and Iraq who threatened war if not resolved. India and Bangladesh - Ganges, Egypt and neighbouring countries – Nile.</a:t>
            </a:r>
          </a:p>
        </p:txBody>
      </p:sp>
    </p:spTree>
    <p:extLst>
      <p:ext uri="{BB962C8B-B14F-4D97-AF65-F5344CB8AC3E}">
        <p14:creationId xmlns:p14="http://schemas.microsoft.com/office/powerpoint/2010/main" val="3192232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 calcmode="lin" valueType="num">
                                      <p:cBhvr additive="base">
                                        <p:cTn id="1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 calcmode="lin" valueType="num">
                                      <p:cBhvr additive="base">
                                        <p:cTn id="2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anim calcmode="lin" valueType="num">
                                      <p:cBhvr additive="base">
                                        <p:cTn id="2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6028" y="331076"/>
            <a:ext cx="10817772" cy="5845887"/>
          </a:xfrm>
        </p:spPr>
        <p:txBody>
          <a:bodyPr>
            <a:normAutofit fontScale="85000" lnSpcReduction="20000"/>
          </a:bodyPr>
          <a:lstStyle/>
          <a:p>
            <a:r>
              <a:rPr lang="en-GB" dirty="0"/>
              <a:t>How does climate affect water availability</a:t>
            </a:r>
            <a:r>
              <a:rPr lang="en-GB" dirty="0" smtClean="0"/>
              <a:t>?</a:t>
            </a:r>
          </a:p>
          <a:p>
            <a:r>
              <a:rPr lang="en-GB" dirty="0">
                <a:solidFill>
                  <a:schemeClr val="accent6">
                    <a:lumMod val="50000"/>
                  </a:schemeClr>
                </a:solidFill>
              </a:rPr>
              <a:t>Some areas have low and some high rainfall</a:t>
            </a:r>
            <a:r>
              <a:rPr lang="en-GB" dirty="0" smtClean="0">
                <a:solidFill>
                  <a:schemeClr val="accent6">
                    <a:lumMod val="50000"/>
                  </a:schemeClr>
                </a:solidFill>
              </a:rPr>
              <a:t>.</a:t>
            </a:r>
          </a:p>
          <a:p>
            <a:r>
              <a:rPr lang="en-GB" dirty="0"/>
              <a:t>How does over-abstraction affect water availability</a:t>
            </a:r>
            <a:r>
              <a:rPr lang="en-GB" dirty="0" smtClean="0"/>
              <a:t>?</a:t>
            </a:r>
          </a:p>
          <a:p>
            <a:r>
              <a:rPr lang="en-GB" dirty="0">
                <a:solidFill>
                  <a:schemeClr val="accent6">
                    <a:lumMod val="50000"/>
                  </a:schemeClr>
                </a:solidFill>
              </a:rPr>
              <a:t>Some areas pump water out of aquifers (underground reservoirs) faster than it can be replaced</a:t>
            </a:r>
            <a:r>
              <a:rPr lang="en-GB" dirty="0" smtClean="0">
                <a:solidFill>
                  <a:schemeClr val="accent6">
                    <a:lumMod val="50000"/>
                  </a:schemeClr>
                </a:solidFill>
              </a:rPr>
              <a:t>.</a:t>
            </a:r>
          </a:p>
          <a:p>
            <a:r>
              <a:rPr lang="en-GB" dirty="0"/>
              <a:t>How does limited infrastructure affect water availability</a:t>
            </a:r>
            <a:r>
              <a:rPr lang="en-GB" dirty="0" smtClean="0"/>
              <a:t>?</a:t>
            </a:r>
          </a:p>
          <a:p>
            <a:r>
              <a:rPr lang="en-GB" dirty="0">
                <a:solidFill>
                  <a:schemeClr val="accent6">
                    <a:lumMod val="50000"/>
                  </a:schemeClr>
                </a:solidFill>
              </a:rPr>
              <a:t>Poorer countries cannot afford to transport water from surplus areas to where it is needed</a:t>
            </a:r>
            <a:r>
              <a:rPr lang="en-GB" dirty="0" smtClean="0">
                <a:solidFill>
                  <a:schemeClr val="accent6">
                    <a:lumMod val="50000"/>
                  </a:schemeClr>
                </a:solidFill>
              </a:rPr>
              <a:t>.</a:t>
            </a:r>
          </a:p>
          <a:p>
            <a:r>
              <a:rPr lang="en-GB" dirty="0" smtClean="0"/>
              <a:t>If this is the answer, then what is the question?</a:t>
            </a:r>
          </a:p>
          <a:p>
            <a:pPr marL="571500" indent="-571500">
              <a:buFont typeface="+mj-lt"/>
              <a:buAutoNum type="romanUcPeriod"/>
            </a:pPr>
            <a:r>
              <a:rPr lang="en-GB" dirty="0" smtClean="0"/>
              <a:t>There </a:t>
            </a:r>
            <a:r>
              <a:rPr lang="en-GB" dirty="0"/>
              <a:t>is an effect on the environments and habitats so species could decline.</a:t>
            </a:r>
          </a:p>
          <a:p>
            <a:pPr marL="571500" indent="-571500">
              <a:buFont typeface="+mj-lt"/>
              <a:buAutoNum type="romanUcPeriod"/>
            </a:pPr>
            <a:r>
              <a:rPr lang="en-GB" dirty="0"/>
              <a:t>There is high costs involved so there is high cost to the government and people through taxes</a:t>
            </a:r>
          </a:p>
          <a:p>
            <a:pPr marL="571500" indent="-571500">
              <a:buFont typeface="+mj-lt"/>
              <a:buAutoNum type="romanUcPeriod"/>
            </a:pPr>
            <a:r>
              <a:rPr lang="en-GB" dirty="0"/>
              <a:t>CO2 gasses are released when pumping water over long distances , adding to global warming.</a:t>
            </a:r>
          </a:p>
          <a:p>
            <a:pPr marL="571500" indent="-571500">
              <a:buFont typeface="+mj-lt"/>
              <a:buAutoNum type="romanUcPeriod"/>
            </a:pPr>
            <a:r>
              <a:rPr lang="en-GB" dirty="0"/>
              <a:t>People are displaced in it’s building, </a:t>
            </a:r>
            <a:r>
              <a:rPr lang="en-GB" dirty="0" err="1"/>
              <a:t>Eg</a:t>
            </a:r>
            <a:r>
              <a:rPr lang="en-GB" dirty="0" smtClean="0"/>
              <a:t>. South </a:t>
            </a:r>
            <a:r>
              <a:rPr lang="en-GB" dirty="0"/>
              <a:t>to north </a:t>
            </a:r>
            <a:r>
              <a:rPr lang="en-GB" dirty="0" smtClean="0"/>
              <a:t>scheme, </a:t>
            </a:r>
            <a:r>
              <a:rPr lang="en-GB" dirty="0"/>
              <a:t>so communities and families are broken.</a:t>
            </a:r>
            <a:endParaRPr lang="en-GB" dirty="0" smtClean="0"/>
          </a:p>
          <a:p>
            <a:r>
              <a:rPr lang="en-GB" dirty="0">
                <a:solidFill>
                  <a:schemeClr val="accent6">
                    <a:lumMod val="50000"/>
                  </a:schemeClr>
                </a:solidFill>
              </a:rPr>
              <a:t>Evaluate the issue of large-scale water transfers.</a:t>
            </a:r>
          </a:p>
        </p:txBody>
      </p:sp>
    </p:spTree>
    <p:extLst>
      <p:ext uri="{BB962C8B-B14F-4D97-AF65-F5344CB8AC3E}">
        <p14:creationId xmlns:p14="http://schemas.microsoft.com/office/powerpoint/2010/main" val="169314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1" end="11"/>
                                            </p:txEl>
                                          </p:spTgt>
                                        </p:tgtEl>
                                        <p:attrNameLst>
                                          <p:attrName>style.visibility</p:attrName>
                                        </p:attrNameLst>
                                      </p:cBhvr>
                                      <p:to>
                                        <p:strVal val="visible"/>
                                      </p:to>
                                    </p:set>
                                    <p:animEffect transition="in" filter="fade">
                                      <p:cBhvr>
                                        <p:cTn id="7" dur="500"/>
                                        <p:tgtEl>
                                          <p:spTgt spid="3">
                                            <p:txEl>
                                              <p:pRg st="11" end="1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fade">
                                      <p:cBhvr>
                                        <p:cTn id="13" dur="500"/>
                                        <p:tgtEl>
                                          <p:spTgt spid="3">
                                            <p:txEl>
                                              <p:pRg st="5" end="5"/>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838200" y="576470"/>
            <a:ext cx="10515600" cy="6076257"/>
          </a:xfrm>
        </p:spPr>
        <p:txBody>
          <a:bodyPr>
            <a:normAutofit fontScale="92500" lnSpcReduction="20000"/>
          </a:bodyPr>
          <a:lstStyle/>
          <a:p>
            <a:pPr marL="0" indent="0">
              <a:buNone/>
            </a:pPr>
            <a:r>
              <a:rPr lang="en-GB" dirty="0"/>
              <a:t>1</a:t>
            </a:r>
            <a:r>
              <a:rPr lang="en-GB" dirty="0" smtClean="0"/>
              <a:t>.Grey </a:t>
            </a:r>
            <a:r>
              <a:rPr lang="en-GB" dirty="0"/>
              <a:t>water is…</a:t>
            </a:r>
          </a:p>
          <a:p>
            <a:r>
              <a:rPr lang="en-GB" dirty="0">
                <a:solidFill>
                  <a:schemeClr val="accent6">
                    <a:lumMod val="50000"/>
                  </a:schemeClr>
                </a:solidFill>
              </a:rPr>
              <a:t>Waste water from people’s homes that can be put to good use. EG. Water plants</a:t>
            </a:r>
          </a:p>
          <a:p>
            <a:pPr marL="0" indent="0">
              <a:buNone/>
            </a:pPr>
            <a:r>
              <a:rPr lang="en-GB" dirty="0"/>
              <a:t>2</a:t>
            </a:r>
            <a:r>
              <a:rPr lang="en-GB" dirty="0" smtClean="0"/>
              <a:t>.How </a:t>
            </a:r>
            <a:r>
              <a:rPr lang="en-GB" dirty="0"/>
              <a:t>is the UK’s demand for food changing?</a:t>
            </a:r>
          </a:p>
          <a:p>
            <a:r>
              <a:rPr lang="en-GB" dirty="0">
                <a:solidFill>
                  <a:schemeClr val="accent6">
                    <a:lumMod val="50000"/>
                  </a:schemeClr>
                </a:solidFill>
              </a:rPr>
              <a:t>Demand for high value food all year around.  Importing food is increasing; currently at 40%</a:t>
            </a:r>
          </a:p>
          <a:p>
            <a:pPr marL="0" indent="0">
              <a:buNone/>
            </a:pPr>
            <a:r>
              <a:rPr lang="en-GB" dirty="0"/>
              <a:t>3</a:t>
            </a:r>
            <a:r>
              <a:rPr lang="en-GB" dirty="0" smtClean="0"/>
              <a:t>.Name </a:t>
            </a:r>
            <a:r>
              <a:rPr lang="en-GB" dirty="0"/>
              <a:t>two ways water supplies can be increased. And give an example for each</a:t>
            </a:r>
          </a:p>
          <a:p>
            <a:r>
              <a:rPr lang="en-GB" dirty="0">
                <a:solidFill>
                  <a:schemeClr val="accent6">
                    <a:lumMod val="50000"/>
                  </a:schemeClr>
                </a:solidFill>
              </a:rPr>
              <a:t>Pumping water down to replenish underground aquifers (reservoirs)</a:t>
            </a:r>
            <a:r>
              <a:rPr lang="en-GB" dirty="0" err="1">
                <a:solidFill>
                  <a:schemeClr val="accent6">
                    <a:lumMod val="50000"/>
                  </a:schemeClr>
                </a:solidFill>
              </a:rPr>
              <a:t>Eg</a:t>
            </a:r>
            <a:r>
              <a:rPr lang="en-GB" dirty="0">
                <a:solidFill>
                  <a:schemeClr val="accent6">
                    <a:lumMod val="50000"/>
                  </a:schemeClr>
                </a:solidFill>
              </a:rPr>
              <a:t>. London and Los Angeles. Storing water in reservoirs by damming rivers, </a:t>
            </a:r>
            <a:r>
              <a:rPr lang="en-GB" dirty="0" err="1">
                <a:solidFill>
                  <a:schemeClr val="accent6">
                    <a:lumMod val="50000"/>
                  </a:schemeClr>
                </a:solidFill>
              </a:rPr>
              <a:t>Eg</a:t>
            </a:r>
            <a:r>
              <a:rPr lang="en-GB" dirty="0">
                <a:solidFill>
                  <a:schemeClr val="accent6">
                    <a:lumMod val="50000"/>
                  </a:schemeClr>
                </a:solidFill>
              </a:rPr>
              <a:t>. Elan Valley. Water transfer schemes </a:t>
            </a:r>
            <a:r>
              <a:rPr lang="en-GB" dirty="0" err="1">
                <a:solidFill>
                  <a:schemeClr val="accent6">
                    <a:lumMod val="50000"/>
                  </a:schemeClr>
                </a:solidFill>
              </a:rPr>
              <a:t>Eg</a:t>
            </a:r>
            <a:r>
              <a:rPr lang="en-GB" dirty="0">
                <a:solidFill>
                  <a:schemeClr val="accent6">
                    <a:lumMod val="50000"/>
                  </a:schemeClr>
                </a:solidFill>
              </a:rPr>
              <a:t>. China’s south-north.  Desalination.  </a:t>
            </a:r>
            <a:r>
              <a:rPr lang="en-GB" dirty="0" err="1">
                <a:solidFill>
                  <a:schemeClr val="accent6">
                    <a:lumMod val="50000"/>
                  </a:schemeClr>
                </a:solidFill>
              </a:rPr>
              <a:t>Eg</a:t>
            </a:r>
            <a:r>
              <a:rPr lang="en-GB" dirty="0">
                <a:solidFill>
                  <a:schemeClr val="accent6">
                    <a:lumMod val="50000"/>
                  </a:schemeClr>
                </a:solidFill>
              </a:rPr>
              <a:t>. </a:t>
            </a:r>
            <a:r>
              <a:rPr lang="en-GB" dirty="0" smtClean="0">
                <a:solidFill>
                  <a:schemeClr val="accent6">
                    <a:lumMod val="50000"/>
                  </a:schemeClr>
                </a:solidFill>
              </a:rPr>
              <a:t>UAE</a:t>
            </a:r>
          </a:p>
          <a:p>
            <a:endParaRPr lang="en-GB" dirty="0">
              <a:solidFill>
                <a:schemeClr val="accent6">
                  <a:lumMod val="50000"/>
                </a:schemeClr>
              </a:solidFill>
            </a:endParaRPr>
          </a:p>
          <a:p>
            <a:pPr marL="0" indent="0">
              <a:buNone/>
            </a:pPr>
            <a:r>
              <a:rPr lang="en-GB" dirty="0"/>
              <a:t>4</a:t>
            </a:r>
            <a:r>
              <a:rPr lang="en-GB" dirty="0" smtClean="0"/>
              <a:t>.Name two </a:t>
            </a:r>
            <a:r>
              <a:rPr lang="en-GB" dirty="0"/>
              <a:t>things that can cause water insecurity</a:t>
            </a:r>
          </a:p>
          <a:p>
            <a:r>
              <a:rPr lang="en-GB" dirty="0">
                <a:solidFill>
                  <a:schemeClr val="accent6">
                    <a:lumMod val="50000"/>
                  </a:schemeClr>
                </a:solidFill>
              </a:rPr>
              <a:t>Water pollution, food production, growing industry taking more water, other countries taking more water of a shared river resource </a:t>
            </a:r>
            <a:r>
              <a:rPr lang="en-GB" dirty="0" err="1">
                <a:solidFill>
                  <a:schemeClr val="accent6">
                    <a:lumMod val="50000"/>
                  </a:schemeClr>
                </a:solidFill>
              </a:rPr>
              <a:t>Eg</a:t>
            </a:r>
            <a:r>
              <a:rPr lang="en-GB" dirty="0">
                <a:solidFill>
                  <a:schemeClr val="accent6">
                    <a:lumMod val="50000"/>
                  </a:schemeClr>
                </a:solidFill>
              </a:rPr>
              <a:t>. Turkey taking water out of the TIGIRIS and Euphrates, upsetting Iraq and Syria</a:t>
            </a:r>
          </a:p>
          <a:p>
            <a:pPr marL="0" indent="0">
              <a:buNone/>
            </a:pPr>
            <a:endParaRPr lang="en-GB" dirty="0"/>
          </a:p>
        </p:txBody>
      </p:sp>
    </p:spTree>
    <p:extLst>
      <p:ext uri="{BB962C8B-B14F-4D97-AF65-F5344CB8AC3E}">
        <p14:creationId xmlns:p14="http://schemas.microsoft.com/office/powerpoint/2010/main" val="3045356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 calcmode="lin" valueType="num">
                                      <p:cBhvr additive="base">
                                        <p:cTn id="1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anim calcmode="lin" valueType="num">
                                      <p:cBhvr additive="base">
                                        <p:cTn id="1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Explain how water supplies can be made more sustainable</a:t>
            </a:r>
          </a:p>
        </p:txBody>
      </p:sp>
      <p:sp>
        <p:nvSpPr>
          <p:cNvPr id="3" name="Content Placeholder 2"/>
          <p:cNvSpPr>
            <a:spLocks noGrp="1"/>
          </p:cNvSpPr>
          <p:nvPr>
            <p:ph idx="1"/>
          </p:nvPr>
        </p:nvSpPr>
        <p:spPr/>
        <p:txBody>
          <a:bodyPr/>
          <a:lstStyle/>
          <a:p>
            <a:r>
              <a:rPr lang="en-GB" b="1" dirty="0">
                <a:solidFill>
                  <a:schemeClr val="accent6">
                    <a:lumMod val="50000"/>
                  </a:schemeClr>
                </a:solidFill>
              </a:rPr>
              <a:t>Water conservation</a:t>
            </a:r>
            <a:r>
              <a:rPr lang="en-GB" dirty="0">
                <a:solidFill>
                  <a:schemeClr val="accent6">
                    <a:lumMod val="50000"/>
                  </a:schemeClr>
                </a:solidFill>
              </a:rPr>
              <a:t> – reducing leakages, improving public awareness and water metres so people change their habits. </a:t>
            </a:r>
            <a:r>
              <a:rPr lang="en-GB" dirty="0" err="1">
                <a:solidFill>
                  <a:schemeClr val="accent6">
                    <a:lumMod val="50000"/>
                  </a:schemeClr>
                </a:solidFill>
              </a:rPr>
              <a:t>Eg</a:t>
            </a:r>
            <a:r>
              <a:rPr lang="en-GB" dirty="0">
                <a:solidFill>
                  <a:schemeClr val="accent6">
                    <a:lumMod val="50000"/>
                  </a:schemeClr>
                </a:solidFill>
              </a:rPr>
              <a:t>. Collect rainwater to use in the garden</a:t>
            </a:r>
          </a:p>
          <a:p>
            <a:r>
              <a:rPr lang="en-GB" b="1" dirty="0">
                <a:solidFill>
                  <a:schemeClr val="accent6">
                    <a:lumMod val="50000"/>
                  </a:schemeClr>
                </a:solidFill>
              </a:rPr>
              <a:t>Groundwater</a:t>
            </a:r>
            <a:r>
              <a:rPr lang="en-GB" dirty="0">
                <a:solidFill>
                  <a:schemeClr val="accent6">
                    <a:lumMod val="50000"/>
                  </a:schemeClr>
                </a:solidFill>
              </a:rPr>
              <a:t> management – maintain the quantity and quality.</a:t>
            </a:r>
          </a:p>
          <a:p>
            <a:r>
              <a:rPr lang="en-GB" b="1" dirty="0">
                <a:solidFill>
                  <a:schemeClr val="accent6">
                    <a:lumMod val="50000"/>
                  </a:schemeClr>
                </a:solidFill>
              </a:rPr>
              <a:t>Recycling</a:t>
            </a:r>
            <a:r>
              <a:rPr lang="en-GB" dirty="0">
                <a:solidFill>
                  <a:schemeClr val="accent6">
                    <a:lumMod val="50000"/>
                  </a:schemeClr>
                </a:solidFill>
              </a:rPr>
              <a:t> - through using treating water used in industry, Sunlight helps algae use to photosynthesise sewage.</a:t>
            </a:r>
          </a:p>
          <a:p>
            <a:r>
              <a:rPr lang="en-GB" b="1" dirty="0">
                <a:solidFill>
                  <a:schemeClr val="accent6">
                    <a:lumMod val="50000"/>
                  </a:schemeClr>
                </a:solidFill>
              </a:rPr>
              <a:t>Using grey water </a:t>
            </a:r>
            <a:r>
              <a:rPr lang="en-GB" dirty="0">
                <a:solidFill>
                  <a:schemeClr val="accent6">
                    <a:lumMod val="50000"/>
                  </a:schemeClr>
                </a:solidFill>
              </a:rPr>
              <a:t>– taken from bath, showers and washing machines is used water plants and crops</a:t>
            </a:r>
          </a:p>
          <a:p>
            <a:endParaRPr lang="en-GB" dirty="0"/>
          </a:p>
        </p:txBody>
      </p:sp>
    </p:spTree>
    <p:extLst>
      <p:ext uri="{BB962C8B-B14F-4D97-AF65-F5344CB8AC3E}">
        <p14:creationId xmlns:p14="http://schemas.microsoft.com/office/powerpoint/2010/main" val="792164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srcRect l="2370" t="10022" r="10344" b="14978"/>
          <a:stretch/>
        </p:blipFill>
        <p:spPr>
          <a:xfrm>
            <a:off x="378373" y="365125"/>
            <a:ext cx="8513379" cy="5486401"/>
          </a:xfrm>
          <a:prstGeom prst="rect">
            <a:avLst/>
          </a:prstGeom>
        </p:spPr>
      </p:pic>
      <p:sp>
        <p:nvSpPr>
          <p:cNvPr id="3" name="Content Placeholder 2"/>
          <p:cNvSpPr>
            <a:spLocks noGrp="1"/>
          </p:cNvSpPr>
          <p:nvPr>
            <p:ph idx="1"/>
          </p:nvPr>
        </p:nvSpPr>
        <p:spPr>
          <a:xfrm>
            <a:off x="8371491" y="365125"/>
            <a:ext cx="3689130" cy="6319454"/>
          </a:xfrm>
        </p:spPr>
        <p:txBody>
          <a:bodyPr>
            <a:noAutofit/>
          </a:bodyPr>
          <a:lstStyle/>
          <a:p>
            <a:pPr marL="0" indent="0">
              <a:buNone/>
            </a:pPr>
            <a:r>
              <a:rPr lang="en-GB" sz="1600" dirty="0" smtClean="0"/>
              <a:t>1.Describe future trends of water stress?</a:t>
            </a:r>
          </a:p>
          <a:p>
            <a:pPr marL="0" indent="0">
              <a:buNone/>
            </a:pPr>
            <a:r>
              <a:rPr lang="en-GB" sz="1600" dirty="0" smtClean="0">
                <a:solidFill>
                  <a:schemeClr val="accent6">
                    <a:lumMod val="75000"/>
                  </a:schemeClr>
                </a:solidFill>
              </a:rPr>
              <a:t>North Africa and the middle East and Chile will experience the highest levels of water stress, sub-Saharan Africa, Greenland and Brazil </a:t>
            </a:r>
          </a:p>
          <a:p>
            <a:pPr marL="0" indent="0">
              <a:buNone/>
            </a:pPr>
            <a:endParaRPr lang="en-GB" sz="1600" dirty="0"/>
          </a:p>
          <a:p>
            <a:pPr marL="0" indent="0">
              <a:buNone/>
            </a:pPr>
            <a:r>
              <a:rPr lang="en-GB" sz="1600" dirty="0" smtClean="0"/>
              <a:t>2.Give possible reasons for why some areas suffer water deficit and some water surplus.</a:t>
            </a:r>
          </a:p>
          <a:p>
            <a:pPr marL="0" indent="0">
              <a:buNone/>
            </a:pPr>
            <a:r>
              <a:rPr lang="en-GB" sz="1600" dirty="0" smtClean="0">
                <a:solidFill>
                  <a:schemeClr val="accent6">
                    <a:lumMod val="75000"/>
                  </a:schemeClr>
                </a:solidFill>
              </a:rPr>
              <a:t>Surplus – Greenland because population is low.</a:t>
            </a:r>
          </a:p>
          <a:p>
            <a:pPr marL="0" indent="0">
              <a:buNone/>
            </a:pPr>
            <a:r>
              <a:rPr lang="en-GB" sz="1600" dirty="0" smtClean="0">
                <a:solidFill>
                  <a:schemeClr val="accent6">
                    <a:lumMod val="75000"/>
                  </a:schemeClr>
                </a:solidFill>
              </a:rPr>
              <a:t>Brazil has the largest rainforest in the world so has plenty of resources.</a:t>
            </a:r>
          </a:p>
          <a:p>
            <a:pPr marL="0" indent="0">
              <a:buNone/>
            </a:pPr>
            <a:r>
              <a:rPr lang="en-GB" sz="1600" dirty="0" smtClean="0">
                <a:solidFill>
                  <a:schemeClr val="accent6">
                    <a:lumMod val="75000"/>
                  </a:schemeClr>
                </a:solidFill>
              </a:rPr>
              <a:t>Sub-Saharan Africa, consumption is low and population around the Sahara is low.</a:t>
            </a:r>
          </a:p>
          <a:p>
            <a:pPr marL="0" indent="0">
              <a:buNone/>
            </a:pPr>
            <a:r>
              <a:rPr lang="en-GB" sz="1600" dirty="0" smtClean="0">
                <a:solidFill>
                  <a:schemeClr val="accent6">
                    <a:lumMod val="75000"/>
                  </a:schemeClr>
                </a:solidFill>
              </a:rPr>
              <a:t>Deficit – </a:t>
            </a:r>
          </a:p>
          <a:p>
            <a:pPr marL="0" indent="0">
              <a:buNone/>
            </a:pPr>
            <a:r>
              <a:rPr lang="en-GB" sz="1600" dirty="0" smtClean="0">
                <a:solidFill>
                  <a:schemeClr val="accent6">
                    <a:lumMod val="75000"/>
                  </a:schemeClr>
                </a:solidFill>
              </a:rPr>
              <a:t>North Africa – Increasing desertification and lack of economic funds to invest in expensive water transfer schemes.</a:t>
            </a:r>
          </a:p>
          <a:p>
            <a:pPr marL="0" indent="0">
              <a:buNone/>
            </a:pPr>
            <a:r>
              <a:rPr lang="en-GB" sz="1600" dirty="0" smtClean="0">
                <a:solidFill>
                  <a:schemeClr val="accent6">
                    <a:lumMod val="75000"/>
                  </a:schemeClr>
                </a:solidFill>
              </a:rPr>
              <a:t>Middle-East – Very little access to water resources.  Increasing population and reliance on desalination.</a:t>
            </a:r>
          </a:p>
          <a:p>
            <a:pPr marL="0" indent="0">
              <a:buNone/>
            </a:pPr>
            <a:r>
              <a:rPr lang="en-GB" sz="1600" dirty="0" smtClean="0">
                <a:solidFill>
                  <a:schemeClr val="accent6">
                    <a:lumMod val="75000"/>
                  </a:schemeClr>
                </a:solidFill>
              </a:rPr>
              <a:t>Chilli – Patagonian desert</a:t>
            </a:r>
            <a:endParaRPr lang="en-GB" sz="1600" dirty="0">
              <a:solidFill>
                <a:schemeClr val="accent6">
                  <a:lumMod val="75000"/>
                </a:schemeClr>
              </a:solidFill>
            </a:endParaRPr>
          </a:p>
        </p:txBody>
      </p:sp>
      <p:sp>
        <p:nvSpPr>
          <p:cNvPr id="5" name="Rectangle 4"/>
          <p:cNvSpPr/>
          <p:nvPr/>
        </p:nvSpPr>
        <p:spPr>
          <a:xfrm>
            <a:off x="378373" y="3342290"/>
            <a:ext cx="1529255" cy="4414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6418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fade">
                                      <p:cBhvr>
                                        <p:cTn id="15" dur="500"/>
                                        <p:tgtEl>
                                          <p:spTgt spid="3">
                                            <p:txEl>
                                              <p:pRg st="5" end="5"/>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fade">
                                      <p:cBhvr>
                                        <p:cTn id="18" dur="500"/>
                                        <p:tgtEl>
                                          <p:spTgt spid="3">
                                            <p:txEl>
                                              <p:pRg st="6" end="6"/>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Effect transition="in" filter="fade">
                                      <p:cBhvr>
                                        <p:cTn id="21" dur="500"/>
                                        <p:tgtEl>
                                          <p:spTgt spid="3">
                                            <p:txEl>
                                              <p:pRg st="7" end="7"/>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8" end="8"/>
                                            </p:txEl>
                                          </p:spTgt>
                                        </p:tgtEl>
                                        <p:attrNameLst>
                                          <p:attrName>style.visibility</p:attrName>
                                        </p:attrNameLst>
                                      </p:cBhvr>
                                      <p:to>
                                        <p:strVal val="visible"/>
                                      </p:to>
                                    </p:set>
                                    <p:animEffect transition="in" filter="fade">
                                      <p:cBhvr>
                                        <p:cTn id="24" dur="500"/>
                                        <p:tgtEl>
                                          <p:spTgt spid="3">
                                            <p:txEl>
                                              <p:pRg st="8" end="8"/>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animEffect transition="in" filter="fade">
                                      <p:cBhvr>
                                        <p:cTn id="27" dur="500"/>
                                        <p:tgtEl>
                                          <p:spTgt spid="3">
                                            <p:txEl>
                                              <p:pRg st="9" end="9"/>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
                                            <p:txEl>
                                              <p:pRg st="10" end="10"/>
                                            </p:txEl>
                                          </p:spTgt>
                                        </p:tgtEl>
                                        <p:attrNameLst>
                                          <p:attrName>style.visibility</p:attrName>
                                        </p:attrNameLst>
                                      </p:cBhvr>
                                      <p:to>
                                        <p:strVal val="visible"/>
                                      </p:to>
                                    </p:set>
                                    <p:animEffect transition="in" filter="fade">
                                      <p:cBhvr>
                                        <p:cTn id="30"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7953" y="552893"/>
            <a:ext cx="10715847" cy="5624070"/>
          </a:xfrm>
        </p:spPr>
        <p:txBody>
          <a:bodyPr>
            <a:normAutofit/>
          </a:bodyPr>
          <a:lstStyle/>
          <a:p>
            <a:pPr marL="0" indent="0">
              <a:buNone/>
            </a:pPr>
            <a:r>
              <a:rPr lang="en-GB" dirty="0" smtClean="0"/>
              <a:t>1.Name </a:t>
            </a:r>
            <a:r>
              <a:rPr lang="en-GB" dirty="0"/>
              <a:t>the three </a:t>
            </a:r>
            <a:r>
              <a:rPr lang="en-GB" dirty="0" smtClean="0"/>
              <a:t>resources </a:t>
            </a:r>
            <a:r>
              <a:rPr lang="en-GB" dirty="0"/>
              <a:t>needed for social and economic </a:t>
            </a:r>
            <a:r>
              <a:rPr lang="en-GB" dirty="0" smtClean="0"/>
              <a:t>well-being</a:t>
            </a:r>
          </a:p>
          <a:p>
            <a:r>
              <a:rPr lang="en-GB" dirty="0">
                <a:solidFill>
                  <a:schemeClr val="accent6">
                    <a:lumMod val="50000"/>
                  </a:schemeClr>
                </a:solidFill>
              </a:rPr>
              <a:t>Food, Water, </a:t>
            </a:r>
            <a:r>
              <a:rPr lang="en-GB" dirty="0" smtClean="0">
                <a:solidFill>
                  <a:schemeClr val="accent6">
                    <a:lumMod val="50000"/>
                  </a:schemeClr>
                </a:solidFill>
              </a:rPr>
              <a:t>Energy</a:t>
            </a:r>
            <a:endParaRPr lang="en-GB" dirty="0">
              <a:solidFill>
                <a:schemeClr val="accent6">
                  <a:lumMod val="50000"/>
                </a:schemeClr>
              </a:solidFill>
            </a:endParaRPr>
          </a:p>
          <a:p>
            <a:pPr marL="0" indent="0">
              <a:buNone/>
            </a:pPr>
            <a:r>
              <a:rPr lang="en-GB" dirty="0" smtClean="0"/>
              <a:t>2.The </a:t>
            </a:r>
            <a:r>
              <a:rPr lang="en-GB" dirty="0"/>
              <a:t>economic effects of undernourishment are</a:t>
            </a:r>
            <a:r>
              <a:rPr lang="en-GB" dirty="0" smtClean="0"/>
              <a:t>…</a:t>
            </a:r>
          </a:p>
          <a:p>
            <a:r>
              <a:rPr lang="en-GB" dirty="0">
                <a:solidFill>
                  <a:schemeClr val="accent6">
                    <a:lumMod val="50000"/>
                  </a:schemeClr>
                </a:solidFill>
              </a:rPr>
              <a:t>Illness and disease which stops people from working and being productive to contribute to the economy</a:t>
            </a:r>
            <a:r>
              <a:rPr lang="en-GB" dirty="0" smtClean="0">
                <a:solidFill>
                  <a:schemeClr val="accent6">
                    <a:lumMod val="50000"/>
                  </a:schemeClr>
                </a:solidFill>
              </a:rPr>
              <a:t>.</a:t>
            </a:r>
          </a:p>
          <a:p>
            <a:pPr marL="0" indent="0">
              <a:buNone/>
            </a:pPr>
            <a:r>
              <a:rPr lang="en-GB" dirty="0" smtClean="0"/>
              <a:t>3 .What </a:t>
            </a:r>
            <a:r>
              <a:rPr lang="en-GB" dirty="0"/>
              <a:t>does economic well-being </a:t>
            </a:r>
            <a:r>
              <a:rPr lang="en-GB" dirty="0" smtClean="0"/>
              <a:t>mean?</a:t>
            </a:r>
          </a:p>
          <a:p>
            <a:pPr marL="0" indent="0">
              <a:buNone/>
            </a:pPr>
            <a:r>
              <a:rPr lang="en-GB" dirty="0" smtClean="0">
                <a:solidFill>
                  <a:schemeClr val="accent6">
                    <a:lumMod val="50000"/>
                  </a:schemeClr>
                </a:solidFill>
              </a:rPr>
              <a:t>Feeling </a:t>
            </a:r>
            <a:r>
              <a:rPr lang="en-GB" dirty="0">
                <a:solidFill>
                  <a:schemeClr val="accent6">
                    <a:lumMod val="50000"/>
                  </a:schemeClr>
                </a:solidFill>
              </a:rPr>
              <a:t>like you have enough money to access food, water and </a:t>
            </a:r>
            <a:r>
              <a:rPr lang="en-GB" dirty="0" smtClean="0">
                <a:solidFill>
                  <a:schemeClr val="accent6">
                    <a:lumMod val="50000"/>
                  </a:schemeClr>
                </a:solidFill>
              </a:rPr>
              <a:t>energy</a:t>
            </a:r>
          </a:p>
          <a:p>
            <a:pPr marL="0" indent="0">
              <a:buNone/>
            </a:pPr>
            <a:r>
              <a:rPr lang="en-GB" dirty="0" smtClean="0"/>
              <a:t>4.Food </a:t>
            </a:r>
            <a:r>
              <a:rPr lang="en-GB" dirty="0"/>
              <a:t>production uses how much of the global water supply?  35%, 50%, 70 </a:t>
            </a:r>
            <a:r>
              <a:rPr lang="en-GB" dirty="0" smtClean="0"/>
              <a:t>%</a:t>
            </a:r>
          </a:p>
          <a:p>
            <a:r>
              <a:rPr lang="en-GB" dirty="0">
                <a:solidFill>
                  <a:schemeClr val="accent6">
                    <a:lumMod val="50000"/>
                  </a:schemeClr>
                </a:solidFill>
              </a:rPr>
              <a:t>70 %</a:t>
            </a:r>
            <a:endParaRPr lang="en-GB" dirty="0" smtClean="0">
              <a:solidFill>
                <a:schemeClr val="accent6">
                  <a:lumMod val="50000"/>
                </a:schemeClr>
              </a:solidFill>
            </a:endParaRPr>
          </a:p>
        </p:txBody>
      </p:sp>
    </p:spTree>
    <p:extLst>
      <p:ext uri="{BB962C8B-B14F-4D97-AF65-F5344CB8AC3E}">
        <p14:creationId xmlns:p14="http://schemas.microsoft.com/office/powerpoint/2010/main" val="1916557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6899" y="119363"/>
            <a:ext cx="6101462" cy="6580981"/>
          </a:xfrm>
        </p:spPr>
      </p:pic>
      <p:sp>
        <p:nvSpPr>
          <p:cNvPr id="5" name="Content Placeholder 2"/>
          <p:cNvSpPr txBox="1">
            <a:spLocks/>
          </p:cNvSpPr>
          <p:nvPr/>
        </p:nvSpPr>
        <p:spPr>
          <a:xfrm>
            <a:off x="6939661" y="380890"/>
            <a:ext cx="4965439" cy="631945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000" dirty="0" smtClean="0"/>
              <a:t>Describe patterns in undernourishment 2011-13</a:t>
            </a:r>
          </a:p>
          <a:p>
            <a:pPr marL="0" indent="0">
              <a:buFont typeface="Arial" panose="020B0604020202020204" pitchFamily="34" charset="0"/>
              <a:buNone/>
            </a:pPr>
            <a:r>
              <a:rPr lang="en-GB" sz="2000" dirty="0" smtClean="0">
                <a:solidFill>
                  <a:schemeClr val="accent6">
                    <a:lumMod val="75000"/>
                  </a:schemeClr>
                </a:solidFill>
              </a:rPr>
              <a:t>Eastern and southern Asia and sub-Saharan Africa account for over three-quarters of global undernourishment.</a:t>
            </a:r>
          </a:p>
          <a:p>
            <a:pPr marL="0" indent="0">
              <a:buFont typeface="Arial" panose="020B0604020202020204" pitchFamily="34" charset="0"/>
              <a:buNone/>
            </a:pPr>
            <a:r>
              <a:rPr lang="en-GB" sz="2000" dirty="0" smtClean="0">
                <a:solidFill>
                  <a:schemeClr val="accent6">
                    <a:lumMod val="75000"/>
                  </a:schemeClr>
                </a:solidFill>
              </a:rPr>
              <a:t>Developed countries just 6-7 % of undernourishment.</a:t>
            </a:r>
          </a:p>
          <a:p>
            <a:pPr marL="0" indent="0">
              <a:buFont typeface="Arial" panose="020B0604020202020204" pitchFamily="34" charset="0"/>
              <a:buNone/>
            </a:pPr>
            <a:r>
              <a:rPr lang="en-GB" sz="2000" dirty="0" smtClean="0">
                <a:solidFill>
                  <a:schemeClr val="accent6">
                    <a:lumMod val="75000"/>
                  </a:schemeClr>
                </a:solidFill>
              </a:rPr>
              <a:t>A clear poor/rich divide</a:t>
            </a:r>
          </a:p>
          <a:p>
            <a:pPr marL="0" indent="0">
              <a:buFont typeface="Arial" panose="020B0604020202020204" pitchFamily="34" charset="0"/>
              <a:buNone/>
            </a:pPr>
            <a:endParaRPr lang="en-GB" sz="2000" dirty="0" smtClean="0"/>
          </a:p>
          <a:p>
            <a:pPr marL="0" indent="0">
              <a:buFont typeface="Arial" panose="020B0604020202020204" pitchFamily="34" charset="0"/>
              <a:buNone/>
            </a:pPr>
            <a:r>
              <a:rPr lang="en-GB" sz="2000" dirty="0" smtClean="0"/>
              <a:t>Give possible reasons for why there are food inequalities in the world.</a:t>
            </a:r>
          </a:p>
          <a:p>
            <a:pPr marL="0" indent="0">
              <a:buFont typeface="Arial" panose="020B0604020202020204" pitchFamily="34" charset="0"/>
              <a:buNone/>
            </a:pPr>
            <a:r>
              <a:rPr lang="en-GB" sz="2000" dirty="0" smtClean="0">
                <a:solidFill>
                  <a:schemeClr val="accent6">
                    <a:lumMod val="75000"/>
                  </a:schemeClr>
                </a:solidFill>
              </a:rPr>
              <a:t>Rich countries have the money to invest in machinery – buy food from other countries.</a:t>
            </a:r>
          </a:p>
          <a:p>
            <a:pPr marL="0" indent="0">
              <a:buFont typeface="Arial" panose="020B0604020202020204" pitchFamily="34" charset="0"/>
              <a:buNone/>
            </a:pPr>
            <a:r>
              <a:rPr lang="en-GB" sz="2000" dirty="0" smtClean="0">
                <a:solidFill>
                  <a:schemeClr val="accent6">
                    <a:lumMod val="75000"/>
                  </a:schemeClr>
                </a:solidFill>
              </a:rPr>
              <a:t>Poor countries grow high value crops for export so they are not growing enough food for themselves – they cannot afford the food they export. </a:t>
            </a:r>
          </a:p>
          <a:p>
            <a:pPr marL="0" indent="0">
              <a:buFont typeface="Arial" panose="020B0604020202020204" pitchFamily="34" charset="0"/>
              <a:buNone/>
            </a:pPr>
            <a:r>
              <a:rPr lang="en-GB" sz="2000" dirty="0" smtClean="0">
                <a:solidFill>
                  <a:schemeClr val="accent6">
                    <a:lumMod val="75000"/>
                  </a:schemeClr>
                </a:solidFill>
              </a:rPr>
              <a:t>Populations may be high is some Asian countries so it is difficult to feed them.</a:t>
            </a:r>
            <a:endParaRPr lang="en-GB" sz="2000" dirty="0">
              <a:solidFill>
                <a:schemeClr val="accent6">
                  <a:lumMod val="75000"/>
                </a:schemeClr>
              </a:solidFill>
            </a:endParaRPr>
          </a:p>
        </p:txBody>
      </p:sp>
    </p:spTree>
    <p:extLst>
      <p:ext uri="{BB962C8B-B14F-4D97-AF65-F5344CB8AC3E}">
        <p14:creationId xmlns:p14="http://schemas.microsoft.com/office/powerpoint/2010/main" val="3069277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fade">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6" end="6"/>
                                            </p:txEl>
                                          </p:spTgt>
                                        </p:tgtEl>
                                        <p:attrNameLst>
                                          <p:attrName>style.visibility</p:attrName>
                                        </p:attrNameLst>
                                      </p:cBhvr>
                                      <p:to>
                                        <p:strVal val="visible"/>
                                      </p:to>
                                    </p:set>
                                    <p:animEffect transition="in" filter="fade">
                                      <p:cBhvr>
                                        <p:cTn id="22" dur="500"/>
                                        <p:tgtEl>
                                          <p:spTgt spid="5">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5">
                                            <p:txEl>
                                              <p:pRg st="7" end="7"/>
                                            </p:txEl>
                                          </p:spTgt>
                                        </p:tgtEl>
                                        <p:attrNameLst>
                                          <p:attrName>style.visibility</p:attrName>
                                        </p:attrNameLst>
                                      </p:cBhvr>
                                      <p:to>
                                        <p:strVal val="visible"/>
                                      </p:to>
                                    </p:set>
                                    <p:animEffect transition="in" filter="fade">
                                      <p:cBhvr>
                                        <p:cTn id="25" dur="500"/>
                                        <p:tgtEl>
                                          <p:spTgt spid="5">
                                            <p:txEl>
                                              <p:pRg st="7" end="7"/>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5">
                                            <p:txEl>
                                              <p:pRg st="8" end="8"/>
                                            </p:txEl>
                                          </p:spTgt>
                                        </p:tgtEl>
                                        <p:attrNameLst>
                                          <p:attrName>style.visibility</p:attrName>
                                        </p:attrNameLst>
                                      </p:cBhvr>
                                      <p:to>
                                        <p:strVal val="visible"/>
                                      </p:to>
                                    </p:set>
                                    <p:animEffect transition="in" filter="fade">
                                      <p:cBhvr>
                                        <p:cTn id="28"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9807" y="617373"/>
            <a:ext cx="10691648" cy="5811838"/>
          </a:xfrm>
        </p:spPr>
        <p:txBody>
          <a:bodyPr>
            <a:normAutofit fontScale="92500" lnSpcReduction="20000"/>
          </a:bodyPr>
          <a:lstStyle/>
          <a:p>
            <a:pPr marL="0" indent="0">
              <a:buNone/>
            </a:pPr>
            <a:r>
              <a:rPr lang="en-GB" dirty="0" smtClean="0"/>
              <a:t>1.Energy </a:t>
            </a:r>
            <a:r>
              <a:rPr lang="en-GB" dirty="0"/>
              <a:t>conservation means….</a:t>
            </a:r>
          </a:p>
          <a:p>
            <a:pPr marL="0" indent="0">
              <a:buNone/>
            </a:pPr>
            <a:r>
              <a:rPr lang="en-GB" dirty="0">
                <a:solidFill>
                  <a:schemeClr val="accent6">
                    <a:lumMod val="50000"/>
                  </a:schemeClr>
                </a:solidFill>
              </a:rPr>
              <a:t>Using less </a:t>
            </a:r>
            <a:r>
              <a:rPr lang="en-GB" dirty="0" smtClean="0">
                <a:solidFill>
                  <a:schemeClr val="accent6">
                    <a:lumMod val="50000"/>
                  </a:schemeClr>
                </a:solidFill>
              </a:rPr>
              <a:t>energy</a:t>
            </a:r>
            <a:endParaRPr lang="en-GB" dirty="0"/>
          </a:p>
          <a:p>
            <a:pPr marL="0" indent="0">
              <a:buNone/>
            </a:pPr>
            <a:r>
              <a:rPr lang="en-GB" dirty="0" smtClean="0"/>
              <a:t>2.Water </a:t>
            </a:r>
            <a:r>
              <a:rPr lang="en-GB" dirty="0"/>
              <a:t>security means</a:t>
            </a:r>
            <a:r>
              <a:rPr lang="en-GB" dirty="0" smtClean="0"/>
              <a:t>….</a:t>
            </a:r>
          </a:p>
          <a:p>
            <a:pPr marL="0" indent="0">
              <a:buNone/>
            </a:pPr>
            <a:r>
              <a:rPr lang="en-GB" dirty="0">
                <a:solidFill>
                  <a:schemeClr val="accent6">
                    <a:lumMod val="50000"/>
                  </a:schemeClr>
                </a:solidFill>
              </a:rPr>
              <a:t>Access to enough water of high quality</a:t>
            </a:r>
            <a:r>
              <a:rPr lang="en-GB" dirty="0" smtClean="0">
                <a:solidFill>
                  <a:schemeClr val="accent6">
                    <a:lumMod val="50000"/>
                  </a:schemeClr>
                </a:solidFill>
              </a:rPr>
              <a:t>.</a:t>
            </a:r>
          </a:p>
          <a:p>
            <a:pPr marL="0" indent="0">
              <a:buNone/>
            </a:pPr>
            <a:r>
              <a:rPr lang="en-GB" dirty="0" smtClean="0"/>
              <a:t>3. </a:t>
            </a:r>
            <a:r>
              <a:rPr lang="en-GB" dirty="0"/>
              <a:t>How does poverty affect water availability</a:t>
            </a:r>
            <a:r>
              <a:rPr lang="en-GB" dirty="0" smtClean="0"/>
              <a:t>?</a:t>
            </a:r>
          </a:p>
          <a:p>
            <a:pPr marL="0" indent="0">
              <a:buNone/>
            </a:pPr>
            <a:r>
              <a:rPr lang="en-GB" dirty="0">
                <a:solidFill>
                  <a:schemeClr val="accent6">
                    <a:lumMod val="50000"/>
                  </a:schemeClr>
                </a:solidFill>
              </a:rPr>
              <a:t>Lack mains water supply in poorer </a:t>
            </a:r>
            <a:r>
              <a:rPr lang="en-GB" dirty="0" smtClean="0">
                <a:solidFill>
                  <a:schemeClr val="accent6">
                    <a:lumMod val="50000"/>
                  </a:schemeClr>
                </a:solidFill>
              </a:rPr>
              <a:t>countries, ability for large water transfer schemes. Lack of ability for large water treatment plants, lax environmental laws leads to agricultural and industrial pollution</a:t>
            </a:r>
          </a:p>
          <a:p>
            <a:pPr marL="0" indent="0">
              <a:buNone/>
            </a:pPr>
            <a:r>
              <a:rPr lang="en-GB" dirty="0" smtClean="0"/>
              <a:t>4.Why </a:t>
            </a:r>
            <a:r>
              <a:rPr lang="en-GB" dirty="0"/>
              <a:t>might fracking be good for the UK</a:t>
            </a:r>
            <a:r>
              <a:rPr lang="en-GB" dirty="0" smtClean="0"/>
              <a:t>?</a:t>
            </a:r>
          </a:p>
          <a:p>
            <a:r>
              <a:rPr lang="en-GB" dirty="0">
                <a:solidFill>
                  <a:schemeClr val="accent6">
                    <a:lumMod val="50000"/>
                  </a:schemeClr>
                </a:solidFill>
              </a:rPr>
              <a:t>Adds to future energy needs</a:t>
            </a:r>
            <a:r>
              <a:rPr lang="en-GB" dirty="0" smtClean="0">
                <a:solidFill>
                  <a:schemeClr val="accent6">
                    <a:lumMod val="50000"/>
                  </a:schemeClr>
                </a:solidFill>
              </a:rPr>
              <a:t>.</a:t>
            </a:r>
          </a:p>
          <a:p>
            <a:pPr marL="0" indent="0">
              <a:buNone/>
            </a:pPr>
            <a:r>
              <a:rPr lang="en-GB" dirty="0" smtClean="0"/>
              <a:t>5.What </a:t>
            </a:r>
            <a:r>
              <a:rPr lang="en-GB" dirty="0"/>
              <a:t>are the economic and environmental impacts of wind farms</a:t>
            </a:r>
            <a:r>
              <a:rPr lang="en-GB" dirty="0" smtClean="0"/>
              <a:t>?</a:t>
            </a:r>
          </a:p>
          <a:p>
            <a:r>
              <a:rPr lang="en-GB" dirty="0">
                <a:solidFill>
                  <a:schemeClr val="accent6">
                    <a:lumMod val="50000"/>
                  </a:schemeClr>
                </a:solidFill>
              </a:rPr>
              <a:t>Economic – high costs, reduces tourist numbers so negative on local economy, some wind farms attract visitors so increase it. Reduces energy bills locally.</a:t>
            </a:r>
          </a:p>
          <a:p>
            <a:r>
              <a:rPr lang="en-GB" dirty="0">
                <a:solidFill>
                  <a:schemeClr val="accent6">
                    <a:lumMod val="50000"/>
                  </a:schemeClr>
                </a:solidFill>
              </a:rPr>
              <a:t>Environmental – visual on the landscape is negative, no CO2 emissions, noise, access roads have to be built so negative on the environment. </a:t>
            </a:r>
          </a:p>
        </p:txBody>
      </p:sp>
    </p:spTree>
    <p:extLst>
      <p:ext uri="{BB962C8B-B14F-4D97-AF65-F5344CB8AC3E}">
        <p14:creationId xmlns:p14="http://schemas.microsoft.com/office/powerpoint/2010/main" val="2670244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fade">
                                      <p:cBhvr>
                                        <p:cTn id="10" dur="500"/>
                                        <p:tgtEl>
                                          <p:spTgt spid="3">
                                            <p:txEl>
                                              <p:pRg st="5" end="5"/>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animEffect transition="in" filter="fade">
                                      <p:cBhvr>
                                        <p:cTn id="13" dur="500"/>
                                        <p:tgtEl>
                                          <p:spTgt spid="3">
                                            <p:txEl>
                                              <p:pRg st="7" end="7"/>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9" end="9"/>
                                            </p:txEl>
                                          </p:spTgt>
                                        </p:tgtEl>
                                        <p:attrNameLst>
                                          <p:attrName>style.visibility</p:attrName>
                                        </p:attrNameLst>
                                      </p:cBhvr>
                                      <p:to>
                                        <p:strVal val="visible"/>
                                      </p:to>
                                    </p:set>
                                    <p:animEffect transition="in" filter="fade">
                                      <p:cBhvr>
                                        <p:cTn id="16" dur="500"/>
                                        <p:tgtEl>
                                          <p:spTgt spid="3">
                                            <p:txEl>
                                              <p:pRg st="9" end="9"/>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animEffect transition="in" filter="fade">
                                      <p:cBhvr>
                                        <p:cTn id="19" dur="500"/>
                                        <p:tgtEl>
                                          <p:spTgt spid="3">
                                            <p:txEl>
                                              <p:pRg st="10" end="10"/>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599089"/>
            <a:ext cx="8703137" cy="5896303"/>
          </a:xfrm>
        </p:spPr>
      </p:pic>
      <p:sp>
        <p:nvSpPr>
          <p:cNvPr id="5" name="Content Placeholder 2"/>
          <p:cNvSpPr txBox="1">
            <a:spLocks/>
          </p:cNvSpPr>
          <p:nvPr/>
        </p:nvSpPr>
        <p:spPr>
          <a:xfrm>
            <a:off x="8703137" y="387513"/>
            <a:ext cx="3201963" cy="631945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1800" dirty="0" smtClean="0"/>
              <a:t>Describe how energy demand is changing</a:t>
            </a:r>
          </a:p>
          <a:p>
            <a:pPr marL="0" indent="0">
              <a:buFont typeface="Arial" panose="020B0604020202020204" pitchFamily="34" charset="0"/>
              <a:buNone/>
            </a:pPr>
            <a:r>
              <a:rPr lang="en-GB" sz="1800" dirty="0" smtClean="0">
                <a:solidFill>
                  <a:schemeClr val="accent6">
                    <a:lumMod val="75000"/>
                  </a:schemeClr>
                </a:solidFill>
              </a:rPr>
              <a:t>Poor countries will demand more energy than they do now.</a:t>
            </a:r>
          </a:p>
          <a:p>
            <a:pPr marL="0" indent="0">
              <a:buFont typeface="Arial" panose="020B0604020202020204" pitchFamily="34" charset="0"/>
              <a:buNone/>
            </a:pPr>
            <a:r>
              <a:rPr lang="en-GB" sz="1800" dirty="0" smtClean="0">
                <a:solidFill>
                  <a:schemeClr val="accent6">
                    <a:lumMod val="75000"/>
                  </a:schemeClr>
                </a:solidFill>
              </a:rPr>
              <a:t>India, Africa and other Asia will double their demand.</a:t>
            </a:r>
          </a:p>
          <a:p>
            <a:pPr marL="0" indent="0">
              <a:buFont typeface="Arial" panose="020B0604020202020204" pitchFamily="34" charset="0"/>
              <a:buNone/>
            </a:pPr>
            <a:r>
              <a:rPr lang="en-GB" sz="1800" dirty="0" smtClean="0">
                <a:solidFill>
                  <a:schemeClr val="accent6">
                    <a:lumMod val="75000"/>
                  </a:schemeClr>
                </a:solidFill>
              </a:rPr>
              <a:t>China will continue to demand the most.</a:t>
            </a:r>
          </a:p>
          <a:p>
            <a:pPr marL="0" indent="0">
              <a:buFont typeface="Arial" panose="020B0604020202020204" pitchFamily="34" charset="0"/>
              <a:buNone/>
            </a:pPr>
            <a:r>
              <a:rPr lang="en-GB" sz="1800" dirty="0" smtClean="0">
                <a:solidFill>
                  <a:schemeClr val="accent6">
                    <a:lumMod val="75000"/>
                  </a:schemeClr>
                </a:solidFill>
              </a:rPr>
              <a:t>All rich countries will only demand slightly more, with Japan and Russia not increasing at all.</a:t>
            </a:r>
            <a:endParaRPr lang="en-GB" sz="1800" dirty="0" smtClean="0"/>
          </a:p>
          <a:p>
            <a:pPr marL="0" indent="0">
              <a:buFont typeface="Arial" panose="020B0604020202020204" pitchFamily="34" charset="0"/>
              <a:buNone/>
            </a:pPr>
            <a:r>
              <a:rPr lang="en-GB" sz="1800" dirty="0" smtClean="0"/>
              <a:t>Explain how this demand can be managed sustainably</a:t>
            </a:r>
          </a:p>
          <a:p>
            <a:pPr marL="0" indent="0">
              <a:buFont typeface="Arial" panose="020B0604020202020204" pitchFamily="34" charset="0"/>
              <a:buNone/>
            </a:pPr>
            <a:r>
              <a:rPr lang="en-GB" sz="1800" dirty="0" smtClean="0">
                <a:solidFill>
                  <a:schemeClr val="accent6">
                    <a:lumMod val="75000"/>
                  </a:schemeClr>
                </a:solidFill>
              </a:rPr>
              <a:t>Countries need to move towards more renewable sources and reduce CO2 emissions.</a:t>
            </a:r>
          </a:p>
          <a:p>
            <a:pPr marL="0" indent="0">
              <a:buFont typeface="Arial" panose="020B0604020202020204" pitchFamily="34" charset="0"/>
              <a:buNone/>
            </a:pPr>
            <a:r>
              <a:rPr lang="en-GB" sz="1800" dirty="0" smtClean="0">
                <a:solidFill>
                  <a:schemeClr val="accent6">
                    <a:lumMod val="75000"/>
                  </a:schemeClr>
                </a:solidFill>
              </a:rPr>
              <a:t>Develop nuclear energy due to no CO2 emissions.</a:t>
            </a:r>
          </a:p>
          <a:p>
            <a:pPr marL="0" indent="0">
              <a:buFont typeface="Arial" panose="020B0604020202020204" pitchFamily="34" charset="0"/>
              <a:buNone/>
            </a:pPr>
            <a:r>
              <a:rPr lang="en-GB" sz="1800" dirty="0" smtClean="0">
                <a:solidFill>
                  <a:schemeClr val="accent6">
                    <a:lumMod val="75000"/>
                  </a:schemeClr>
                </a:solidFill>
              </a:rPr>
              <a:t>Encourage people to use less</a:t>
            </a:r>
            <a:endParaRPr lang="en-GB" sz="1800" dirty="0">
              <a:solidFill>
                <a:schemeClr val="accent6">
                  <a:lumMod val="75000"/>
                </a:schemeClr>
              </a:solidFill>
            </a:endParaRPr>
          </a:p>
        </p:txBody>
      </p:sp>
    </p:spTree>
    <p:extLst>
      <p:ext uri="{BB962C8B-B14F-4D97-AF65-F5344CB8AC3E}">
        <p14:creationId xmlns:p14="http://schemas.microsoft.com/office/powerpoint/2010/main" val="3206244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fade">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fade">
                                      <p:cBhvr>
                                        <p:cTn id="22" dur="500"/>
                                        <p:tgtEl>
                                          <p:spTgt spid="5">
                                            <p:txEl>
                                              <p:pRg st="4" end="4"/>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animEffect transition="in" filter="fade">
                                      <p:cBhvr>
                                        <p:cTn id="25" dur="500"/>
                                        <p:tgtEl>
                                          <p:spTgt spid="5">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5">
                                            <p:txEl>
                                              <p:pRg st="7" end="7"/>
                                            </p:txEl>
                                          </p:spTgt>
                                        </p:tgtEl>
                                        <p:attrNameLst>
                                          <p:attrName>style.visibility</p:attrName>
                                        </p:attrNameLst>
                                      </p:cBhvr>
                                      <p:to>
                                        <p:strVal val="visible"/>
                                      </p:to>
                                    </p:set>
                                    <p:animEffect transition="in" filter="fade">
                                      <p:cBhvr>
                                        <p:cTn id="28" dur="500"/>
                                        <p:tgtEl>
                                          <p:spTgt spid="5">
                                            <p:txEl>
                                              <p:pRg st="7" end="7"/>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5">
                                            <p:txEl>
                                              <p:pRg st="8" end="8"/>
                                            </p:txEl>
                                          </p:spTgt>
                                        </p:tgtEl>
                                        <p:attrNameLst>
                                          <p:attrName>style.visibility</p:attrName>
                                        </p:attrNameLst>
                                      </p:cBhvr>
                                      <p:to>
                                        <p:strVal val="visible"/>
                                      </p:to>
                                    </p:set>
                                    <p:animEffect transition="in" filter="fade">
                                      <p:cBhvr>
                                        <p:cTn id="31"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8276" y="409903"/>
            <a:ext cx="10565524" cy="5767060"/>
          </a:xfrm>
        </p:spPr>
        <p:txBody>
          <a:bodyPr>
            <a:normAutofit/>
          </a:bodyPr>
          <a:lstStyle/>
          <a:p>
            <a:pPr marL="0" indent="0">
              <a:buNone/>
            </a:pPr>
            <a:r>
              <a:rPr lang="en-GB" dirty="0" smtClean="0"/>
              <a:t>1.Food </a:t>
            </a:r>
            <a:r>
              <a:rPr lang="en-GB" dirty="0"/>
              <a:t>production uses how much of the global water supply?  35%, 50%, 70 </a:t>
            </a:r>
            <a:r>
              <a:rPr lang="en-GB" dirty="0" smtClean="0"/>
              <a:t>%</a:t>
            </a:r>
          </a:p>
          <a:p>
            <a:r>
              <a:rPr lang="en-GB" dirty="0">
                <a:solidFill>
                  <a:schemeClr val="accent6">
                    <a:lumMod val="50000"/>
                  </a:schemeClr>
                </a:solidFill>
              </a:rPr>
              <a:t>70 </a:t>
            </a:r>
            <a:r>
              <a:rPr lang="en-GB" dirty="0" smtClean="0">
                <a:solidFill>
                  <a:schemeClr val="accent6">
                    <a:lumMod val="50000"/>
                  </a:schemeClr>
                </a:solidFill>
              </a:rPr>
              <a:t>%</a:t>
            </a:r>
          </a:p>
          <a:p>
            <a:pPr marL="0" indent="0">
              <a:buNone/>
            </a:pPr>
            <a:r>
              <a:rPr lang="en-GB" dirty="0" smtClean="0"/>
              <a:t>2.Carbon </a:t>
            </a:r>
            <a:r>
              <a:rPr lang="en-GB" dirty="0"/>
              <a:t>footprint means</a:t>
            </a:r>
            <a:r>
              <a:rPr lang="en-GB" dirty="0" smtClean="0"/>
              <a:t>….</a:t>
            </a:r>
          </a:p>
          <a:p>
            <a:r>
              <a:rPr lang="en-GB" dirty="0">
                <a:solidFill>
                  <a:schemeClr val="accent6">
                    <a:lumMod val="50000"/>
                  </a:schemeClr>
                </a:solidFill>
              </a:rPr>
              <a:t>Emission of Co2 into the atmosphere from producing and transporting  </a:t>
            </a:r>
            <a:r>
              <a:rPr lang="en-GB" dirty="0" smtClean="0">
                <a:solidFill>
                  <a:schemeClr val="accent6">
                    <a:lumMod val="50000"/>
                  </a:schemeClr>
                </a:solidFill>
              </a:rPr>
              <a:t>food</a:t>
            </a:r>
          </a:p>
          <a:p>
            <a:pPr marL="0" indent="0">
              <a:buNone/>
            </a:pPr>
            <a:r>
              <a:rPr lang="en-GB" dirty="0" smtClean="0"/>
              <a:t>3.Seasonal </a:t>
            </a:r>
            <a:r>
              <a:rPr lang="en-GB" dirty="0"/>
              <a:t>food is</a:t>
            </a:r>
            <a:r>
              <a:rPr lang="en-GB" dirty="0" smtClean="0"/>
              <a:t>….</a:t>
            </a:r>
          </a:p>
          <a:p>
            <a:r>
              <a:rPr lang="en-GB" dirty="0">
                <a:solidFill>
                  <a:schemeClr val="accent6">
                    <a:lumMod val="50000"/>
                  </a:schemeClr>
                </a:solidFill>
              </a:rPr>
              <a:t>Eating food that grows at certain times of the year in the </a:t>
            </a:r>
            <a:r>
              <a:rPr lang="en-GB" dirty="0" smtClean="0">
                <a:solidFill>
                  <a:schemeClr val="accent6">
                    <a:lumMod val="50000"/>
                  </a:schemeClr>
                </a:solidFill>
              </a:rPr>
              <a:t>UK</a:t>
            </a:r>
          </a:p>
          <a:p>
            <a:pPr marL="0" indent="0">
              <a:buNone/>
            </a:pPr>
            <a:r>
              <a:rPr lang="en-GB" dirty="0" smtClean="0"/>
              <a:t>4.Explain </a:t>
            </a:r>
            <a:r>
              <a:rPr lang="en-GB" dirty="0"/>
              <a:t>what organic produce </a:t>
            </a:r>
            <a:r>
              <a:rPr lang="en-GB" dirty="0" smtClean="0"/>
              <a:t>is</a:t>
            </a:r>
          </a:p>
          <a:p>
            <a:r>
              <a:rPr lang="en-GB" dirty="0">
                <a:solidFill>
                  <a:schemeClr val="accent6">
                    <a:lumMod val="50000"/>
                  </a:schemeClr>
                </a:solidFill>
              </a:rPr>
              <a:t>Food grown and animals raised without the use of chemicals.  High labour costs, lower yields and more expensive.  Often associated with buying local and seasonally</a:t>
            </a:r>
          </a:p>
        </p:txBody>
      </p:sp>
    </p:spTree>
    <p:extLst>
      <p:ext uri="{BB962C8B-B14F-4D97-AF65-F5344CB8AC3E}">
        <p14:creationId xmlns:p14="http://schemas.microsoft.com/office/powerpoint/2010/main" val="853986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fade">
                                      <p:cBhvr>
                                        <p:cTn id="7" dur="500"/>
                                        <p:tgtEl>
                                          <p:spTgt spid="3">
                                            <p:txEl>
                                              <p:pRg st="7" end="7"/>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fade">
                                      <p:cBhvr>
                                        <p:cTn id="10" dur="500"/>
                                        <p:tgtEl>
                                          <p:spTgt spid="3">
                                            <p:txEl>
                                              <p:pRg st="5" end="5"/>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4855" y="409903"/>
            <a:ext cx="10738945" cy="5767060"/>
          </a:xfrm>
        </p:spPr>
        <p:txBody>
          <a:bodyPr>
            <a:normAutofit fontScale="92500" lnSpcReduction="10000"/>
          </a:bodyPr>
          <a:lstStyle/>
          <a:p>
            <a:r>
              <a:rPr lang="en-GB" dirty="0"/>
              <a:t>How is the UK’s demand for food changing</a:t>
            </a:r>
            <a:r>
              <a:rPr lang="en-GB" dirty="0" smtClean="0"/>
              <a:t>?</a:t>
            </a:r>
          </a:p>
          <a:p>
            <a:r>
              <a:rPr lang="en-GB" dirty="0">
                <a:solidFill>
                  <a:schemeClr val="accent6">
                    <a:lumMod val="50000"/>
                  </a:schemeClr>
                </a:solidFill>
              </a:rPr>
              <a:t>Demand for high value food all year around.  Importing food is increasing; currently at 40%</a:t>
            </a:r>
            <a:endParaRPr lang="en-GB" dirty="0" smtClean="0">
              <a:solidFill>
                <a:schemeClr val="accent6">
                  <a:lumMod val="50000"/>
                </a:schemeClr>
              </a:solidFill>
            </a:endParaRPr>
          </a:p>
          <a:p>
            <a:r>
              <a:rPr lang="en-GB" dirty="0" smtClean="0"/>
              <a:t>Explain </a:t>
            </a:r>
            <a:r>
              <a:rPr lang="en-GB" dirty="0"/>
              <a:t>what organic produce is</a:t>
            </a:r>
            <a:r>
              <a:rPr lang="en-GB" dirty="0" smtClean="0"/>
              <a:t>.</a:t>
            </a:r>
          </a:p>
          <a:p>
            <a:r>
              <a:rPr lang="en-GB" dirty="0">
                <a:solidFill>
                  <a:schemeClr val="accent6">
                    <a:lumMod val="50000"/>
                  </a:schemeClr>
                </a:solidFill>
              </a:rPr>
              <a:t>Food grown and animals raised without the use of chemicals.  High labour costs, lower yields and more expensive.  Often associated with buying local and seasonally</a:t>
            </a:r>
            <a:endParaRPr lang="en-GB" dirty="0" smtClean="0">
              <a:solidFill>
                <a:schemeClr val="accent6">
                  <a:lumMod val="50000"/>
                </a:schemeClr>
              </a:solidFill>
            </a:endParaRPr>
          </a:p>
          <a:p>
            <a:r>
              <a:rPr lang="en-GB" dirty="0" smtClean="0"/>
              <a:t>If this is the answer, what is the question? </a:t>
            </a:r>
            <a:r>
              <a:rPr lang="en-GB" dirty="0"/>
              <a:t>It creates mini earthquakes so may harm </a:t>
            </a:r>
            <a:r>
              <a:rPr lang="en-GB" dirty="0" smtClean="0"/>
              <a:t>buildings, The </a:t>
            </a:r>
            <a:r>
              <a:rPr lang="en-GB" dirty="0"/>
              <a:t>use of high pressured water with chemicals may pollute underground water </a:t>
            </a:r>
            <a:r>
              <a:rPr lang="en-GB" dirty="0" smtClean="0"/>
              <a:t>resources. There </a:t>
            </a:r>
            <a:r>
              <a:rPr lang="en-GB" dirty="0"/>
              <a:t>is a high cost to extract it.</a:t>
            </a:r>
            <a:endParaRPr lang="en-GB" dirty="0" smtClean="0"/>
          </a:p>
          <a:p>
            <a:r>
              <a:rPr lang="en-GB" dirty="0" smtClean="0">
                <a:solidFill>
                  <a:schemeClr val="accent6">
                    <a:lumMod val="50000"/>
                  </a:schemeClr>
                </a:solidFill>
              </a:rPr>
              <a:t>Explain </a:t>
            </a:r>
            <a:r>
              <a:rPr lang="en-GB" dirty="0">
                <a:solidFill>
                  <a:schemeClr val="accent6">
                    <a:lumMod val="50000"/>
                  </a:schemeClr>
                </a:solidFill>
              </a:rPr>
              <a:t>why fracking is a concern to </a:t>
            </a:r>
            <a:r>
              <a:rPr lang="en-GB" dirty="0" smtClean="0">
                <a:solidFill>
                  <a:schemeClr val="accent6">
                    <a:lumMod val="50000"/>
                  </a:schemeClr>
                </a:solidFill>
              </a:rPr>
              <a:t>people</a:t>
            </a:r>
          </a:p>
          <a:p>
            <a:r>
              <a:rPr lang="en-GB" dirty="0"/>
              <a:t>Describe what an agribusiness is</a:t>
            </a:r>
            <a:r>
              <a:rPr lang="en-GB" dirty="0" smtClean="0"/>
              <a:t>.</a:t>
            </a:r>
          </a:p>
          <a:p>
            <a:r>
              <a:rPr lang="en-GB" dirty="0">
                <a:solidFill>
                  <a:schemeClr val="accent6">
                    <a:lumMod val="50000"/>
                  </a:schemeClr>
                </a:solidFill>
              </a:rPr>
              <a:t>Intensive farming aimed at maximising the amount of food produced.  They often share big expensive machinery with other large farms.  They have large fields and use lots of chemicals fertilisers and pesticides.</a:t>
            </a:r>
            <a:endParaRPr lang="en-GB" dirty="0" smtClean="0">
              <a:solidFill>
                <a:schemeClr val="accent6">
                  <a:lumMod val="50000"/>
                </a:schemeClr>
              </a:solidFill>
            </a:endParaRPr>
          </a:p>
          <a:p>
            <a:endParaRPr lang="en-GB" dirty="0"/>
          </a:p>
        </p:txBody>
      </p:sp>
    </p:spTree>
    <p:extLst>
      <p:ext uri="{BB962C8B-B14F-4D97-AF65-F5344CB8AC3E}">
        <p14:creationId xmlns:p14="http://schemas.microsoft.com/office/powerpoint/2010/main" val="2935353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 calcmode="lin" valueType="num">
                                      <p:cBhvr additive="base">
                                        <p:cTn id="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7" end="7"/>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 calcmode="lin" valueType="num">
                                      <p:cBhvr additive="base">
                                        <p:cTn id="1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0483" y="340242"/>
            <a:ext cx="10922937" cy="6407399"/>
          </a:xfrm>
        </p:spPr>
        <p:txBody>
          <a:bodyPr>
            <a:normAutofit fontScale="92500" lnSpcReduction="10000"/>
          </a:bodyPr>
          <a:lstStyle/>
          <a:p>
            <a:pPr marL="0" indent="0">
              <a:buNone/>
            </a:pPr>
            <a:r>
              <a:rPr lang="en-GB" dirty="0" smtClean="0"/>
              <a:t>1.Obesity </a:t>
            </a:r>
            <a:r>
              <a:rPr lang="en-GB" dirty="0"/>
              <a:t>means</a:t>
            </a:r>
            <a:r>
              <a:rPr lang="en-GB" dirty="0" smtClean="0"/>
              <a:t>..</a:t>
            </a:r>
          </a:p>
          <a:p>
            <a:r>
              <a:rPr lang="en-GB" dirty="0">
                <a:solidFill>
                  <a:schemeClr val="accent6">
                    <a:lumMod val="50000"/>
                  </a:schemeClr>
                </a:solidFill>
              </a:rPr>
              <a:t>Being </a:t>
            </a:r>
            <a:r>
              <a:rPr lang="en-GB" dirty="0" smtClean="0">
                <a:solidFill>
                  <a:schemeClr val="accent6">
                    <a:lumMod val="50000"/>
                  </a:schemeClr>
                </a:solidFill>
              </a:rPr>
              <a:t>overweight</a:t>
            </a:r>
          </a:p>
          <a:p>
            <a:pPr marL="0" indent="0">
              <a:buNone/>
            </a:pPr>
            <a:r>
              <a:rPr lang="en-GB" dirty="0" smtClean="0"/>
              <a:t>3.An </a:t>
            </a:r>
            <a:r>
              <a:rPr lang="en-GB" dirty="0"/>
              <a:t>example of seasonal food is</a:t>
            </a:r>
            <a:r>
              <a:rPr lang="en-GB" dirty="0" smtClean="0"/>
              <a:t>…</a:t>
            </a:r>
          </a:p>
          <a:p>
            <a:r>
              <a:rPr lang="en-GB" dirty="0">
                <a:solidFill>
                  <a:schemeClr val="accent6">
                    <a:lumMod val="50000"/>
                  </a:schemeClr>
                </a:solidFill>
              </a:rPr>
              <a:t>Broccoli in May, Strawberries in summer, Brussel sprouts in winter, apples in </a:t>
            </a:r>
            <a:r>
              <a:rPr lang="en-GB" dirty="0" smtClean="0">
                <a:solidFill>
                  <a:schemeClr val="accent6">
                    <a:lumMod val="50000"/>
                  </a:schemeClr>
                </a:solidFill>
              </a:rPr>
              <a:t>autumn</a:t>
            </a:r>
          </a:p>
          <a:p>
            <a:pPr marL="0" indent="0">
              <a:buNone/>
            </a:pPr>
            <a:r>
              <a:rPr lang="en-GB" dirty="0" smtClean="0"/>
              <a:t>4. What </a:t>
            </a:r>
            <a:r>
              <a:rPr lang="en-GB" dirty="0"/>
              <a:t>does social well-being mean?</a:t>
            </a:r>
          </a:p>
          <a:p>
            <a:r>
              <a:rPr lang="en-GB" dirty="0">
                <a:solidFill>
                  <a:schemeClr val="accent6">
                    <a:lumMod val="50000"/>
                  </a:schemeClr>
                </a:solidFill>
              </a:rPr>
              <a:t>Feeling like you have enough food, water and energy to be happy.</a:t>
            </a:r>
          </a:p>
          <a:p>
            <a:pPr marL="0" indent="0">
              <a:buNone/>
            </a:pPr>
            <a:r>
              <a:rPr lang="en-GB" dirty="0" smtClean="0"/>
              <a:t>5. Water </a:t>
            </a:r>
            <a:r>
              <a:rPr lang="en-GB" dirty="0"/>
              <a:t>deficit means…</a:t>
            </a:r>
          </a:p>
          <a:p>
            <a:r>
              <a:rPr lang="en-GB" dirty="0">
                <a:solidFill>
                  <a:schemeClr val="accent6">
                    <a:lumMod val="50000"/>
                  </a:schemeClr>
                </a:solidFill>
              </a:rPr>
              <a:t>Demand exceeds </a:t>
            </a:r>
            <a:r>
              <a:rPr lang="en-GB" dirty="0" smtClean="0">
                <a:solidFill>
                  <a:schemeClr val="accent6">
                    <a:lumMod val="50000"/>
                  </a:schemeClr>
                </a:solidFill>
              </a:rPr>
              <a:t>supply</a:t>
            </a:r>
          </a:p>
          <a:p>
            <a:pPr marL="0" indent="0">
              <a:buNone/>
            </a:pPr>
            <a:r>
              <a:rPr lang="en-GB" dirty="0" smtClean="0">
                <a:solidFill>
                  <a:schemeClr val="accent6">
                    <a:lumMod val="50000"/>
                  </a:schemeClr>
                </a:solidFill>
              </a:rPr>
              <a:t>6. </a:t>
            </a:r>
            <a:r>
              <a:rPr lang="en-GB" dirty="0" smtClean="0"/>
              <a:t>Highest </a:t>
            </a:r>
            <a:r>
              <a:rPr lang="en-GB" dirty="0"/>
              <a:t>undernourishment occurs in….</a:t>
            </a:r>
          </a:p>
          <a:p>
            <a:r>
              <a:rPr lang="en-GB" dirty="0">
                <a:solidFill>
                  <a:schemeClr val="accent6">
                    <a:lumMod val="50000"/>
                  </a:schemeClr>
                </a:solidFill>
              </a:rPr>
              <a:t>Africa, followed by SE Asia</a:t>
            </a:r>
          </a:p>
          <a:p>
            <a:pPr marL="0" indent="0">
              <a:buNone/>
            </a:pPr>
            <a:r>
              <a:rPr lang="en-GB" dirty="0" smtClean="0"/>
              <a:t>7. The </a:t>
            </a:r>
            <a:r>
              <a:rPr lang="en-GB" dirty="0"/>
              <a:t>economic effects of undernourishment are…</a:t>
            </a:r>
          </a:p>
          <a:p>
            <a:r>
              <a:rPr lang="en-GB" dirty="0">
                <a:solidFill>
                  <a:schemeClr val="accent6">
                    <a:lumMod val="50000"/>
                  </a:schemeClr>
                </a:solidFill>
              </a:rPr>
              <a:t>Illness and disease which stops people from working and being productive to contribute to the economy.</a:t>
            </a:r>
          </a:p>
          <a:p>
            <a:endParaRPr lang="en-GB" dirty="0" smtClean="0">
              <a:solidFill>
                <a:schemeClr val="accent6">
                  <a:lumMod val="50000"/>
                </a:schemeClr>
              </a:solidFill>
            </a:endParaRPr>
          </a:p>
        </p:txBody>
      </p:sp>
    </p:spTree>
    <p:extLst>
      <p:ext uri="{BB962C8B-B14F-4D97-AF65-F5344CB8AC3E}">
        <p14:creationId xmlns:p14="http://schemas.microsoft.com/office/powerpoint/2010/main" val="546445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fade">
                                      <p:cBhvr>
                                        <p:cTn id="22" dur="500"/>
                                        <p:tgtEl>
                                          <p:spTgt spid="3">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animEffect transition="in" filter="fade">
                                      <p:cBhvr>
                                        <p:cTn id="27" dur="500"/>
                                        <p:tgtEl>
                                          <p:spTgt spid="3">
                                            <p:txEl>
                                              <p:pRg st="9" end="9"/>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11" end="11"/>
                                            </p:txEl>
                                          </p:spTgt>
                                        </p:tgtEl>
                                        <p:attrNameLst>
                                          <p:attrName>style.visibility</p:attrName>
                                        </p:attrNameLst>
                                      </p:cBhvr>
                                      <p:to>
                                        <p:strVal val="visible"/>
                                      </p:to>
                                    </p:set>
                                    <p:animEffect transition="in" filter="fade">
                                      <p:cBhvr>
                                        <p:cTn id="32"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402</TotalTime>
  <Words>1786</Words>
  <Application>Microsoft Office PowerPoint</Application>
  <PresentationFormat>Widescreen</PresentationFormat>
  <Paragraphs>140</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GEOG YOUR MEMORY Resource management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Explain how water supplies can be made more sustainable</vt:lpstr>
    </vt:vector>
  </TitlesOfParts>
  <Company>Alderbrook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K Mills</dc:creator>
  <cp:lastModifiedBy>Kerry Mills</cp:lastModifiedBy>
  <cp:revision>38</cp:revision>
  <dcterms:created xsi:type="dcterms:W3CDTF">2018-10-26T16:06:55Z</dcterms:created>
  <dcterms:modified xsi:type="dcterms:W3CDTF">2021-04-20T11:11:24Z</dcterms:modified>
</cp:coreProperties>
</file>