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1" r:id="rId6"/>
    <p:sldId id="302" r:id="rId7"/>
    <p:sldId id="303" r:id="rId8"/>
    <p:sldId id="305" r:id="rId9"/>
    <p:sldId id="300" r:id="rId10"/>
    <p:sldId id="306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AQA English Language Paper 2 Question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L.O: To be able to write a newspaper article explaining your point of view upon a statement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DC23B-4985-4F25-97F7-3BD073867FCD}"/>
              </a:ext>
            </a:extLst>
          </p:cNvPr>
          <p:cNvSpPr txBox="1"/>
          <p:nvPr/>
        </p:nvSpPr>
        <p:spPr>
          <a:xfrm>
            <a:off x="503687" y="4303171"/>
            <a:ext cx="50623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+ Write:</a:t>
            </a:r>
          </a:p>
          <a:p>
            <a:r>
              <a:rPr lang="en-GB" sz="2800" dirty="0">
                <a:solidFill>
                  <a:schemeClr val="bg1"/>
                </a:solidFill>
              </a:rPr>
              <a:t>What do AQA mean when they say ‘explain your point of view’?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49F0A8-08BA-4F3F-8271-1C504B4A7CE1}"/>
              </a:ext>
            </a:extLst>
          </p:cNvPr>
          <p:cNvSpPr txBox="1">
            <a:spLocks/>
          </p:cNvSpPr>
          <p:nvPr/>
        </p:nvSpPr>
        <p:spPr>
          <a:xfrm>
            <a:off x="183894" y="145665"/>
            <a:ext cx="11820939" cy="926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“Parents and teachers expect children to work far too hard at school and at home. Young people should still be able to have fun whilst they can.”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Write a broadsheet newspaper article 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explaining your point of view </a:t>
            </a:r>
            <a:r>
              <a:rPr lang="en-US" sz="1800" dirty="0">
                <a:solidFill>
                  <a:schemeClr val="bg1"/>
                </a:solidFill>
              </a:rPr>
              <a:t>on this statement. 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62D2-C907-402D-B11E-FB74C69B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1073"/>
            <a:ext cx="10058400" cy="1450757"/>
          </a:xfrm>
        </p:spPr>
        <p:txBody>
          <a:bodyPr/>
          <a:lstStyle/>
          <a:p>
            <a:r>
              <a:rPr lang="en-GB" i="1" dirty="0"/>
              <a:t>“…explaining your point of view”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4F70B-A643-4E57-86BB-C0D3713E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23" y="2094949"/>
            <a:ext cx="11661913" cy="43323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This is not argumentative writing. It’s explanatory.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This means you can agree, disagree or be mutual towards the statement – as long as you explain why you feel the way you 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Explaining means giving your view with justification and valid points of argument.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300" dirty="0">
                <a:solidFill>
                  <a:schemeClr val="accent2">
                    <a:lumMod val="75000"/>
                  </a:schemeClr>
                </a:solidFill>
              </a:rPr>
              <a:t>Writing to explain techniques include: hyperbole, similes, metaphors, personification, anaphora, hypophora, alliteration, emotive language, rule of three, statistics/facts, opinions, imagery, rhetorical questions and anecdotes.</a:t>
            </a:r>
          </a:p>
        </p:txBody>
      </p:sp>
    </p:spTree>
    <p:extLst>
      <p:ext uri="{BB962C8B-B14F-4D97-AF65-F5344CB8AC3E}">
        <p14:creationId xmlns:p14="http://schemas.microsoft.com/office/powerpoint/2010/main" val="379514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F833-C735-4D83-8CFB-8CDB5D02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 newspaper article need by AQA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2272-B24A-4ED8-A1DD-61CC309B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071068" cy="376089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FFFF00"/>
                </a:highlight>
              </a:rPr>
              <a:t>A headline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Some subheadings (if you think necessary)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FFFF00"/>
                </a:highlight>
              </a:rPr>
              <a:t>Clear organised paragraphs with flowing ideas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21B17-D175-4AB4-A885-A853308638F6}"/>
              </a:ext>
            </a:extLst>
          </p:cNvPr>
          <p:cNvSpPr txBox="1"/>
          <p:nvPr/>
        </p:nvSpPr>
        <p:spPr>
          <a:xfrm>
            <a:off x="5314122" y="2108201"/>
            <a:ext cx="6029739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100" dirty="0"/>
              <a:t>Alliteration: </a:t>
            </a:r>
            <a:r>
              <a:rPr lang="en-GB" sz="2100" b="1" u="sng" dirty="0"/>
              <a:t>Exasperated Earth – Our Final Chance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/>
              <a:t>Repetition/Anaphora: </a:t>
            </a:r>
            <a:r>
              <a:rPr lang="en-GB" sz="2100" b="1" u="sng" dirty="0"/>
              <a:t>Change Our Ways, Change Our Planet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/>
              <a:t>Making a huge statement: </a:t>
            </a:r>
            <a:r>
              <a:rPr lang="en-GB" sz="2100" b="1" u="sng" dirty="0"/>
              <a:t>How Can We Save Our Planet?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/>
              <a:t>Asking a rhetorical question: </a:t>
            </a:r>
            <a:r>
              <a:rPr lang="en-GB" sz="2100" b="1" u="sng" dirty="0"/>
              <a:t>What Can We Do To Help Our Planet?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/>
              <a:t>Using Pronouns to engage the reader: </a:t>
            </a:r>
            <a:r>
              <a:rPr lang="en-GB" sz="2100" b="1" u="sng" dirty="0"/>
              <a:t>Our Planet is a Responsibility for us all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/>
              <a:t>Emotive language: </a:t>
            </a:r>
            <a:r>
              <a:rPr lang="en-GB" sz="2100" b="1" u="sng" dirty="0"/>
              <a:t>Our last chance to </a:t>
            </a:r>
            <a:r>
              <a:rPr lang="en-GB" sz="2100" b="1" u="sng" dirty="0">
                <a:highlight>
                  <a:srgbClr val="FFFF00"/>
                </a:highlight>
              </a:rPr>
              <a:t>salvage</a:t>
            </a:r>
            <a:r>
              <a:rPr lang="en-GB" sz="2100" b="1" u="sng" dirty="0"/>
              <a:t> the planet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050785-50A7-4D21-85A5-6F2C67950AD1}"/>
              </a:ext>
            </a:extLst>
          </p:cNvPr>
          <p:cNvCxnSpPr/>
          <p:nvPr/>
        </p:nvCxnSpPr>
        <p:spPr>
          <a:xfrm>
            <a:off x="3405809" y="2438400"/>
            <a:ext cx="1908313" cy="2650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3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3" y="180586"/>
            <a:ext cx="11820939" cy="145075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i="1" dirty="0"/>
              <a:t>“Parents and teachers expect children to work far too hard at school and at home. Young people should still be able to have fun whilst they can.”</a:t>
            </a:r>
            <a:br>
              <a:rPr lang="en-US" sz="2400" dirty="0"/>
            </a:br>
            <a:r>
              <a:rPr lang="en-US" sz="2400" dirty="0"/>
              <a:t>Write a broadsheet newspaper article explaining your point of view on this statement.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EFD18F-1316-4E4D-A1C4-9835BD2F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498" y="1949175"/>
            <a:ext cx="10058400" cy="4517886"/>
          </a:xfrm>
        </p:spPr>
        <p:txBody>
          <a:bodyPr>
            <a:normAutofit/>
          </a:bodyPr>
          <a:lstStyle/>
          <a:p>
            <a:r>
              <a:rPr lang="en-GB" sz="2800" dirty="0"/>
              <a:t>Create a list of ideas about this statement: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Below your chart, select the 4 ideas from either column of your chart that best sum up your views.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D639444-99AE-4D95-9371-FA90C2FB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53324"/>
              </p:ext>
            </p:extLst>
          </p:nvPr>
        </p:nvGraphicFramePr>
        <p:xfrm>
          <a:off x="1197112" y="2552700"/>
          <a:ext cx="995825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125">
                  <a:extLst>
                    <a:ext uri="{9D8B030D-6E8A-4147-A177-3AD203B41FA5}">
                      <a16:colId xmlns:a16="http://schemas.microsoft.com/office/drawing/2014/main" val="3979083338"/>
                    </a:ext>
                  </a:extLst>
                </a:gridCol>
                <a:gridCol w="4979125">
                  <a:extLst>
                    <a:ext uri="{9D8B030D-6E8A-4147-A177-3AD203B41FA5}">
                      <a16:colId xmlns:a16="http://schemas.microsoft.com/office/drawing/2014/main" val="1284308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 – reasons for adopting a ‘less work, more play’ ethic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Against – reasons against adopting a ‘more work, less play’ ethic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68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1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1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02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3" y="180586"/>
            <a:ext cx="11820939" cy="145075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i="1" dirty="0"/>
              <a:t>“Parents and teachers expect children to work far too hard at school and at home. Young people should still be able to have fun whilst they can.”</a:t>
            </a:r>
            <a:br>
              <a:rPr lang="en-US" sz="2400" dirty="0"/>
            </a:br>
            <a:r>
              <a:rPr lang="en-US" sz="2400" dirty="0"/>
              <a:t>Write a broadsheet newspaper article explaining your point of view on this statement.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EFD18F-1316-4E4D-A1C4-9835BD2F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896166"/>
            <a:ext cx="10058400" cy="4517886"/>
          </a:xfrm>
        </p:spPr>
        <p:txBody>
          <a:bodyPr>
            <a:normAutofit/>
          </a:bodyPr>
          <a:lstStyle/>
          <a:p>
            <a:r>
              <a:rPr lang="en-GB" sz="2800" dirty="0"/>
              <a:t>Feedback?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D639444-99AE-4D95-9371-FA90C2FB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98257"/>
              </p:ext>
            </p:extLst>
          </p:nvPr>
        </p:nvGraphicFramePr>
        <p:xfrm>
          <a:off x="1197112" y="2437295"/>
          <a:ext cx="99582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125">
                  <a:extLst>
                    <a:ext uri="{9D8B030D-6E8A-4147-A177-3AD203B41FA5}">
                      <a16:colId xmlns:a16="http://schemas.microsoft.com/office/drawing/2014/main" val="3979083338"/>
                    </a:ext>
                  </a:extLst>
                </a:gridCol>
                <a:gridCol w="4979125">
                  <a:extLst>
                    <a:ext uri="{9D8B030D-6E8A-4147-A177-3AD203B41FA5}">
                      <a16:colId xmlns:a16="http://schemas.microsoft.com/office/drawing/2014/main" val="1284308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 – reasons for adopting a ‘less work, more play’ ethic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Against – reasons against adopting a ‘less work, more play’ ethic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68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Let kids be kids – why suck the life out of them at such a young age? Let them enjoy rather than suffer.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Students lives rest on their academic ability at school – no study, no grades, no college, no </a:t>
                      </a:r>
                      <a:r>
                        <a:rPr lang="en-GB" dirty="0" err="1"/>
                        <a:t>uni</a:t>
                      </a:r>
                      <a:r>
                        <a:rPr lang="en-GB" dirty="0"/>
                        <a:t> and no job.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1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Allows more creativity to bloom and more life lessons to be had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Prepares students for their life and teaches them the importance of hard work, endurance and perseverance.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1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53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4" y="180586"/>
            <a:ext cx="7351298" cy="145075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i="1" dirty="0"/>
              <a:t>“Parents and teachers expect children to work far too hard at school and at home. Young people should still be able to have fun whilst they can.”</a:t>
            </a:r>
            <a:br>
              <a:rPr lang="en-US" sz="2000" dirty="0"/>
            </a:br>
            <a:r>
              <a:rPr lang="en-US" sz="2000" dirty="0"/>
              <a:t>Write a broadsheet newspaper article explaining your point of view on this statement.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EFD18F-1316-4E4D-A1C4-9835BD2F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45" y="1975680"/>
            <a:ext cx="7351298" cy="42528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 read the exemplar, I want you to annotate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What each paragraph is about – it’s thesis, if you will. Write a small note next to each paragraph.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Clear use of discourse markers and/or declarative sentences that summarises the point at the opening to each paragraph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Use of: hyperbole, similes, metaphors, personification, anaphora, hypophora, alliteration, emotive language, rule of three, statistics/facts, opinions, imagery, rhetorical questions and anecdotes.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The cyclical structure – how is it added 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F6BF0-1FBE-49BD-9B91-EBD57FF24D64}"/>
              </a:ext>
            </a:extLst>
          </p:cNvPr>
          <p:cNvSpPr txBox="1"/>
          <p:nvPr/>
        </p:nvSpPr>
        <p:spPr>
          <a:xfrm>
            <a:off x="7669350" y="156020"/>
            <a:ext cx="430695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Exemplar scored full marks on both AO5 and AO6.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E5C81FF-62B1-4C34-A479-0AFC95C8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6791">
            <a:off x="7816069" y="2405993"/>
            <a:ext cx="4115580" cy="32317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349A-0F25-436A-BB77-838B4CDA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767"/>
            <a:ext cx="5157746" cy="1450757"/>
          </a:xfrm>
        </p:spPr>
        <p:txBody>
          <a:bodyPr/>
          <a:lstStyle/>
          <a:p>
            <a:r>
              <a:rPr lang="en-GB" dirty="0"/>
              <a:t>Create a flow-chart plan: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DD29-CAE9-4731-A72E-03766F59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542264" cy="3760891"/>
          </a:xfrm>
        </p:spPr>
        <p:txBody>
          <a:bodyPr>
            <a:normAutofit/>
          </a:bodyPr>
          <a:lstStyle/>
          <a:p>
            <a:r>
              <a:rPr lang="en-GB" sz="3200" dirty="0"/>
              <a:t>How are you going to organise your work so that each idea/paragraph flows into the next? 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BD6B53B-2726-4901-9118-52E93F051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57" y="458137"/>
            <a:ext cx="4706007" cy="5410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49FB5-17C6-405F-B192-20E5FA9BB2F3}"/>
              </a:ext>
            </a:extLst>
          </p:cNvPr>
          <p:cNvSpPr txBox="1"/>
          <p:nvPr/>
        </p:nvSpPr>
        <p:spPr>
          <a:xfrm>
            <a:off x="7394712" y="564154"/>
            <a:ext cx="402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Intro – what type of opening? Anecdotal? Anaphora? Hypophora?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DBF8-0A38-41AB-9F8F-C02B76E4A705}"/>
              </a:ext>
            </a:extLst>
          </p:cNvPr>
          <p:cNvSpPr txBox="1"/>
          <p:nvPr/>
        </p:nvSpPr>
        <p:spPr>
          <a:xfrm>
            <a:off x="7527234" y="1738869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idea/argument?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0D82D-15FB-45E8-B7D7-DC1131C7B3A8}"/>
              </a:ext>
            </a:extLst>
          </p:cNvPr>
          <p:cNvSpPr txBox="1"/>
          <p:nvPr/>
        </p:nvSpPr>
        <p:spPr>
          <a:xfrm>
            <a:off x="7527234" y="2794282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 idea/argument?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23FB4-86B3-47B6-BB3C-10C41AAE099E}"/>
              </a:ext>
            </a:extLst>
          </p:cNvPr>
          <p:cNvSpPr txBox="1"/>
          <p:nvPr/>
        </p:nvSpPr>
        <p:spPr>
          <a:xfrm>
            <a:off x="7527234" y="3826178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Third idea/argument?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894AB-1A3E-449B-8A37-1B210C110669}"/>
              </a:ext>
            </a:extLst>
          </p:cNvPr>
          <p:cNvSpPr txBox="1"/>
          <p:nvPr/>
        </p:nvSpPr>
        <p:spPr>
          <a:xfrm>
            <a:off x="7394712" y="4730166"/>
            <a:ext cx="402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Summarising of ideas – cyclical structure?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D111A4-F771-4FE1-A949-E091DFE6CBCF}"/>
              </a:ext>
            </a:extLst>
          </p:cNvPr>
          <p:cNvSpPr/>
          <p:nvPr/>
        </p:nvSpPr>
        <p:spPr>
          <a:xfrm>
            <a:off x="384315" y="4508378"/>
            <a:ext cx="2133600" cy="162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5 mins timer </a:t>
            </a:r>
          </a:p>
        </p:txBody>
      </p:sp>
    </p:spTree>
    <p:extLst>
      <p:ext uri="{BB962C8B-B14F-4D97-AF65-F5344CB8AC3E}">
        <p14:creationId xmlns:p14="http://schemas.microsoft.com/office/powerpoint/2010/main" val="345121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 with a pencil laying on top">
            <a:extLst>
              <a:ext uri="{FF2B5EF4-FFF2-40B4-BE49-F238E27FC236}">
                <a16:creationId xmlns:a16="http://schemas.microsoft.com/office/drawing/2014/main" id="{1C28113C-F026-4693-A501-AE698DBD6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57883-9344-4327-93E7-A3B5381E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Time.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E4CA0-725E-45C4-851E-55B5E24F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8444"/>
            <a:ext cx="4746929" cy="376089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As you are writing, I want your sentences to be CRAFTED with linguistic devices as much as the exemplar is. </a:t>
            </a:r>
          </a:p>
          <a:p>
            <a:r>
              <a:rPr lang="en-GB" sz="2400" dirty="0"/>
              <a:t>You can see the extent to which that has a device embedded and interwoven into almost all sentences – and yours should be the same.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3E888B-2409-4B11-8702-3359C8E85410}"/>
              </a:ext>
            </a:extLst>
          </p:cNvPr>
          <p:cNvSpPr txBox="1">
            <a:spLocks/>
          </p:cNvSpPr>
          <p:nvPr/>
        </p:nvSpPr>
        <p:spPr>
          <a:xfrm>
            <a:off x="1097280" y="901148"/>
            <a:ext cx="4746929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Writing Time. 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0A9984-8569-4C41-A10E-CC215B910BBE}"/>
              </a:ext>
            </a:extLst>
          </p:cNvPr>
          <p:cNvSpPr txBox="1">
            <a:spLocks/>
          </p:cNvSpPr>
          <p:nvPr/>
        </p:nvSpPr>
        <p:spPr>
          <a:xfrm>
            <a:off x="1097280" y="2055192"/>
            <a:ext cx="4746929" cy="3760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As you are writing, I want your sentences to be CRAFTED with linguistic devices as much as the exemplar is. </a:t>
            </a:r>
          </a:p>
          <a:p>
            <a:r>
              <a:rPr lang="en-GB" sz="2400" dirty="0"/>
              <a:t>You can see the extent to which that has a device embedded and interwoven into almost all sentences – and yours should be the same. 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3E8008E1-CAEB-4558-8234-788604A4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6791">
            <a:off x="6689635" y="683209"/>
            <a:ext cx="4115580" cy="32317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Free Tick Cliparts, Download Free Clip Art, Free Clip Art on Clipart Library">
            <a:extLst>
              <a:ext uri="{FF2B5EF4-FFF2-40B4-BE49-F238E27FC236}">
                <a16:creationId xmlns:a16="http://schemas.microsoft.com/office/drawing/2014/main" id="{DD142C10-A388-40AC-B212-C2EA7766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4" y="3139937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591D71-2D8B-4C43-AAEA-0BA56BCF0CF5}"/>
              </a:ext>
            </a:extLst>
          </p:cNvPr>
          <p:cNvSpPr/>
          <p:nvPr/>
        </p:nvSpPr>
        <p:spPr>
          <a:xfrm>
            <a:off x="9323895" y="4331679"/>
            <a:ext cx="2743200" cy="2354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First two opening paragraphs at minimum</a:t>
            </a:r>
          </a:p>
        </p:txBody>
      </p:sp>
    </p:spTree>
    <p:extLst>
      <p:ext uri="{BB962C8B-B14F-4D97-AF65-F5344CB8AC3E}">
        <p14:creationId xmlns:p14="http://schemas.microsoft.com/office/powerpoint/2010/main" val="4575578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{DA71AA98-5F37-4180-A0B9-F5D833506D26}tf22712842_win32</Template>
  <TotalTime>258</TotalTime>
  <Words>868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Bookman Old Style</vt:lpstr>
      <vt:lpstr>Calibri</vt:lpstr>
      <vt:lpstr>Franklin Gothic Book</vt:lpstr>
      <vt:lpstr>Wingdings</vt:lpstr>
      <vt:lpstr>1_RetrospectVTI</vt:lpstr>
      <vt:lpstr>AQA English Language Paper 2 Question 5</vt:lpstr>
      <vt:lpstr>“…explaining your point of view”</vt:lpstr>
      <vt:lpstr>What does a newspaper article need by AQA standards?</vt:lpstr>
      <vt:lpstr>“Parents and teachers expect children to work far too hard at school and at home. Young people should still be able to have fun whilst they can.” Write a broadsheet newspaper article explaining your point of view on this statement. </vt:lpstr>
      <vt:lpstr>“Parents and teachers expect children to work far too hard at school and at home. Young people should still be able to have fun whilst they can.” Write a broadsheet newspaper article explaining your point of view on this statement. </vt:lpstr>
      <vt:lpstr>“Parents and teachers expect children to work far too hard at school and at home. Young people should still be able to have fun whilst they can.” Write a broadsheet newspaper article explaining your point of view on this statement. </vt:lpstr>
      <vt:lpstr>Create a flow-chart plan: </vt:lpstr>
      <vt:lpstr>Writing Time.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English Language Paper 2 Question 5</dc:title>
  <dc:creator>zoe small</dc:creator>
  <cp:lastModifiedBy>Mrs J Palmer</cp:lastModifiedBy>
  <cp:revision>24</cp:revision>
  <dcterms:created xsi:type="dcterms:W3CDTF">2020-10-21T18:13:35Z</dcterms:created>
  <dcterms:modified xsi:type="dcterms:W3CDTF">2022-04-28T10:02:59Z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