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18" r:id="rId2"/>
    <p:sldMasterId id="2147483742" r:id="rId3"/>
    <p:sldMasterId id="2147483755" r:id="rId4"/>
  </p:sldMasterIdLst>
  <p:sldIdLst>
    <p:sldId id="257" r:id="rId5"/>
    <p:sldId id="862" r:id="rId6"/>
    <p:sldId id="863" r:id="rId7"/>
    <p:sldId id="867" r:id="rId8"/>
    <p:sldId id="868" r:id="rId9"/>
    <p:sldId id="822" r:id="rId10"/>
    <p:sldId id="315" r:id="rId11"/>
    <p:sldId id="829" r:id="rId12"/>
    <p:sldId id="819" r:id="rId13"/>
    <p:sldId id="8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B9CB86E-7FFB-4689-A0BA-036E7DFC46B1}" type="datetimeFigureOut">
              <a:rPr lang="en-US" smtClean="0">
                <a:solidFill>
                  <a:prstClr val="black">
                    <a:tint val="75000"/>
                  </a:prstClr>
                </a:solidFill>
              </a:rPr>
              <a:pPr/>
              <a:t>4/28/2022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3404F9-DF8B-476B-B1BE-A00A942039DF}" type="slidenum">
              <a:rPr lang="en-GB" smtClean="0">
                <a:solidFill>
                  <a:prstClr val="black">
                    <a:tint val="75000"/>
                  </a:prstClr>
                </a:solidFill>
              </a:rPr>
              <a:pPr/>
              <a:t>‹#›</a:t>
            </a:fld>
            <a:endParaRPr lang="en-GB" dirty="0">
              <a:solidFill>
                <a:prstClr val="black">
                  <a:tint val="75000"/>
                </a:prstClr>
              </a:solidFill>
            </a:endParaRPr>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10379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CB86E-7FFB-4689-A0BA-036E7DFC46B1}" type="datetimeFigureOut">
              <a:rPr lang="en-US" smtClean="0">
                <a:solidFill>
                  <a:prstClr val="black">
                    <a:tint val="75000"/>
                  </a:prstClr>
                </a:solidFill>
              </a:rPr>
              <a:pPr/>
              <a:t>4/28/2022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3404F9-DF8B-476B-B1BE-A00A942039D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93335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CB86E-7FFB-4689-A0BA-036E7DFC46B1}" type="datetimeFigureOut">
              <a:rPr lang="en-US" smtClean="0">
                <a:solidFill>
                  <a:prstClr val="black">
                    <a:tint val="75000"/>
                  </a:prstClr>
                </a:solidFill>
              </a:rPr>
              <a:pPr/>
              <a:t>4/28/2022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3404F9-DF8B-476B-B1BE-A00A942039DF}" type="slidenum">
              <a:rPr lang="en-GB" smtClean="0">
                <a:solidFill>
                  <a:prstClr val="black">
                    <a:tint val="75000"/>
                  </a:prstClr>
                </a:solidFill>
              </a:rPr>
              <a:pPr/>
              <a:t>‹#›</a:t>
            </a:fld>
            <a:endParaRPr lang="en-GB" dirty="0">
              <a:solidFill>
                <a:prstClr val="black">
                  <a:tint val="7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524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31CB-335B-4E85-818E-B3753A458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D15B6B-2A06-4B7F-BBF8-5A35BB2501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DAC3FE-E245-4F39-B036-FC78D5232F7C}"/>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303151BA-0D9C-4BBD-9C3E-5C05A63495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122AE1-7EF5-4F32-B712-4A49AF42504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64748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2199-4F80-43E3-ADED-59A8062BCB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5F65FF-623E-4986-94A0-80F2F8CE5D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BF4177-3D5F-46B6-B0B7-B91E5211978E}"/>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F5F6897B-81F9-4E0E-A955-7356B06C0B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A131E6-5B5D-490C-817B-A0A328E4FC5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8127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DE3A-BEF2-4CF6-A427-191FE5B8CA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AA4C10-C302-4F81-BA3C-26955DCC5B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433FC-4D93-439A-B061-E2B247E595A6}"/>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9FACFB58-2598-4FC6-949B-5DF501D3CF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F430A0-D8F7-42A6-BDEC-77E95073727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48864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0287-C151-4431-8496-E2059E71EA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A1E8AB-2C52-4175-A325-ACFB9CDBFC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59E22F-E83F-429C-9836-684914AB88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5DA1B4-575B-4868-83EF-61FF6871C1F6}"/>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a:extLst>
              <a:ext uri="{FF2B5EF4-FFF2-40B4-BE49-F238E27FC236}">
                <a16:creationId xmlns:a16="http://schemas.microsoft.com/office/drawing/2014/main" id="{A72123BA-7FEB-4378-AB70-13EA9CA9F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C2F025-BC3F-40E6-929F-8E8C78D9CDB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15238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5A76-2362-4737-A27D-7B71CF76D4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7AE438-5434-4C12-AC50-6E7540D63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81F19-D866-4151-87D8-2326CED24A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6820F5-8C65-4FBE-BD2B-F4AA0EB10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327D62-8F66-44F0-B0AA-84A0234C54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9D213E-46DB-4C95-9BA7-A6A2F7412E60}"/>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8" name="Footer Placeholder 7">
            <a:extLst>
              <a:ext uri="{FF2B5EF4-FFF2-40B4-BE49-F238E27FC236}">
                <a16:creationId xmlns:a16="http://schemas.microsoft.com/office/drawing/2014/main" id="{5A8D0C23-7EAE-4EBD-9F03-7953F19FD92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B8558EA-B2EF-4B06-A5D7-52667A2C847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301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8C64-9A57-4F09-8D0F-C70991FCCF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E767CE-5553-4708-9086-74FDFD3B0A59}"/>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4" name="Footer Placeholder 3">
            <a:extLst>
              <a:ext uri="{FF2B5EF4-FFF2-40B4-BE49-F238E27FC236}">
                <a16:creationId xmlns:a16="http://schemas.microsoft.com/office/drawing/2014/main" id="{1CFBCD1B-5889-469A-A9A8-53771E6EBEC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29189C1-AF86-4571-954B-673F6512062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36101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FE5B6-55FE-4A76-8BB0-F7BBC131CC3A}"/>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3" name="Footer Placeholder 2">
            <a:extLst>
              <a:ext uri="{FF2B5EF4-FFF2-40B4-BE49-F238E27FC236}">
                <a16:creationId xmlns:a16="http://schemas.microsoft.com/office/drawing/2014/main" id="{F34973D4-605E-4936-98C5-782C7722221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07C9F5-D79D-4F1C-BC62-7B2E93B6473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8231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9251-CE01-462E-8596-7EA2C90E8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F79F39-FEED-4A18-9F91-CB76D6300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593FF7-51FE-4319-8525-16E25D3AA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BFA253-18A0-4238-9CD7-A3EF5F468476}"/>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a:extLst>
              <a:ext uri="{FF2B5EF4-FFF2-40B4-BE49-F238E27FC236}">
                <a16:creationId xmlns:a16="http://schemas.microsoft.com/office/drawing/2014/main" id="{72C6EC6C-A796-4B71-AE44-BB3F04E810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7191F7-6B2E-48AA-8883-5F2171E614F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2546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CB86E-7FFB-4689-A0BA-036E7DFC46B1}" type="datetimeFigureOut">
              <a:rPr lang="en-US" smtClean="0">
                <a:solidFill>
                  <a:prstClr val="black">
                    <a:tint val="75000"/>
                  </a:prstClr>
                </a:solidFill>
              </a:rPr>
              <a:pPr/>
              <a:t>4/28/2022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3404F9-DF8B-476B-B1BE-A00A942039D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552549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A1F2-D45A-4DE8-B693-B505D581E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3CE8E9-3242-4AFC-BD09-47F7E4AF40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61353F-9523-4B1A-A0E6-5F52D7BFA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746FB-0610-470C-B014-9598980B3026}"/>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a:extLst>
              <a:ext uri="{FF2B5EF4-FFF2-40B4-BE49-F238E27FC236}">
                <a16:creationId xmlns:a16="http://schemas.microsoft.com/office/drawing/2014/main" id="{CD65BBCA-1C8F-4CE9-8DB3-BA01C7B77A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FD1461-20B4-4239-8ABD-5F9767D9BCC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41887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11C1-EDFE-4658-8117-8B03B1B622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E9F0DF-AF94-4C18-A741-2435642BAA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58F89-2238-40E5-918F-B9360EC0A75E}"/>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8E1B8A1D-0278-45FA-8AC6-C56D756094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7DEE07-8C0B-4571-86CF-177560994B1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7861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DE27F6-9640-4A2B-B91E-09AC6AEC7B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1F453C-34D3-4706-9E2E-955DE159AA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60FF7B-9048-4855-813F-C296F604A724}"/>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2A583371-0C08-45AF-8C56-5045E80B77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D948E-2F0E-4F29-8188-07FEAB9805D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54485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5B19-1C43-4372-A5A9-6BFE2F5FE3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E2E404-A0A4-4F52-8D5B-43D961173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6E77AA-9033-4FD8-A640-85591B7C3B18}"/>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C1F6FCF9-0F31-489A-B1C3-7244AFB2C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03BB9F-9447-49A1-A520-A558A9B05BD7}"/>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172920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A654-DDF7-4AE5-A1D2-572DDD82C7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1B9928-414A-48B9-A4F4-A172AD56EC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364D6A-6D4E-4A21-8F68-95A3EE5DF262}"/>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FFCE00C6-37EB-4F8A-A165-9DCCB091D8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0B2E2F-DFA8-4AA6-A71F-F1E7516DD01B}"/>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3392231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33C9-1D73-44DC-AB52-6867A96AC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6D5913-56A3-46D8-A357-5A0CB3D2D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BD723-63EA-4BE8-84B2-BCB2FDD8BB65}"/>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2A3E5DEC-B214-46D6-A47B-9209927B16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F887B-5B0E-4B80-BAC4-C7C6C6B4DBD5}"/>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3671973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122-3AFA-464F-A4E9-C792F0C78A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02AAA7-AE8D-4EBD-9EA9-D4756FCEBD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51698D-89A9-4DF0-9AE7-C3A3D6CE8B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0045ED-D9DA-461B-84EE-2286D42129A1}"/>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6" name="Footer Placeholder 5">
            <a:extLst>
              <a:ext uri="{FF2B5EF4-FFF2-40B4-BE49-F238E27FC236}">
                <a16:creationId xmlns:a16="http://schemas.microsoft.com/office/drawing/2014/main" id="{255B76EA-77BB-48F5-8EDD-92BF3ADB0E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50E643-2C05-428F-9F05-512E6664FDF1}"/>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2129588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73E8-DD62-4961-A595-D8E2F1AD98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351B41-4468-4CC6-843F-FEDC8DC83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B2810-27D7-4633-844F-C195F4582F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0E62346-8179-45DF-B58F-08360EB60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DE2A54-3B1D-498B-ABD4-1081268615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3C1921-3C8B-4823-8003-C7659B5E2523}"/>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8" name="Footer Placeholder 7">
            <a:extLst>
              <a:ext uri="{FF2B5EF4-FFF2-40B4-BE49-F238E27FC236}">
                <a16:creationId xmlns:a16="http://schemas.microsoft.com/office/drawing/2014/main" id="{55D90ABB-1EC6-4D48-B3F2-7E84FA967D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516D41-668A-4F7F-8CBC-F17CA9B5D57A}"/>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3949867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6EC2D-5B4C-4638-9412-37836A9C21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5711B7-D4ED-42C0-87B2-22C8855F0F45}"/>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4" name="Footer Placeholder 3">
            <a:extLst>
              <a:ext uri="{FF2B5EF4-FFF2-40B4-BE49-F238E27FC236}">
                <a16:creationId xmlns:a16="http://schemas.microsoft.com/office/drawing/2014/main" id="{0AEDFBE4-29A1-4833-BA67-E5E4977897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B798A8-1DFB-4489-B3C7-51965717B6EB}"/>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3272603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8ADD7D-4D1F-466B-94F7-7E007D401427}"/>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3" name="Footer Placeholder 2">
            <a:extLst>
              <a:ext uri="{FF2B5EF4-FFF2-40B4-BE49-F238E27FC236}">
                <a16:creationId xmlns:a16="http://schemas.microsoft.com/office/drawing/2014/main" id="{F14D0CFD-C5EE-467F-9692-6A7DED632A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35315A-64E5-405B-A2FB-8E02257020AF}"/>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239351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9CB86E-7FFB-4689-A0BA-036E7DFC46B1}" type="datetimeFigureOut">
              <a:rPr lang="en-US" smtClean="0">
                <a:solidFill>
                  <a:prstClr val="black">
                    <a:tint val="75000"/>
                  </a:prstClr>
                </a:solidFill>
              </a:rPr>
              <a:pPr/>
              <a:t>4/28/2022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3404F9-DF8B-476B-B1BE-A00A942039DF}" type="slidenum">
              <a:rPr lang="en-GB" smtClean="0">
                <a:solidFill>
                  <a:prstClr val="black">
                    <a:tint val="75000"/>
                  </a:prstClr>
                </a:solidFill>
              </a:rPr>
              <a:pPr/>
              <a:t>‹#›</a:t>
            </a:fld>
            <a:endParaRPr lang="en-GB" dirty="0">
              <a:solidFill>
                <a:prstClr val="black">
                  <a:tint val="75000"/>
                </a:prstClr>
              </a:solidFill>
            </a:endParaRPr>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04532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190F-AFFF-4B7E-AA4C-0460116CB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1FA194-F8F1-4AB9-ADC0-F9141AD561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3B1B03-B27D-494D-A0BB-DC85611C8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9260C-2BE9-493D-8108-FEFA1C1211A3}"/>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6" name="Footer Placeholder 5">
            <a:extLst>
              <a:ext uri="{FF2B5EF4-FFF2-40B4-BE49-F238E27FC236}">
                <a16:creationId xmlns:a16="http://schemas.microsoft.com/office/drawing/2014/main" id="{8C366D3F-750C-4FE5-A028-C68662D63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5A12E2-C934-4715-B5D8-23084380F8B8}"/>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712062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9C17-ECAE-4844-8B48-3CCA02D50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A79446-59DD-4B33-91DE-FFF2B3DFD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EA7F39-1A47-4856-BAD2-41B730E3A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9B7F9-69C5-43CF-853B-B1543BEFD95D}"/>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6" name="Footer Placeholder 5">
            <a:extLst>
              <a:ext uri="{FF2B5EF4-FFF2-40B4-BE49-F238E27FC236}">
                <a16:creationId xmlns:a16="http://schemas.microsoft.com/office/drawing/2014/main" id="{B183ABE4-38F7-48A9-8972-D9D023A9A7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3E414-0FA9-4A42-B4AE-E314141968BA}"/>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1760206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86BC-D26C-42C1-9BED-B454DCB414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660B74-C864-4FD3-BE62-0EF81C7BD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FBAAFB-A3D4-4469-B298-C453AA2527D3}"/>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83ADD5B7-B392-45E6-8116-7B477E21D0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39F504-C315-4158-B39F-82DAADC53D8B}"/>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4252838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8FB072-CB24-490C-85EB-247EDABB01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72D43C-5463-4B1B-919A-C33CF1680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3FC7B0-4BC0-4F23-9CBB-05B297A060A7}"/>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37BD8179-7981-47EB-A58F-A7BF193CDE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CBF921-7A7B-49A2-8E75-0BD2E09887BF}"/>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3508785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94244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25CD-B6CF-4E03-9D1B-940F68ACD7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81E051-AD49-4C33-8901-B2E230569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94486C-F897-4705-B297-89E342ED5429}"/>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2B7A6F7F-F441-4118-89FE-3975BD95EF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88BF63-B0B0-4E11-BEA1-7448BF3E7D6D}"/>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173362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FC05-1C49-4DA6-92B0-FAE9A2191E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45EFBE-A91C-47EA-A841-6AAC0AE840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AF3F34-2DD8-437A-988E-C81EF8D6FF4E}"/>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04A6FB2E-E6A1-4117-A5E8-017D17415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DD9F01-1B5F-4944-9C09-F1EE5AF55766}"/>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24931331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9983-1B0F-46D2-BEA1-D57FCFB78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7F9105-B9CA-4383-86C8-075B2EFBF5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BF552-E9AC-4E11-9EF3-33A7DB196AA0}"/>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AE4380C3-2E8F-41BB-BBFE-5AEC7E73FC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42AB2F-AF65-4942-8137-8D26D874295B}"/>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2077851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AF82-9636-4A98-A7CB-8EDED39BB4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E5B6B-F2BD-403F-8BB0-81C29F42D1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2A16E4-0A14-4B66-9A3F-B6ED65688E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E15ABC-30F4-4520-AB68-97A0ED071765}"/>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6" name="Footer Placeholder 5">
            <a:extLst>
              <a:ext uri="{FF2B5EF4-FFF2-40B4-BE49-F238E27FC236}">
                <a16:creationId xmlns:a16="http://schemas.microsoft.com/office/drawing/2014/main" id="{C74FC9A2-9982-4C49-9C40-D9E26E2FF8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C3C0A5-9F5F-4C04-ABF0-599B83452C1B}"/>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20233072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434A-C4E2-46DD-8460-FE435D8993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378AEB-15DE-47CA-BE76-30E2A87F5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833D2E-68D7-47A9-8070-C06FBEFEB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11B9C3-0144-42D9-88B3-A8DB9D713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56DDD9-1F8D-42C1-8BE4-F599320CF9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AE5FC9-50FC-43AC-85A8-900EFC6DC3EE}"/>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8" name="Footer Placeholder 7">
            <a:extLst>
              <a:ext uri="{FF2B5EF4-FFF2-40B4-BE49-F238E27FC236}">
                <a16:creationId xmlns:a16="http://schemas.microsoft.com/office/drawing/2014/main" id="{51CF8209-A807-44E1-895B-655026343A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1C270E-7016-45F7-9817-11D4361BE665}"/>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22880552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9CB86E-7FFB-4689-A0BA-036E7DFC46B1}" type="datetimeFigureOut">
              <a:rPr lang="en-US" smtClean="0">
                <a:solidFill>
                  <a:prstClr val="black">
                    <a:tint val="75000"/>
                  </a:prstClr>
                </a:solidFill>
              </a:rPr>
              <a:pPr/>
              <a:t>4/28/2022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3404F9-DF8B-476B-B1BE-A00A942039D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138925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4154D-79C6-436B-B1D2-E15DC698A8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E5DE1C-6B7E-4688-AF63-8B1594E6610B}"/>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4" name="Footer Placeholder 3">
            <a:extLst>
              <a:ext uri="{FF2B5EF4-FFF2-40B4-BE49-F238E27FC236}">
                <a16:creationId xmlns:a16="http://schemas.microsoft.com/office/drawing/2014/main" id="{EBD0A643-F94E-4529-91CB-41C00A56F3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C5D347-DB93-4887-BC94-A702C572C946}"/>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2148411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752D3-D86C-4A9A-91DF-DABA860447BF}"/>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3" name="Footer Placeholder 2">
            <a:extLst>
              <a:ext uri="{FF2B5EF4-FFF2-40B4-BE49-F238E27FC236}">
                <a16:creationId xmlns:a16="http://schemas.microsoft.com/office/drawing/2014/main" id="{4454EA2A-857D-40CB-B629-0408B599D1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8C655F-AEC7-482C-83E1-446EFE8EF140}"/>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3947404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07CC-F3C7-4855-AFC5-C3C5AF6A4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09C27F-456B-4F94-9652-41A3D9939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12BD50-F6E1-496D-BF01-ED83C6FB7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B2339-DC69-4F2E-B1C9-83456ACA438F}"/>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6" name="Footer Placeholder 5">
            <a:extLst>
              <a:ext uri="{FF2B5EF4-FFF2-40B4-BE49-F238E27FC236}">
                <a16:creationId xmlns:a16="http://schemas.microsoft.com/office/drawing/2014/main" id="{C57DEF0D-D442-43F5-9BC5-3009BEF9FC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42DDA1-B334-45D6-90B0-02E32866277F}"/>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27194690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414F-80FE-41B3-B0BB-C5423B105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FE77D7-A2AC-496F-A6EC-D4F36C521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ECD37B-BEB6-45C6-A0D3-8EC2FEFB7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7AF06-0920-426D-BEC1-45EB54226093}"/>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6" name="Footer Placeholder 5">
            <a:extLst>
              <a:ext uri="{FF2B5EF4-FFF2-40B4-BE49-F238E27FC236}">
                <a16:creationId xmlns:a16="http://schemas.microsoft.com/office/drawing/2014/main" id="{CEABF652-CB36-4642-A1E7-BE99593885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028C47-20B6-439A-855D-44E391AE81D2}"/>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37688074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B716-E287-42EF-9139-66C364CB92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7F05F6-0F77-407E-961A-90D6008A8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00A198-21BA-4E9F-9924-D9B5B20E915A}"/>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ECB3CBAC-C6EA-4383-94BF-80758B8572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13FD5B-2C1C-481B-814B-2AF56B285870}"/>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4105165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B42BEB-905C-4E1C-AB06-F2229839C0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CA369B-AB66-43B5-8CD8-B681D46A43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9A55DB-9D28-4681-A993-8E78AAB59F54}"/>
              </a:ext>
            </a:extLst>
          </p:cNvPr>
          <p:cNvSpPr>
            <a:spLocks noGrp="1"/>
          </p:cNvSpPr>
          <p:nvPr>
            <p:ph type="dt" sz="half" idx="10"/>
          </p:nvPr>
        </p:nvSpPr>
        <p:spPr/>
        <p:txBody>
          <a:body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0D15048C-5A29-4CD7-925E-5A3F997737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17B2A9-EEF8-47C3-BBB1-AAE72502AC60}"/>
              </a:ext>
            </a:extLst>
          </p:cNvPr>
          <p:cNvSpPr>
            <a:spLocks noGrp="1"/>
          </p:cNvSpPr>
          <p:nvPr>
            <p:ph type="sldNum" sz="quarter" idx="12"/>
          </p:nvPr>
        </p:nvSpPr>
        <p:spPr/>
        <p:txBody>
          <a:bodyPr/>
          <a:lstStyle/>
          <a:p>
            <a:fld id="{6C9C31DC-EC6B-48CC-9E49-91A8CE49F812}" type="slidenum">
              <a:rPr lang="en-GB" smtClean="0"/>
              <a:t>‹#›</a:t>
            </a:fld>
            <a:endParaRPr lang="en-GB"/>
          </a:p>
        </p:txBody>
      </p:sp>
    </p:spTree>
    <p:extLst>
      <p:ext uri="{BB962C8B-B14F-4D97-AF65-F5344CB8AC3E}">
        <p14:creationId xmlns:p14="http://schemas.microsoft.com/office/powerpoint/2010/main" val="9064447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9CB86E-7FFB-4689-A0BA-036E7DFC46B1}" type="datetimeFigureOut">
              <a:rPr lang="en-US" smtClean="0">
                <a:solidFill>
                  <a:prstClr val="black">
                    <a:tint val="75000"/>
                  </a:prstClr>
                </a:solidFill>
              </a:rPr>
              <a:pPr/>
              <a:t>4/28/2022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C3404F9-DF8B-476B-B1BE-A00A942039D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70139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9CB86E-7FFB-4689-A0BA-036E7DFC46B1}" type="datetimeFigureOut">
              <a:rPr lang="en-US" smtClean="0">
                <a:solidFill>
                  <a:prstClr val="black">
                    <a:tint val="75000"/>
                  </a:prstClr>
                </a:solidFill>
              </a:rPr>
              <a:pPr/>
              <a:t>4/28/2022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C3404F9-DF8B-476B-B1BE-A00A942039D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8310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CB86E-7FFB-4689-A0BA-036E7DFC46B1}" type="datetimeFigureOut">
              <a:rPr lang="en-US" smtClean="0">
                <a:solidFill>
                  <a:prstClr val="black">
                    <a:tint val="75000"/>
                  </a:prstClr>
                </a:solidFill>
              </a:rPr>
              <a:pPr/>
              <a:t>4/28/2022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3404F9-DF8B-476B-B1BE-A00A942039D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340977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B9CB86E-7FFB-4689-A0BA-036E7DFC46B1}" type="datetimeFigureOut">
              <a:rPr lang="en-US" smtClean="0">
                <a:solidFill>
                  <a:prstClr val="black">
                    <a:tint val="75000"/>
                  </a:prstClr>
                </a:solidFill>
              </a:rPr>
              <a:pPr/>
              <a:t>4/28/2022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3404F9-DF8B-476B-B1BE-A00A942039D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89151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9CB86E-7FFB-4689-A0BA-036E7DFC46B1}" type="datetimeFigureOut">
              <a:rPr lang="en-US" smtClean="0">
                <a:solidFill>
                  <a:prstClr val="black">
                    <a:tint val="75000"/>
                  </a:prstClr>
                </a:solidFill>
              </a:rPr>
              <a:pPr/>
              <a:t>4/28/2022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3404F9-DF8B-476B-B1BE-A00A942039DF}"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356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361"/>
            <a:fld id="{7B9CB86E-7FFB-4689-A0BA-036E7DFC46B1}" type="datetimeFigureOut">
              <a:rPr lang="en-US" smtClean="0">
                <a:solidFill>
                  <a:prstClr val="black">
                    <a:tint val="75000"/>
                  </a:prstClr>
                </a:solidFill>
              </a:rPr>
              <a:pPr defTabSz="914361"/>
              <a:t>4/28/2022</a:t>
            </a:fld>
            <a:endParaRPr lang="en-GB" dirty="0">
              <a:solidFill>
                <a:prstClr val="black">
                  <a:tint val="7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361"/>
            <a:endParaRPr lang="en-GB" dirty="0">
              <a:solidFill>
                <a:prstClr val="black">
                  <a:tint val="7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361"/>
            <a:fld id="{0C3404F9-DF8B-476B-B1BE-A00A942039DF}" type="slidenum">
              <a:rPr lang="en-GB" smtClean="0">
                <a:solidFill>
                  <a:prstClr val="black">
                    <a:tint val="75000"/>
                  </a:prstClr>
                </a:solidFill>
              </a:rPr>
              <a:pPr defTabSz="914361"/>
              <a:t>‹#›</a:t>
            </a:fld>
            <a:endParaRPr lang="en-GB" dirty="0">
              <a:solidFill>
                <a:prstClr val="black">
                  <a:tint val="75000"/>
                </a:prstClr>
              </a:solidFill>
            </a:endParaRPr>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4346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DCDBE-8FA6-4505-9460-5625D85ACD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EE05A1-116E-4F66-9E9C-570AA7C165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CB2BD3-8216-4CBC-8F41-DC29126B8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6DF5D10B-697C-4465-8484-73C9067C0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E9E93A-582C-4C2F-A447-7244C4EBC2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162184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9D99F-CF68-4E48-9B10-B5B2D1D2F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24FC0-4D8D-479F-A089-9F0B9A54B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A03F9F-43BF-4E9C-B717-26E262DAE0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2B562DDA-AD97-4866-80E0-F88BD2DA7F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71B012-E5EA-4C65-9DF6-222F5F859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C31DC-EC6B-48CC-9E49-91A8CE49F812}" type="slidenum">
              <a:rPr lang="en-GB" smtClean="0"/>
              <a:t>‹#›</a:t>
            </a:fld>
            <a:endParaRPr lang="en-GB"/>
          </a:p>
        </p:txBody>
      </p:sp>
    </p:spTree>
    <p:extLst>
      <p:ext uri="{BB962C8B-B14F-4D97-AF65-F5344CB8AC3E}">
        <p14:creationId xmlns:p14="http://schemas.microsoft.com/office/powerpoint/2010/main" val="311337315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BE3652-5050-4516-B2AE-4FBC535E8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B0B0B0-CEBD-4127-8089-B38FF93748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069944-C7D7-4EE3-86F4-CD9FA3359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6B6B2-8F26-4E65-8F0B-66817F8D0B01}" type="datetimeFigureOut">
              <a:rPr lang="en-GB" smtClean="0"/>
              <a:t>28/04/2022</a:t>
            </a:fld>
            <a:endParaRPr lang="en-GB"/>
          </a:p>
        </p:txBody>
      </p:sp>
      <p:sp>
        <p:nvSpPr>
          <p:cNvPr id="5" name="Footer Placeholder 4">
            <a:extLst>
              <a:ext uri="{FF2B5EF4-FFF2-40B4-BE49-F238E27FC236}">
                <a16:creationId xmlns:a16="http://schemas.microsoft.com/office/drawing/2014/main" id="{E0D54627-83A5-493A-A761-6F713BA50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9081B4-8C98-4C30-A595-CDFDB3CD1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C31DC-EC6B-48CC-9E49-91A8CE49F812}" type="slidenum">
              <a:rPr lang="en-GB" smtClean="0"/>
              <a:t>‹#›</a:t>
            </a:fld>
            <a:endParaRPr lang="en-GB"/>
          </a:p>
        </p:txBody>
      </p:sp>
    </p:spTree>
    <p:extLst>
      <p:ext uri="{BB962C8B-B14F-4D97-AF65-F5344CB8AC3E}">
        <p14:creationId xmlns:p14="http://schemas.microsoft.com/office/powerpoint/2010/main" val="17215791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1,000+ Free Pencil &amp; Pen Illustrations - Pixabay">
            <a:extLst>
              <a:ext uri="{FF2B5EF4-FFF2-40B4-BE49-F238E27FC236}">
                <a16:creationId xmlns:a16="http://schemas.microsoft.com/office/drawing/2014/main" id="{C9A357D6-A362-4E12-9838-135D1F5B927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267" b="11146"/>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C12092-2463-4F2F-BD34-EAB61F3CA4A2}"/>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br>
              <a:rPr lang="en-US" sz="6000" dirty="0">
                <a:solidFill>
                  <a:srgbClr val="FFFFFF"/>
                </a:solidFill>
              </a:rPr>
            </a:br>
            <a:r>
              <a:rPr lang="en-US" sz="6000" dirty="0">
                <a:solidFill>
                  <a:srgbClr val="FFFFFF"/>
                </a:solidFill>
              </a:rPr>
              <a:t>Non-Fiction Writing</a:t>
            </a:r>
            <a:br>
              <a:rPr lang="en-US" sz="6000" dirty="0">
                <a:solidFill>
                  <a:srgbClr val="FFFFFF"/>
                </a:solidFill>
              </a:rPr>
            </a:br>
            <a:r>
              <a:rPr lang="en-US" sz="6000" dirty="0">
                <a:solidFill>
                  <a:srgbClr val="FFFFFF"/>
                </a:solidFill>
              </a:rPr>
              <a:t>Lively Magazine Article</a:t>
            </a:r>
          </a:p>
        </p:txBody>
      </p:sp>
    </p:spTree>
    <p:extLst>
      <p:ext uri="{BB962C8B-B14F-4D97-AF65-F5344CB8AC3E}">
        <p14:creationId xmlns:p14="http://schemas.microsoft.com/office/powerpoint/2010/main" val="14903135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28AF-A9DC-457C-ADCD-43B6017CC126}"/>
              </a:ext>
            </a:extLst>
          </p:cNvPr>
          <p:cNvSpPr>
            <a:spLocks noGrp="1"/>
          </p:cNvSpPr>
          <p:nvPr>
            <p:ph type="title"/>
          </p:nvPr>
        </p:nvSpPr>
        <p:spPr>
          <a:xfrm>
            <a:off x="904877" y="2415322"/>
            <a:ext cx="3451730" cy="2399869"/>
          </a:xfrm>
        </p:spPr>
        <p:txBody>
          <a:bodyPr>
            <a:normAutofit/>
          </a:bodyPr>
          <a:lstStyle/>
          <a:p>
            <a:pPr algn="ctr"/>
            <a:r>
              <a:rPr lang="en-GB" sz="4000">
                <a:solidFill>
                  <a:srgbClr val="FFFFFF"/>
                </a:solidFill>
              </a:rPr>
              <a:t>Plan Your Article</a:t>
            </a:r>
          </a:p>
        </p:txBody>
      </p:sp>
      <p:sp>
        <p:nvSpPr>
          <p:cNvPr id="3" name="Content Placeholder 2">
            <a:extLst>
              <a:ext uri="{FF2B5EF4-FFF2-40B4-BE49-F238E27FC236}">
                <a16:creationId xmlns:a16="http://schemas.microsoft.com/office/drawing/2014/main" id="{98F9A76E-325F-4622-8D5B-5FDD998365A9}"/>
              </a:ext>
            </a:extLst>
          </p:cNvPr>
          <p:cNvSpPr>
            <a:spLocks noGrp="1"/>
          </p:cNvSpPr>
          <p:nvPr>
            <p:ph idx="1"/>
          </p:nvPr>
        </p:nvSpPr>
        <p:spPr>
          <a:xfrm>
            <a:off x="4888864" y="266700"/>
            <a:ext cx="7041198" cy="6829426"/>
          </a:xfrm>
        </p:spPr>
        <p:txBody>
          <a:bodyPr anchor="ctr">
            <a:normAutofit/>
          </a:bodyPr>
          <a:lstStyle/>
          <a:p>
            <a:pPr marL="514350" indent="-514350">
              <a:buFont typeface="+mj-lt"/>
              <a:buAutoNum type="arabicPeriod"/>
            </a:pPr>
            <a:endParaRPr lang="en-GB" sz="2800" dirty="0"/>
          </a:p>
          <a:p>
            <a:pPr marL="0" indent="0">
              <a:buNone/>
            </a:pPr>
            <a:r>
              <a:rPr lang="en-GB" sz="2800" b="1" dirty="0"/>
              <a:t>Article Structure/Plan</a:t>
            </a:r>
          </a:p>
          <a:p>
            <a:pPr marL="514350" indent="-514350">
              <a:buFont typeface="+mj-lt"/>
              <a:buAutoNum type="arabicPeriod"/>
            </a:pPr>
            <a:r>
              <a:rPr lang="en-GB" sz="2800" dirty="0" err="1"/>
              <a:t>Byline</a:t>
            </a:r>
            <a:r>
              <a:rPr lang="en-GB" sz="2800" dirty="0"/>
              <a:t> summarising the viewpoint.</a:t>
            </a:r>
          </a:p>
          <a:p>
            <a:pPr marL="514350" indent="-514350">
              <a:buFont typeface="+mj-lt"/>
              <a:buAutoNum type="arabicPeriod"/>
            </a:pPr>
            <a:r>
              <a:rPr lang="en-GB" sz="2800" dirty="0"/>
              <a:t>Sub-headings throughout.</a:t>
            </a:r>
          </a:p>
          <a:p>
            <a:pPr marL="514350" indent="-514350">
              <a:buFont typeface="+mj-lt"/>
              <a:buAutoNum type="arabicPeriod"/>
            </a:pPr>
            <a:r>
              <a:rPr lang="en-GB" sz="2800" dirty="0"/>
              <a:t>Opening paragraph – use a rhetorical question to grab attention.</a:t>
            </a:r>
          </a:p>
          <a:p>
            <a:pPr marL="514350" indent="-514350">
              <a:buFont typeface="+mj-lt"/>
              <a:buAutoNum type="arabicPeriod"/>
            </a:pPr>
            <a:r>
              <a:rPr lang="en-GB" sz="2800" dirty="0"/>
              <a:t>Paragraph that develops your advice – use hyperbole (exaggeration).</a:t>
            </a:r>
          </a:p>
          <a:p>
            <a:pPr marL="514350" indent="-514350">
              <a:buFont typeface="+mj-lt"/>
              <a:buAutoNum type="arabicPeriod"/>
            </a:pPr>
            <a:r>
              <a:rPr lang="en-GB" sz="2800" dirty="0"/>
              <a:t>Paragraph that includes real life examples.</a:t>
            </a:r>
          </a:p>
          <a:p>
            <a:pPr marL="514350" indent="-514350">
              <a:buFont typeface="+mj-lt"/>
              <a:buAutoNum type="arabicPeriod"/>
            </a:pPr>
            <a:r>
              <a:rPr lang="en-GB" sz="2800" dirty="0"/>
              <a:t>Strong ending with emotive language.</a:t>
            </a:r>
          </a:p>
          <a:p>
            <a:pPr marL="514350" indent="-514350">
              <a:buFont typeface="+mj-lt"/>
              <a:buAutoNum type="arabicPeriod"/>
            </a:pPr>
            <a:r>
              <a:rPr lang="en-GB" sz="2800" dirty="0"/>
              <a:t>Conclusion – some top tips – use pronouns, you/ your and a cyclical loop.</a:t>
            </a:r>
          </a:p>
          <a:p>
            <a:pPr marL="514350" indent="-514350">
              <a:buFont typeface="+mj-lt"/>
              <a:buAutoNum type="arabicPeriod"/>
            </a:pPr>
            <a:endParaRPr lang="en-GB" sz="2000" dirty="0"/>
          </a:p>
          <a:p>
            <a:pPr marL="0" indent="0">
              <a:buNone/>
            </a:pPr>
            <a:endParaRPr lang="en-GB" sz="2000" dirty="0"/>
          </a:p>
        </p:txBody>
      </p:sp>
      <p:sp>
        <p:nvSpPr>
          <p:cNvPr id="5" name="Rectangle 4">
            <a:extLst>
              <a:ext uri="{FF2B5EF4-FFF2-40B4-BE49-F238E27FC236}">
                <a16:creationId xmlns:a16="http://schemas.microsoft.com/office/drawing/2014/main" id="{EB2A0D65-2B9F-4448-8624-B955639F2FE5}"/>
              </a:ext>
            </a:extLst>
          </p:cNvPr>
          <p:cNvSpPr/>
          <p:nvPr/>
        </p:nvSpPr>
        <p:spPr>
          <a:xfrm>
            <a:off x="261938" y="245102"/>
            <a:ext cx="4598504" cy="5262979"/>
          </a:xfrm>
          <a:prstGeom prst="rect">
            <a:avLst/>
          </a:prstGeom>
        </p:spPr>
        <p:txBody>
          <a:bodyPr wrap="square">
            <a:spAutoFit/>
          </a:bodyPr>
          <a:lstStyle/>
          <a:p>
            <a:pPr marL="91440" lvl="0" indent="-91440">
              <a:spcBef>
                <a:spcPts val="1200"/>
              </a:spcBef>
              <a:spcAft>
                <a:spcPts val="200"/>
              </a:spcAft>
              <a:buClr>
                <a:srgbClr val="CC90A0"/>
              </a:buClr>
              <a:buSzPct val="100000"/>
              <a:buFont typeface="Calibri" panose="020F0502020204030204" pitchFamily="34" charset="0"/>
              <a:buChar char=" "/>
            </a:pPr>
            <a:r>
              <a:rPr lang="en-GB" sz="4800" dirty="0">
                <a:solidFill>
                  <a:srgbClr val="000000">
                    <a:lumMod val="75000"/>
                    <a:lumOff val="25000"/>
                  </a:srgbClr>
                </a:solidFill>
                <a:latin typeface="Calibri" panose="020F0502020204030204"/>
              </a:rPr>
              <a:t>Write a </a:t>
            </a:r>
            <a:r>
              <a:rPr lang="en-GB" sz="4800" dirty="0">
                <a:solidFill>
                  <a:srgbClr val="000000">
                    <a:lumMod val="75000"/>
                    <a:lumOff val="25000"/>
                  </a:srgbClr>
                </a:solidFill>
                <a:highlight>
                  <a:srgbClr val="FFFF00"/>
                </a:highlight>
                <a:latin typeface="Calibri" panose="020F0502020204030204"/>
              </a:rPr>
              <a:t>lively</a:t>
            </a:r>
            <a:r>
              <a:rPr lang="en-GB" sz="4800" dirty="0">
                <a:solidFill>
                  <a:srgbClr val="000000">
                    <a:lumMod val="75000"/>
                    <a:lumOff val="25000"/>
                  </a:srgbClr>
                </a:solidFill>
                <a:latin typeface="Calibri" panose="020F0502020204030204"/>
              </a:rPr>
              <a:t> </a:t>
            </a:r>
            <a:r>
              <a:rPr lang="en-GB" sz="4800" dirty="0">
                <a:solidFill>
                  <a:srgbClr val="000000">
                    <a:lumMod val="75000"/>
                    <a:lumOff val="25000"/>
                  </a:srgbClr>
                </a:solidFill>
                <a:highlight>
                  <a:srgbClr val="FF00FF"/>
                </a:highlight>
                <a:latin typeface="Calibri" panose="020F0502020204030204"/>
              </a:rPr>
              <a:t>article </a:t>
            </a:r>
            <a:r>
              <a:rPr lang="en-GB" sz="4800" dirty="0">
                <a:solidFill>
                  <a:srgbClr val="000000">
                    <a:lumMod val="75000"/>
                    <a:lumOff val="25000"/>
                  </a:srgbClr>
                </a:solidFill>
                <a:latin typeface="Calibri" panose="020F0502020204030204"/>
              </a:rPr>
              <a:t>for your school magazine </a:t>
            </a:r>
            <a:r>
              <a:rPr lang="en-GB" sz="4800" dirty="0">
                <a:solidFill>
                  <a:srgbClr val="000000">
                    <a:lumMod val="75000"/>
                    <a:lumOff val="25000"/>
                  </a:srgbClr>
                </a:solidFill>
                <a:highlight>
                  <a:srgbClr val="00FF00"/>
                </a:highlight>
                <a:latin typeface="Calibri" panose="020F0502020204030204"/>
              </a:rPr>
              <a:t>advising </a:t>
            </a:r>
            <a:r>
              <a:rPr lang="en-GB" sz="4800" dirty="0">
                <a:solidFill>
                  <a:srgbClr val="000000">
                    <a:lumMod val="75000"/>
                    <a:lumOff val="25000"/>
                  </a:srgbClr>
                </a:solidFill>
                <a:highlight>
                  <a:srgbClr val="00FFFF"/>
                </a:highlight>
                <a:latin typeface="Calibri" panose="020F0502020204030204"/>
              </a:rPr>
              <a:t>GCSE students </a:t>
            </a:r>
            <a:r>
              <a:rPr lang="en-GB" sz="4800" dirty="0">
                <a:solidFill>
                  <a:srgbClr val="000000">
                    <a:lumMod val="75000"/>
                    <a:lumOff val="25000"/>
                  </a:srgbClr>
                </a:solidFill>
                <a:latin typeface="Calibri" panose="020F0502020204030204"/>
              </a:rPr>
              <a:t>on revision techniques.</a:t>
            </a:r>
          </a:p>
        </p:txBody>
      </p:sp>
    </p:spTree>
    <p:extLst>
      <p:ext uri="{BB962C8B-B14F-4D97-AF65-F5344CB8AC3E}">
        <p14:creationId xmlns:p14="http://schemas.microsoft.com/office/powerpoint/2010/main" val="18623563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42EC3B-C1AE-4C2B-909A-7C13ADCB38BB}"/>
              </a:ext>
            </a:extLst>
          </p:cNvPr>
          <p:cNvSpPr txBox="1"/>
          <p:nvPr/>
        </p:nvSpPr>
        <p:spPr>
          <a:xfrm>
            <a:off x="240869" y="323562"/>
            <a:ext cx="11308873" cy="755165"/>
          </a:xfrm>
          <a:prstGeom prst="rect">
            <a:avLst/>
          </a:prstGeom>
        </p:spPr>
        <p:txBody>
          <a:bodyPr vert="horz" lIns="91440" tIns="45720" rIns="91440" bIns="45720" rtlCol="0" anchor="b">
            <a:normAutofit fontScale="40000" lnSpcReduction="20000"/>
          </a:bodyPr>
          <a:lstStyle/>
          <a:p>
            <a:pPr>
              <a:lnSpc>
                <a:spcPct val="90000"/>
              </a:lnSpc>
              <a:spcBef>
                <a:spcPct val="0"/>
              </a:spcBef>
              <a:spcAft>
                <a:spcPts val="600"/>
              </a:spcAft>
            </a:pPr>
            <a:endParaRPr lang="en-US" sz="1200" b="1" spc="-50" dirty="0">
              <a:solidFill>
                <a:schemeClr val="tx1">
                  <a:lumMod val="75000"/>
                  <a:lumOff val="25000"/>
                </a:schemeClr>
              </a:solidFill>
              <a:latin typeface="+mj-lt"/>
              <a:ea typeface="+mj-ea"/>
              <a:cs typeface="+mj-cs"/>
            </a:endParaRPr>
          </a:p>
          <a:p>
            <a:pPr>
              <a:lnSpc>
                <a:spcPct val="90000"/>
              </a:lnSpc>
              <a:spcBef>
                <a:spcPct val="0"/>
              </a:spcBef>
              <a:spcAft>
                <a:spcPts val="600"/>
              </a:spcAft>
            </a:pPr>
            <a:endParaRPr lang="en-US" sz="1200" b="1" spc="-50" dirty="0">
              <a:solidFill>
                <a:schemeClr val="tx1">
                  <a:lumMod val="75000"/>
                  <a:lumOff val="25000"/>
                </a:schemeClr>
              </a:solidFill>
              <a:latin typeface="+mj-lt"/>
              <a:ea typeface="+mj-ea"/>
              <a:cs typeface="+mj-cs"/>
            </a:endParaRPr>
          </a:p>
          <a:p>
            <a:pPr>
              <a:lnSpc>
                <a:spcPct val="90000"/>
              </a:lnSpc>
              <a:spcBef>
                <a:spcPct val="0"/>
              </a:spcBef>
              <a:spcAft>
                <a:spcPts val="600"/>
              </a:spcAft>
            </a:pPr>
            <a:endParaRPr lang="en-US" sz="1200" b="1" spc="-50" dirty="0">
              <a:solidFill>
                <a:schemeClr val="tx1">
                  <a:lumMod val="75000"/>
                  <a:lumOff val="25000"/>
                </a:schemeClr>
              </a:solidFill>
              <a:latin typeface="+mj-lt"/>
              <a:ea typeface="+mj-ea"/>
              <a:cs typeface="+mj-cs"/>
            </a:endParaRPr>
          </a:p>
          <a:p>
            <a:pPr>
              <a:lnSpc>
                <a:spcPct val="90000"/>
              </a:lnSpc>
              <a:spcBef>
                <a:spcPct val="0"/>
              </a:spcBef>
              <a:spcAft>
                <a:spcPts val="600"/>
              </a:spcAft>
            </a:pPr>
            <a:endParaRPr lang="en-US" sz="1200" b="1" spc="-50" dirty="0">
              <a:solidFill>
                <a:schemeClr val="tx1">
                  <a:lumMod val="75000"/>
                  <a:lumOff val="25000"/>
                </a:schemeClr>
              </a:solidFill>
              <a:latin typeface="+mj-lt"/>
              <a:ea typeface="+mj-ea"/>
              <a:cs typeface="+mj-cs"/>
            </a:endParaRPr>
          </a:p>
          <a:p>
            <a:pPr>
              <a:lnSpc>
                <a:spcPct val="90000"/>
              </a:lnSpc>
              <a:spcBef>
                <a:spcPct val="0"/>
              </a:spcBef>
              <a:spcAft>
                <a:spcPts val="600"/>
              </a:spcAft>
            </a:pPr>
            <a:r>
              <a:rPr lang="en-US" sz="1200" b="1" spc="-50" dirty="0">
                <a:solidFill>
                  <a:schemeClr val="tx1">
                    <a:lumMod val="75000"/>
                    <a:lumOff val="25000"/>
                  </a:schemeClr>
                </a:solidFill>
                <a:latin typeface="+mj-lt"/>
                <a:ea typeface="+mj-ea"/>
                <a:cs typeface="+mj-cs"/>
              </a:rPr>
              <a:t>):</a:t>
            </a:r>
          </a:p>
          <a:p>
            <a:pPr>
              <a:lnSpc>
                <a:spcPct val="90000"/>
              </a:lnSpc>
              <a:spcBef>
                <a:spcPct val="0"/>
              </a:spcBef>
              <a:spcAft>
                <a:spcPts val="600"/>
              </a:spcAft>
            </a:pPr>
            <a:endParaRPr lang="en-US" sz="1200" spc="-50" dirty="0">
              <a:solidFill>
                <a:schemeClr val="tx1">
                  <a:lumMod val="75000"/>
                  <a:lumOff val="25000"/>
                </a:schemeClr>
              </a:solidFill>
              <a:latin typeface="+mj-lt"/>
              <a:ea typeface="+mj-ea"/>
              <a:cs typeface="+mj-cs"/>
            </a:endParaRPr>
          </a:p>
          <a:p>
            <a:pPr>
              <a:lnSpc>
                <a:spcPct val="90000"/>
              </a:lnSpc>
              <a:spcBef>
                <a:spcPct val="0"/>
              </a:spcBef>
              <a:spcAft>
                <a:spcPts val="600"/>
              </a:spcAft>
            </a:pPr>
            <a:endParaRPr lang="en-US" sz="1200" spc="-50" dirty="0">
              <a:solidFill>
                <a:schemeClr val="tx1">
                  <a:lumMod val="75000"/>
                  <a:lumOff val="25000"/>
                </a:schemeClr>
              </a:solidFill>
              <a:latin typeface="+mj-lt"/>
              <a:ea typeface="+mj-ea"/>
              <a:cs typeface="+mj-cs"/>
            </a:endParaRPr>
          </a:p>
          <a:p>
            <a:pPr>
              <a:lnSpc>
                <a:spcPct val="90000"/>
              </a:lnSpc>
              <a:spcBef>
                <a:spcPct val="0"/>
              </a:spcBef>
              <a:spcAft>
                <a:spcPts val="600"/>
              </a:spcAft>
            </a:pPr>
            <a:endParaRPr lang="en-US" sz="1200" spc="-50" dirty="0">
              <a:solidFill>
                <a:schemeClr val="tx1">
                  <a:lumMod val="75000"/>
                  <a:lumOff val="25000"/>
                </a:schemeClr>
              </a:solidFill>
              <a:latin typeface="+mj-lt"/>
              <a:ea typeface="+mj-ea"/>
              <a:cs typeface="+mj-cs"/>
            </a:endParaRPr>
          </a:p>
        </p:txBody>
      </p:sp>
      <p:sp>
        <p:nvSpPr>
          <p:cNvPr id="4" name="TextBox 3">
            <a:extLst>
              <a:ext uri="{FF2B5EF4-FFF2-40B4-BE49-F238E27FC236}">
                <a16:creationId xmlns:a16="http://schemas.microsoft.com/office/drawing/2014/main" id="{061A596B-FDA8-49A0-84E1-567DC8298F78}"/>
              </a:ext>
            </a:extLst>
          </p:cNvPr>
          <p:cNvSpPr txBox="1"/>
          <p:nvPr/>
        </p:nvSpPr>
        <p:spPr>
          <a:xfrm>
            <a:off x="3337811" y="1729520"/>
            <a:ext cx="4966062" cy="4529426"/>
          </a:xfrm>
          <a:prstGeom prst="rect">
            <a:avLst/>
          </a:prstGeom>
          <a:solidFill>
            <a:srgbClr val="00B0F0"/>
          </a:solidFill>
        </p:spPr>
        <p:txBody>
          <a:bodyPr vert="horz" lIns="0" tIns="45720" rIns="0" bIns="45720" rtlCol="0">
            <a:normAutofit fontScale="92500" lnSpcReduction="10000"/>
          </a:bodyPr>
          <a:lstStyle/>
          <a:p>
            <a:pPr>
              <a:spcAft>
                <a:spcPts val="600"/>
              </a:spcAft>
              <a:buFont typeface="Calibri" panose="020F0502020204030204" pitchFamily="34" charset="0"/>
            </a:pPr>
            <a:r>
              <a:rPr lang="en-US" sz="3600" dirty="0">
                <a:solidFill>
                  <a:schemeClr val="tx1">
                    <a:lumMod val="75000"/>
                    <a:lumOff val="25000"/>
                  </a:schemeClr>
                </a:solidFill>
              </a:rPr>
              <a:t>What’s the subject of this piece of writing?</a:t>
            </a:r>
          </a:p>
          <a:p>
            <a:pPr>
              <a:spcAft>
                <a:spcPts val="600"/>
              </a:spcAft>
              <a:buFont typeface="Calibri" panose="020F0502020204030204" pitchFamily="34" charset="0"/>
            </a:pPr>
            <a:r>
              <a:rPr lang="en-US" sz="3600" dirty="0">
                <a:solidFill>
                  <a:schemeClr val="tx1">
                    <a:lumMod val="75000"/>
                    <a:lumOff val="25000"/>
                  </a:schemeClr>
                </a:solidFill>
              </a:rPr>
              <a:t>How would you describe the tone of this piece?</a:t>
            </a:r>
          </a:p>
          <a:p>
            <a:pPr>
              <a:spcAft>
                <a:spcPts val="600"/>
              </a:spcAft>
              <a:buFont typeface="Calibri" panose="020F0502020204030204" pitchFamily="34" charset="0"/>
            </a:pPr>
            <a:endParaRPr lang="en-US" sz="3600" dirty="0">
              <a:solidFill>
                <a:schemeClr val="tx1">
                  <a:lumMod val="75000"/>
                  <a:lumOff val="25000"/>
                </a:schemeClr>
              </a:solidFill>
            </a:endParaRPr>
          </a:p>
          <a:p>
            <a:pPr>
              <a:spcAft>
                <a:spcPts val="600"/>
              </a:spcAft>
              <a:buFont typeface="Calibri" panose="020F0502020204030204" pitchFamily="34" charset="0"/>
            </a:pPr>
            <a:r>
              <a:rPr lang="en-US" sz="3600" b="1" dirty="0">
                <a:solidFill>
                  <a:schemeClr val="tx1">
                    <a:lumMod val="75000"/>
                    <a:lumOff val="25000"/>
                  </a:schemeClr>
                </a:solidFill>
              </a:rPr>
              <a:t>Challenge:</a:t>
            </a:r>
          </a:p>
          <a:p>
            <a:pPr>
              <a:spcAft>
                <a:spcPts val="600"/>
              </a:spcAft>
              <a:buFont typeface="Calibri" panose="020F0502020204030204" pitchFamily="34" charset="0"/>
            </a:pPr>
            <a:r>
              <a:rPr lang="en-US" sz="3600" dirty="0">
                <a:solidFill>
                  <a:schemeClr val="tx1">
                    <a:lumMod val="75000"/>
                    <a:lumOff val="25000"/>
                  </a:schemeClr>
                </a:solidFill>
              </a:rPr>
              <a:t>HOW has the writer made this piece ‘lively’ (try to identify specific techniques)?</a:t>
            </a:r>
          </a:p>
        </p:txBody>
      </p:sp>
      <p:sp>
        <p:nvSpPr>
          <p:cNvPr id="7" name="TextBox 6">
            <a:extLst>
              <a:ext uri="{FF2B5EF4-FFF2-40B4-BE49-F238E27FC236}">
                <a16:creationId xmlns:a16="http://schemas.microsoft.com/office/drawing/2014/main" id="{B07EE017-5ECD-437E-8708-C86DCA88E8EA}"/>
              </a:ext>
            </a:extLst>
          </p:cNvPr>
          <p:cNvSpPr txBox="1"/>
          <p:nvPr/>
        </p:nvSpPr>
        <p:spPr>
          <a:xfrm>
            <a:off x="351693" y="62621"/>
            <a:ext cx="11599438" cy="1200329"/>
          </a:xfrm>
          <a:prstGeom prst="rect">
            <a:avLst/>
          </a:prstGeom>
          <a:solidFill>
            <a:srgbClr val="FFFF00"/>
          </a:solidFill>
        </p:spPr>
        <p:txBody>
          <a:bodyPr wrap="square" rtlCol="0">
            <a:spAutoFit/>
          </a:bodyPr>
          <a:lstStyle/>
          <a:p>
            <a:r>
              <a:rPr lang="en-GB" sz="2400" b="1" dirty="0"/>
              <a:t>Do Now: </a:t>
            </a:r>
          </a:p>
          <a:p>
            <a:r>
              <a:rPr lang="en-GB" sz="2400" dirty="0"/>
              <a:t>Read the text below (1 minute in silence) and then, in pairs, discuss answers to these questions (3 minutes)</a:t>
            </a:r>
          </a:p>
        </p:txBody>
      </p:sp>
    </p:spTree>
    <p:extLst>
      <p:ext uri="{BB962C8B-B14F-4D97-AF65-F5344CB8AC3E}">
        <p14:creationId xmlns:p14="http://schemas.microsoft.com/office/powerpoint/2010/main" val="3539955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9023-2F64-4490-998F-E81F16E7709A}"/>
              </a:ext>
            </a:extLst>
          </p:cNvPr>
          <p:cNvSpPr>
            <a:spLocks noGrp="1"/>
          </p:cNvSpPr>
          <p:nvPr>
            <p:ph type="title"/>
          </p:nvPr>
        </p:nvSpPr>
        <p:spPr>
          <a:xfrm>
            <a:off x="331303" y="286603"/>
            <a:ext cx="11555897" cy="702409"/>
          </a:xfrm>
          <a:solidFill>
            <a:srgbClr val="00B0F0"/>
          </a:solidFill>
        </p:spPr>
        <p:txBody>
          <a:bodyPr>
            <a:normAutofit/>
          </a:bodyPr>
          <a:lstStyle/>
          <a:p>
            <a:r>
              <a:rPr lang="en-GB" dirty="0"/>
              <a:t>Did you identify any of these features? Any more?</a:t>
            </a:r>
          </a:p>
        </p:txBody>
      </p:sp>
      <p:sp>
        <p:nvSpPr>
          <p:cNvPr id="5" name="TextBox 4">
            <a:extLst>
              <a:ext uri="{FF2B5EF4-FFF2-40B4-BE49-F238E27FC236}">
                <a16:creationId xmlns:a16="http://schemas.microsoft.com/office/drawing/2014/main" id="{F33DBD4B-E7E8-4AC5-9864-EA4FCEF92378}"/>
              </a:ext>
            </a:extLst>
          </p:cNvPr>
          <p:cNvSpPr txBox="1"/>
          <p:nvPr/>
        </p:nvSpPr>
        <p:spPr>
          <a:xfrm>
            <a:off x="331303" y="1364974"/>
            <a:ext cx="5234610" cy="4154984"/>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GB" sz="2400" dirty="0"/>
              <a:t>Exclamation marks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Catchy sub-headings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Use of adverbs like ‘Simply…’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Imperative verbs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Modal verbs ‘could’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Second person pronoun ‘you’</a:t>
            </a:r>
          </a:p>
        </p:txBody>
      </p:sp>
    </p:spTree>
    <p:extLst>
      <p:ext uri="{BB962C8B-B14F-4D97-AF65-F5344CB8AC3E}">
        <p14:creationId xmlns:p14="http://schemas.microsoft.com/office/powerpoint/2010/main" val="3601211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bstract blurred public library with bookshelves">
            <a:extLst>
              <a:ext uri="{FF2B5EF4-FFF2-40B4-BE49-F238E27FC236}">
                <a16:creationId xmlns:a16="http://schemas.microsoft.com/office/drawing/2014/main" id="{7784A4EC-9DE5-404D-8BC0-43C8FD4FE250}"/>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BE256B7-53C4-4960-9FD0-18FEAED697E7}"/>
              </a:ext>
            </a:extLst>
          </p:cNvPr>
          <p:cNvSpPr>
            <a:spLocks noGrp="1"/>
          </p:cNvSpPr>
          <p:nvPr>
            <p:ph idx="1"/>
          </p:nvPr>
        </p:nvSpPr>
        <p:spPr>
          <a:xfrm>
            <a:off x="7231359" y="539092"/>
            <a:ext cx="4817766" cy="3742762"/>
          </a:xfrm>
        </p:spPr>
        <p:txBody>
          <a:bodyPr>
            <a:normAutofit/>
          </a:bodyPr>
          <a:lstStyle/>
          <a:p>
            <a:pPr marL="0" indent="0">
              <a:buNone/>
            </a:pPr>
            <a:r>
              <a:rPr lang="en-GB" sz="4000" dirty="0"/>
              <a:t>Write a </a:t>
            </a:r>
            <a:r>
              <a:rPr lang="en-GB" sz="4000" dirty="0">
                <a:highlight>
                  <a:srgbClr val="FFFF00"/>
                </a:highlight>
              </a:rPr>
              <a:t>lively</a:t>
            </a:r>
            <a:r>
              <a:rPr lang="en-GB" sz="4000" dirty="0"/>
              <a:t> </a:t>
            </a:r>
            <a:r>
              <a:rPr lang="en-GB" sz="4000" dirty="0">
                <a:highlight>
                  <a:srgbClr val="FF00FF"/>
                </a:highlight>
              </a:rPr>
              <a:t>article </a:t>
            </a:r>
            <a:r>
              <a:rPr lang="en-GB" sz="4000" dirty="0"/>
              <a:t>for your school magazine </a:t>
            </a:r>
            <a:r>
              <a:rPr lang="en-GB" sz="4000" dirty="0">
                <a:highlight>
                  <a:srgbClr val="00FF00"/>
                </a:highlight>
              </a:rPr>
              <a:t>advising </a:t>
            </a:r>
            <a:r>
              <a:rPr lang="en-GB" sz="4000" dirty="0">
                <a:highlight>
                  <a:srgbClr val="00FFFF"/>
                </a:highlight>
              </a:rPr>
              <a:t>GCSE students </a:t>
            </a:r>
            <a:r>
              <a:rPr lang="en-GB" sz="4000" dirty="0"/>
              <a:t>on revision techniques.</a:t>
            </a:r>
          </a:p>
        </p:txBody>
      </p:sp>
      <p:sp>
        <p:nvSpPr>
          <p:cNvPr id="5" name="Rectangle 4">
            <a:extLst>
              <a:ext uri="{FF2B5EF4-FFF2-40B4-BE49-F238E27FC236}">
                <a16:creationId xmlns:a16="http://schemas.microsoft.com/office/drawing/2014/main" id="{EE406F17-F8E6-455E-BBE5-FBA0E33CD1C0}"/>
              </a:ext>
            </a:extLst>
          </p:cNvPr>
          <p:cNvSpPr/>
          <p:nvPr/>
        </p:nvSpPr>
        <p:spPr>
          <a:xfrm>
            <a:off x="7231359" y="3544595"/>
            <a:ext cx="5359033" cy="3206006"/>
          </a:xfrm>
          <a:prstGeom prst="rect">
            <a:avLst/>
          </a:prstGeom>
        </p:spPr>
        <p:txBody>
          <a:bodyPr wrap="square">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highlight>
                  <a:srgbClr val="00FF00"/>
                </a:highlight>
                <a:uLnTx/>
                <a:uFillTx/>
              </a:rPr>
              <a:t>Purpose: </a:t>
            </a:r>
            <a:r>
              <a:rPr kumimoji="0" lang="en-GB" sz="2000" b="1" i="0" u="sng" strike="noStrike" kern="0" cap="none" spc="0" normalizeH="0" baseline="0" noProof="0" dirty="0">
                <a:ln>
                  <a:noFill/>
                </a:ln>
                <a:solidFill>
                  <a:srgbClr val="000000"/>
                </a:solidFill>
                <a:effectLst/>
                <a:highlight>
                  <a:srgbClr val="00FF00"/>
                </a:highlight>
                <a:uLnTx/>
                <a:uFillTx/>
              </a:rPr>
              <a:t>Why</a:t>
            </a:r>
            <a:r>
              <a:rPr kumimoji="0" lang="en-GB" sz="2000" b="0" i="0" u="none" strike="noStrike" kern="0" cap="none" spc="0" normalizeH="0" baseline="0" noProof="0" dirty="0">
                <a:ln>
                  <a:noFill/>
                </a:ln>
                <a:solidFill>
                  <a:srgbClr val="000000"/>
                </a:solidFill>
                <a:effectLst/>
                <a:highlight>
                  <a:srgbClr val="00FF00"/>
                </a:highlight>
                <a:uLnTx/>
                <a:uFillTx/>
              </a:rPr>
              <a:t> has the text been written?</a:t>
            </a:r>
          </a:p>
          <a:p>
            <a:pPr marL="0" marR="0" lvl="0" indent="0" defTabSz="914400" eaLnBrk="1" fontAlgn="auto" latinLnBrk="0" hangingPunct="1">
              <a:lnSpc>
                <a:spcPct val="90000"/>
              </a:lnSpc>
              <a:spcBef>
                <a:spcPts val="1000"/>
              </a:spcBef>
              <a:spcAft>
                <a:spcPts val="0"/>
              </a:spcAft>
              <a:buClrTx/>
              <a:buSzTx/>
              <a:buFontTx/>
              <a:buNone/>
              <a:tabLst/>
              <a:defRPr/>
            </a:pPr>
            <a:r>
              <a:rPr lang="en-GB" sz="2000" kern="0" dirty="0">
                <a:solidFill>
                  <a:srgbClr val="000000"/>
                </a:solidFill>
                <a:highlight>
                  <a:srgbClr val="00FF00"/>
                </a:highlight>
              </a:rPr>
              <a:t>To advise</a:t>
            </a:r>
            <a:endParaRPr kumimoji="0" lang="en-GB" sz="2000" b="0" i="0" u="none" strike="noStrike" kern="0" cap="none" spc="0" normalizeH="0" baseline="0" noProof="0" dirty="0">
              <a:ln>
                <a:noFill/>
              </a:ln>
              <a:solidFill>
                <a:srgbClr val="000000"/>
              </a:solidFill>
              <a:effectLst/>
              <a:highlight>
                <a:srgbClr val="00FF00"/>
              </a:highlight>
              <a:uLnTx/>
              <a:uFillTx/>
            </a:endParaRPr>
          </a:p>
          <a:p>
            <a:pPr marL="0" marR="0" lvl="0" indent="0" defTabSz="914400" eaLnBrk="1" fontAlgn="auto" latinLnBrk="0" hangingPunct="1">
              <a:lnSpc>
                <a:spcPct val="90000"/>
              </a:lnSpc>
              <a:spcBef>
                <a:spcPts val="100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highlight>
                  <a:srgbClr val="00FFFF"/>
                </a:highlight>
                <a:uLnTx/>
                <a:uFillTx/>
              </a:rPr>
              <a:t>Audience: </a:t>
            </a:r>
            <a:r>
              <a:rPr kumimoji="0" lang="en-GB" sz="2000" b="1" i="0" u="sng" strike="noStrike" kern="0" cap="none" spc="0" normalizeH="0" baseline="0" noProof="0" dirty="0">
                <a:ln>
                  <a:noFill/>
                </a:ln>
                <a:solidFill>
                  <a:srgbClr val="000000"/>
                </a:solidFill>
                <a:effectLst/>
                <a:highlight>
                  <a:srgbClr val="00FFFF"/>
                </a:highlight>
                <a:uLnTx/>
                <a:uFillTx/>
              </a:rPr>
              <a:t>Who</a:t>
            </a:r>
            <a:r>
              <a:rPr kumimoji="0" lang="en-GB" sz="2000" b="0" i="0" u="none" strike="noStrike" kern="0" cap="none" spc="0" normalizeH="0" baseline="0" noProof="0" dirty="0">
                <a:ln>
                  <a:noFill/>
                </a:ln>
                <a:solidFill>
                  <a:srgbClr val="000000"/>
                </a:solidFill>
                <a:effectLst/>
                <a:highlight>
                  <a:srgbClr val="00FFFF"/>
                </a:highlight>
                <a:uLnTx/>
                <a:uFillTx/>
              </a:rPr>
              <a:t> has it been written for?</a:t>
            </a:r>
          </a:p>
          <a:p>
            <a:pPr marL="0" marR="0" lvl="0" indent="0" defTabSz="914400" eaLnBrk="1" fontAlgn="auto" latinLnBrk="0" hangingPunct="1">
              <a:lnSpc>
                <a:spcPct val="90000"/>
              </a:lnSpc>
              <a:spcBef>
                <a:spcPts val="1000"/>
              </a:spcBef>
              <a:spcAft>
                <a:spcPts val="0"/>
              </a:spcAft>
              <a:buClrTx/>
              <a:buSzTx/>
              <a:buFontTx/>
              <a:buNone/>
              <a:tabLst/>
              <a:defRPr/>
            </a:pPr>
            <a:r>
              <a:rPr lang="en-GB" sz="2000" kern="0" dirty="0">
                <a:solidFill>
                  <a:srgbClr val="000000"/>
                </a:solidFill>
                <a:highlight>
                  <a:srgbClr val="00FFFF"/>
                </a:highlight>
              </a:rPr>
              <a:t>GCSE students</a:t>
            </a:r>
            <a:endParaRPr kumimoji="0" lang="en-GB" sz="2000" b="0" i="0" u="none" strike="noStrike" kern="0" cap="none" spc="0" normalizeH="0" baseline="0" noProof="0" dirty="0">
              <a:ln>
                <a:noFill/>
              </a:ln>
              <a:solidFill>
                <a:srgbClr val="000000"/>
              </a:solidFill>
              <a:effectLst/>
              <a:highlight>
                <a:srgbClr val="00FFFF"/>
              </a:highlight>
              <a:uLnTx/>
              <a:uFillTx/>
            </a:endParaRPr>
          </a:p>
          <a:p>
            <a:pPr marL="0" marR="0" lvl="0" indent="0" defTabSz="914400" eaLnBrk="1" fontAlgn="auto" latinLnBrk="0" hangingPunct="1">
              <a:lnSpc>
                <a:spcPct val="90000"/>
              </a:lnSpc>
              <a:spcBef>
                <a:spcPts val="1000"/>
              </a:spcBef>
              <a:spcAft>
                <a:spcPts val="0"/>
              </a:spcAft>
              <a:buClrTx/>
              <a:buSzTx/>
              <a:buFontTx/>
              <a:buNone/>
              <a:tabLst/>
              <a:defRPr/>
            </a:pPr>
            <a:r>
              <a:rPr kumimoji="0" lang="en-GB" sz="2000" b="0" i="0" u="none" strike="noStrike" kern="0" cap="none" spc="0" normalizeH="0" baseline="0" noProof="0" dirty="0" err="1">
                <a:ln>
                  <a:noFill/>
                </a:ln>
                <a:solidFill>
                  <a:srgbClr val="000000"/>
                </a:solidFill>
                <a:effectLst/>
                <a:highlight>
                  <a:srgbClr val="FF00FF"/>
                </a:highlight>
                <a:uLnTx/>
                <a:uFillTx/>
              </a:rPr>
              <a:t>Format:</a:t>
            </a:r>
            <a:r>
              <a:rPr kumimoji="0" lang="en-GB" sz="2000" b="1" i="0" u="sng" strike="noStrike" kern="0" cap="none" spc="0" normalizeH="0" baseline="0" noProof="0" dirty="0" err="1">
                <a:ln>
                  <a:noFill/>
                </a:ln>
                <a:solidFill>
                  <a:srgbClr val="000000"/>
                </a:solidFill>
                <a:effectLst/>
                <a:highlight>
                  <a:srgbClr val="FF00FF"/>
                </a:highlight>
                <a:uLnTx/>
                <a:uFillTx/>
              </a:rPr>
              <a:t>How</a:t>
            </a:r>
            <a:r>
              <a:rPr kumimoji="0" lang="en-GB" sz="2000" b="0" i="0" u="none" strike="noStrike" kern="0" cap="none" spc="0" normalizeH="0" baseline="0" noProof="0" dirty="0">
                <a:ln>
                  <a:noFill/>
                </a:ln>
                <a:solidFill>
                  <a:srgbClr val="000000"/>
                </a:solidFill>
                <a:effectLst/>
                <a:highlight>
                  <a:srgbClr val="FF00FF"/>
                </a:highlight>
                <a:uLnTx/>
                <a:uFillTx/>
              </a:rPr>
              <a:t> has the text been organised?</a:t>
            </a:r>
          </a:p>
          <a:p>
            <a:pPr marL="0" marR="0" lvl="0" indent="0" defTabSz="914400" eaLnBrk="1" fontAlgn="auto" latinLnBrk="0" hangingPunct="1">
              <a:lnSpc>
                <a:spcPct val="90000"/>
              </a:lnSpc>
              <a:spcBef>
                <a:spcPts val="1000"/>
              </a:spcBef>
              <a:spcAft>
                <a:spcPts val="0"/>
              </a:spcAft>
              <a:buClrTx/>
              <a:buSzTx/>
              <a:buFontTx/>
              <a:buNone/>
              <a:tabLst/>
              <a:defRPr/>
            </a:pPr>
            <a:r>
              <a:rPr lang="en-GB" sz="2000" kern="0" dirty="0">
                <a:solidFill>
                  <a:srgbClr val="000000"/>
                </a:solidFill>
                <a:highlight>
                  <a:srgbClr val="FF00FF"/>
                </a:highlight>
              </a:rPr>
              <a:t>Magazine article</a:t>
            </a:r>
            <a:endParaRPr kumimoji="0" lang="en-GB" sz="2000" b="0" i="0" u="none" strike="noStrike" kern="0" cap="none" spc="0" normalizeH="0" baseline="0" noProof="0" dirty="0">
              <a:ln>
                <a:noFill/>
              </a:ln>
              <a:solidFill>
                <a:srgbClr val="000000"/>
              </a:solidFill>
              <a:effectLst/>
              <a:highlight>
                <a:srgbClr val="FF00FF"/>
              </a:highlight>
              <a:uLnTx/>
              <a:uFillTx/>
            </a:endParaRPr>
          </a:p>
          <a:p>
            <a:pPr marL="0" marR="0" lvl="0" indent="0" defTabSz="914400" eaLnBrk="1" fontAlgn="auto" latinLnBrk="0" hangingPunct="1">
              <a:lnSpc>
                <a:spcPct val="90000"/>
              </a:lnSpc>
              <a:spcBef>
                <a:spcPts val="100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highlight>
                  <a:srgbClr val="FFFF00"/>
                </a:highlight>
                <a:uLnTx/>
                <a:uFillTx/>
              </a:rPr>
              <a:t>Tone: </a:t>
            </a:r>
            <a:r>
              <a:rPr kumimoji="0" lang="en-GB" sz="2000" b="1" i="0" u="sng" strike="noStrike" kern="0" cap="none" spc="0" normalizeH="0" baseline="0" noProof="0" dirty="0">
                <a:ln>
                  <a:noFill/>
                </a:ln>
                <a:solidFill>
                  <a:srgbClr val="000000"/>
                </a:solidFill>
                <a:effectLst/>
                <a:highlight>
                  <a:srgbClr val="FFFF00"/>
                </a:highlight>
                <a:uLnTx/>
                <a:uFillTx/>
              </a:rPr>
              <a:t>What</a:t>
            </a:r>
            <a:r>
              <a:rPr kumimoji="0" lang="en-GB" sz="2000" b="0" i="0" u="none" strike="noStrike" kern="0" cap="none" spc="0" normalizeH="0" baseline="0" noProof="0" dirty="0">
                <a:ln>
                  <a:noFill/>
                </a:ln>
                <a:solidFill>
                  <a:srgbClr val="000000"/>
                </a:solidFill>
                <a:effectLst/>
                <a:highlight>
                  <a:srgbClr val="FFFF00"/>
                </a:highlight>
                <a:uLnTx/>
                <a:uFillTx/>
              </a:rPr>
              <a:t> is the writer’s attitude?</a:t>
            </a:r>
          </a:p>
          <a:p>
            <a:pPr marL="0" marR="0" lvl="0" indent="0" defTabSz="914400" eaLnBrk="1" fontAlgn="auto" latinLnBrk="0" hangingPunct="1">
              <a:lnSpc>
                <a:spcPct val="90000"/>
              </a:lnSpc>
              <a:spcBef>
                <a:spcPts val="1000"/>
              </a:spcBef>
              <a:spcAft>
                <a:spcPts val="0"/>
              </a:spcAft>
              <a:buClrTx/>
              <a:buSzTx/>
              <a:buFontTx/>
              <a:buNone/>
              <a:tabLst/>
              <a:defRPr/>
            </a:pPr>
            <a:r>
              <a:rPr lang="en-GB" sz="2000" kern="0" dirty="0">
                <a:solidFill>
                  <a:srgbClr val="000000"/>
                </a:solidFill>
                <a:highlight>
                  <a:srgbClr val="FFFF00"/>
                </a:highlight>
              </a:rPr>
              <a:t>Lively</a:t>
            </a:r>
            <a:endParaRPr kumimoji="0" lang="en-GB" sz="2000" b="0" i="0" u="none" strike="noStrike" kern="0" cap="none" spc="0" normalizeH="0" baseline="0" noProof="0" dirty="0">
              <a:ln>
                <a:noFill/>
              </a:ln>
              <a:solidFill>
                <a:srgbClr val="000000"/>
              </a:solidFill>
              <a:effectLst/>
              <a:highlight>
                <a:srgbClr val="FFFF00"/>
              </a:highlight>
              <a:uLnTx/>
              <a:uFillTx/>
            </a:endParaRPr>
          </a:p>
        </p:txBody>
      </p:sp>
    </p:spTree>
    <p:extLst>
      <p:ext uri="{BB962C8B-B14F-4D97-AF65-F5344CB8AC3E}">
        <p14:creationId xmlns:p14="http://schemas.microsoft.com/office/powerpoint/2010/main" val="14888975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E8AE4C-2875-4F7B-9243-5782454733F6}"/>
              </a:ext>
            </a:extLst>
          </p:cNvPr>
          <p:cNvSpPr>
            <a:spLocks noGrp="1"/>
          </p:cNvSpPr>
          <p:nvPr>
            <p:ph type="title"/>
          </p:nvPr>
        </p:nvSpPr>
        <p:spPr>
          <a:xfrm>
            <a:off x="838200" y="365125"/>
            <a:ext cx="10515600" cy="1325563"/>
          </a:xfrm>
        </p:spPr>
        <p:txBody>
          <a:bodyPr>
            <a:normAutofit/>
          </a:bodyPr>
          <a:lstStyle/>
          <a:p>
            <a:r>
              <a:rPr lang="en-GB" sz="5400">
                <a:highlight>
                  <a:srgbClr val="FFFF00"/>
                </a:highlight>
              </a:rPr>
              <a:t>Purpose:</a:t>
            </a:r>
            <a:r>
              <a:rPr lang="en-GB" sz="5400"/>
              <a:t> To advise</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9D90889-8A3B-4642-AF02-5B39CE670544}"/>
              </a:ext>
            </a:extLst>
          </p:cNvPr>
          <p:cNvSpPr>
            <a:spLocks noGrp="1"/>
          </p:cNvSpPr>
          <p:nvPr>
            <p:ph idx="1"/>
          </p:nvPr>
        </p:nvSpPr>
        <p:spPr>
          <a:xfrm>
            <a:off x="399495" y="1929383"/>
            <a:ext cx="11514338" cy="4563491"/>
          </a:xfrm>
          <a:solidFill>
            <a:schemeClr val="accent4">
              <a:lumMod val="60000"/>
              <a:lumOff val="40000"/>
            </a:schemeClr>
          </a:solidFill>
        </p:spPr>
        <p:txBody>
          <a:bodyPr numCol="2">
            <a:normAutofit fontScale="77500" lnSpcReduction="20000"/>
          </a:bodyPr>
          <a:lstStyle/>
          <a:p>
            <a:pPr marL="0" lvl="0" indent="0">
              <a:spcBef>
                <a:spcPts val="0"/>
              </a:spcBef>
              <a:buNone/>
            </a:pPr>
            <a:r>
              <a:rPr lang="en-GB" sz="3900" b="1" dirty="0"/>
              <a:t>Features of Advisory Writing</a:t>
            </a:r>
          </a:p>
          <a:p>
            <a:pPr marL="0" lvl="0" indent="0">
              <a:spcBef>
                <a:spcPts val="0"/>
              </a:spcBef>
              <a:buNone/>
            </a:pPr>
            <a:endParaRPr lang="en-GB" sz="3900" b="1" dirty="0"/>
          </a:p>
          <a:p>
            <a:pPr marL="0" lvl="0" indent="0">
              <a:spcBef>
                <a:spcPts val="0"/>
              </a:spcBef>
              <a:buNone/>
            </a:pPr>
            <a:r>
              <a:rPr lang="en-GB" sz="3900" b="1" dirty="0"/>
              <a:t>Modal verbs:</a:t>
            </a:r>
          </a:p>
          <a:p>
            <a:pPr marL="342900" lvl="0" indent="-342900">
              <a:spcBef>
                <a:spcPts val="0"/>
              </a:spcBef>
            </a:pPr>
            <a:r>
              <a:rPr lang="en-GB" sz="3900" dirty="0"/>
              <a:t>You could..</a:t>
            </a:r>
          </a:p>
          <a:p>
            <a:pPr marL="342900" lvl="0" indent="-342900">
              <a:spcBef>
                <a:spcPts val="0"/>
              </a:spcBef>
            </a:pPr>
            <a:r>
              <a:rPr lang="en-GB" sz="3900" dirty="0"/>
              <a:t>You should..</a:t>
            </a:r>
          </a:p>
          <a:p>
            <a:pPr marL="342900" lvl="0" indent="-342900">
              <a:spcBef>
                <a:spcPts val="0"/>
              </a:spcBef>
            </a:pPr>
            <a:r>
              <a:rPr lang="en-GB" sz="3900" dirty="0"/>
              <a:t>You might..</a:t>
            </a:r>
          </a:p>
          <a:p>
            <a:pPr marL="342900" lvl="0" indent="-342900">
              <a:spcBef>
                <a:spcPts val="0"/>
              </a:spcBef>
            </a:pPr>
            <a:endParaRPr lang="en-GB" sz="3900" dirty="0"/>
          </a:p>
          <a:p>
            <a:pPr marL="0" lvl="0" indent="0">
              <a:spcBef>
                <a:spcPts val="0"/>
              </a:spcBef>
              <a:buNone/>
            </a:pPr>
            <a:r>
              <a:rPr lang="en-GB" sz="3900" b="1" dirty="0"/>
              <a:t>Rhetorical questions</a:t>
            </a:r>
          </a:p>
          <a:p>
            <a:pPr marL="285750" lvl="0" indent="-285750">
              <a:spcBef>
                <a:spcPts val="0"/>
              </a:spcBef>
            </a:pPr>
            <a:r>
              <a:rPr lang="en-GB" sz="3900" dirty="0"/>
              <a:t>Have you ever..?</a:t>
            </a:r>
          </a:p>
          <a:p>
            <a:pPr marL="285750" lvl="0" indent="-285750">
              <a:spcBef>
                <a:spcPts val="0"/>
              </a:spcBef>
            </a:pPr>
            <a:r>
              <a:rPr lang="en-GB" sz="3900" dirty="0"/>
              <a:t>Do you worry about…?</a:t>
            </a:r>
          </a:p>
          <a:p>
            <a:pPr marL="0" lvl="0" indent="0">
              <a:spcBef>
                <a:spcPts val="0"/>
              </a:spcBef>
              <a:buNone/>
            </a:pPr>
            <a:endParaRPr lang="en-GB" sz="3900" b="1" dirty="0"/>
          </a:p>
          <a:p>
            <a:pPr marL="0" lvl="0" indent="0">
              <a:spcBef>
                <a:spcPts val="0"/>
              </a:spcBef>
              <a:buNone/>
            </a:pPr>
            <a:endParaRPr lang="en-GB" sz="3900" b="1" dirty="0"/>
          </a:p>
          <a:p>
            <a:pPr marL="0" lvl="0" indent="0">
              <a:spcBef>
                <a:spcPts val="0"/>
              </a:spcBef>
              <a:buNone/>
            </a:pPr>
            <a:endParaRPr lang="en-GB" sz="3900" b="1" dirty="0"/>
          </a:p>
          <a:p>
            <a:pPr marL="0" lvl="0" indent="0">
              <a:spcBef>
                <a:spcPts val="0"/>
              </a:spcBef>
              <a:buNone/>
            </a:pPr>
            <a:r>
              <a:rPr lang="en-GB" sz="3900" b="1" dirty="0"/>
              <a:t>Suggestions in the form of questions:</a:t>
            </a:r>
          </a:p>
          <a:p>
            <a:pPr marL="285750" lvl="0" indent="-285750">
              <a:spcBef>
                <a:spcPts val="0"/>
              </a:spcBef>
            </a:pPr>
            <a:r>
              <a:rPr lang="en-GB" sz="3900" dirty="0"/>
              <a:t>How about…?</a:t>
            </a:r>
          </a:p>
          <a:p>
            <a:pPr marL="285750" lvl="0" indent="-285750">
              <a:spcBef>
                <a:spcPts val="0"/>
              </a:spcBef>
            </a:pPr>
            <a:r>
              <a:rPr lang="en-GB" sz="3900" dirty="0"/>
              <a:t>Why not …?</a:t>
            </a:r>
          </a:p>
          <a:p>
            <a:pPr marL="285750" lvl="0" indent="-285750">
              <a:spcBef>
                <a:spcPts val="0"/>
              </a:spcBef>
            </a:pPr>
            <a:r>
              <a:rPr lang="en-GB" sz="3900" dirty="0"/>
              <a:t>Have you thought about…?</a:t>
            </a:r>
          </a:p>
          <a:p>
            <a:pPr marL="285750" lvl="0" indent="-285750">
              <a:spcBef>
                <a:spcPts val="0"/>
              </a:spcBef>
            </a:pPr>
            <a:endParaRPr lang="en-GB" sz="3900" dirty="0"/>
          </a:p>
          <a:p>
            <a:pPr marL="0" lvl="0" indent="0">
              <a:spcBef>
                <a:spcPts val="0"/>
              </a:spcBef>
              <a:buNone/>
            </a:pPr>
            <a:r>
              <a:rPr lang="en-GB" sz="3900" b="1" dirty="0"/>
              <a:t>Use of imperatives:</a:t>
            </a:r>
          </a:p>
          <a:p>
            <a:pPr marL="285750" lvl="0" indent="-285750">
              <a:spcBef>
                <a:spcPts val="0"/>
              </a:spcBef>
            </a:pPr>
            <a:r>
              <a:rPr lang="en-GB" sz="3900" dirty="0"/>
              <a:t>Don’t worry about..</a:t>
            </a:r>
          </a:p>
          <a:p>
            <a:pPr marL="285750" lvl="0" indent="-285750">
              <a:spcBef>
                <a:spcPts val="0"/>
              </a:spcBef>
            </a:pPr>
            <a:r>
              <a:rPr lang="en-GB" sz="3900" dirty="0"/>
              <a:t>Try not to…</a:t>
            </a:r>
          </a:p>
          <a:p>
            <a:pPr marL="285750" lvl="0" indent="-285750">
              <a:spcBef>
                <a:spcPts val="0"/>
              </a:spcBef>
            </a:pPr>
            <a:r>
              <a:rPr lang="en-GB" sz="3900" dirty="0"/>
              <a:t>Never…</a:t>
            </a:r>
          </a:p>
          <a:p>
            <a:pPr marL="285750" lvl="0" indent="-285750">
              <a:spcBef>
                <a:spcPts val="0"/>
              </a:spcBef>
            </a:pPr>
            <a:r>
              <a:rPr lang="en-GB" sz="3900" dirty="0"/>
              <a:t>Make sure that..</a:t>
            </a:r>
          </a:p>
          <a:p>
            <a:pPr marL="285750" lvl="0" indent="-285750">
              <a:spcBef>
                <a:spcPts val="0"/>
              </a:spcBef>
            </a:pPr>
            <a:endParaRPr lang="en-GB" sz="3900" dirty="0"/>
          </a:p>
          <a:p>
            <a:pPr marL="0" lvl="0" indent="0">
              <a:spcBef>
                <a:spcPts val="0"/>
              </a:spcBef>
              <a:buNone/>
            </a:pPr>
            <a:r>
              <a:rPr lang="en-GB" sz="3900" b="1" dirty="0"/>
              <a:t>‘Real life’ examples and quotations</a:t>
            </a:r>
          </a:p>
          <a:p>
            <a:pPr marL="0" indent="0">
              <a:buNone/>
            </a:pPr>
            <a:endParaRPr lang="en-GB" sz="1500" dirty="0"/>
          </a:p>
        </p:txBody>
      </p:sp>
    </p:spTree>
    <p:extLst>
      <p:ext uri="{BB962C8B-B14F-4D97-AF65-F5344CB8AC3E}">
        <p14:creationId xmlns:p14="http://schemas.microsoft.com/office/powerpoint/2010/main" val="264651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0EE453-8ABD-41B4-A388-C3EC6602BB55}"/>
              </a:ext>
            </a:extLst>
          </p:cNvPr>
          <p:cNvSpPr>
            <a:spLocks noGrp="1"/>
          </p:cNvSpPr>
          <p:nvPr>
            <p:ph type="title"/>
          </p:nvPr>
        </p:nvSpPr>
        <p:spPr>
          <a:xfrm>
            <a:off x="626629" y="440278"/>
            <a:ext cx="3657600" cy="2887579"/>
          </a:xfrm>
        </p:spPr>
        <p:txBody>
          <a:bodyPr vert="horz" lIns="91440" tIns="45720" rIns="91440" bIns="45720" rtlCol="0" anchor="b">
            <a:normAutofit/>
          </a:bodyPr>
          <a:lstStyle/>
          <a:p>
            <a:r>
              <a:rPr lang="en-US" kern="1200" dirty="0">
                <a:highlight>
                  <a:srgbClr val="00FFFF"/>
                </a:highlight>
                <a:latin typeface="+mj-lt"/>
                <a:ea typeface="+mj-ea"/>
                <a:cs typeface="+mj-cs"/>
              </a:rPr>
              <a:t>Audience</a:t>
            </a:r>
            <a:r>
              <a:rPr lang="en-US" kern="1200" dirty="0">
                <a:latin typeface="+mj-lt"/>
                <a:ea typeface="+mj-ea"/>
                <a:cs typeface="+mj-cs"/>
              </a:rPr>
              <a:t>:</a:t>
            </a:r>
            <a:br>
              <a:rPr lang="en-US" kern="1200" dirty="0">
                <a:latin typeface="+mj-lt"/>
                <a:ea typeface="+mj-ea"/>
                <a:cs typeface="+mj-cs"/>
              </a:rPr>
            </a:br>
            <a:r>
              <a:rPr lang="en-US" b="1" kern="1200" dirty="0">
                <a:solidFill>
                  <a:schemeClr val="bg1"/>
                </a:solidFill>
                <a:latin typeface="+mj-lt"/>
                <a:ea typeface="+mj-ea"/>
                <a:cs typeface="+mj-cs"/>
              </a:rPr>
              <a:t>young people/school students</a:t>
            </a: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BA5F42-0E7A-47DE-A08F-7D43957520D6}"/>
              </a:ext>
            </a:extLst>
          </p:cNvPr>
          <p:cNvSpPr txBox="1"/>
          <p:nvPr/>
        </p:nvSpPr>
        <p:spPr>
          <a:xfrm>
            <a:off x="484632" y="3950025"/>
            <a:ext cx="3941593"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If the students are at your school, refer to specific aspects of your own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Adopt a friendly, informal tone.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Words and sentences should not be too complex.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Sub-headings might be 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42F4977-2C46-45A7-9DCF-473A37D5676C}"/>
              </a:ext>
            </a:extLst>
          </p:cNvPr>
          <p:cNvPicPr>
            <a:picLocks noChangeAspect="1"/>
          </p:cNvPicPr>
          <p:nvPr/>
        </p:nvPicPr>
        <p:blipFill>
          <a:blip r:embed="rId2"/>
          <a:stretch>
            <a:fillRect/>
          </a:stretch>
        </p:blipFill>
        <p:spPr>
          <a:xfrm>
            <a:off x="4880306" y="440278"/>
            <a:ext cx="7029450" cy="4686300"/>
          </a:xfrm>
          <a:prstGeom prst="rect">
            <a:avLst/>
          </a:prstGeom>
        </p:spPr>
      </p:pic>
    </p:spTree>
    <p:extLst>
      <p:ext uri="{BB962C8B-B14F-4D97-AF65-F5344CB8AC3E}">
        <p14:creationId xmlns:p14="http://schemas.microsoft.com/office/powerpoint/2010/main" val="37063942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110"/>
            <a:ext cx="10515600" cy="1325563"/>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lstStyle/>
          <a:p>
            <a:r>
              <a:rPr lang="en-GB" b="1" dirty="0">
                <a:solidFill>
                  <a:schemeClr val="tx1"/>
                </a:solidFill>
                <a:effectLst>
                  <a:outerShdw blurRad="38100" dist="38100" dir="2700000" algn="tl">
                    <a:srgbClr val="000000">
                      <a:alpha val="43137"/>
                    </a:srgbClr>
                  </a:outerShdw>
                </a:effectLst>
              </a:rPr>
              <a:t>Tone: Lively Writing </a:t>
            </a:r>
          </a:p>
        </p:txBody>
      </p:sp>
      <p:sp>
        <p:nvSpPr>
          <p:cNvPr id="4" name="TextBox 3"/>
          <p:cNvSpPr txBox="1"/>
          <p:nvPr/>
        </p:nvSpPr>
        <p:spPr>
          <a:xfrm>
            <a:off x="1563758" y="1556793"/>
            <a:ext cx="8780716" cy="1754326"/>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Change the sentence structure and the word choices in this statement to make it more lively for your audience. </a:t>
            </a:r>
          </a:p>
        </p:txBody>
      </p:sp>
      <p:sp>
        <p:nvSpPr>
          <p:cNvPr id="3" name="TextBox 2">
            <a:extLst>
              <a:ext uri="{FF2B5EF4-FFF2-40B4-BE49-F238E27FC236}">
                <a16:creationId xmlns:a16="http://schemas.microsoft.com/office/drawing/2014/main" id="{92A426A7-0B55-46D8-95BD-2EBAA99974C0}"/>
              </a:ext>
            </a:extLst>
          </p:cNvPr>
          <p:cNvSpPr txBox="1"/>
          <p:nvPr/>
        </p:nvSpPr>
        <p:spPr>
          <a:xfrm>
            <a:off x="838200" y="3737499"/>
            <a:ext cx="10596239" cy="2862322"/>
          </a:xfrm>
          <a:prstGeom prst="rect">
            <a:avLst/>
          </a:prstGeom>
          <a:solidFill>
            <a:schemeClr val="accent1">
              <a:lumMod val="20000"/>
              <a:lumOff val="80000"/>
            </a:schemeClr>
          </a:solidFill>
          <a:ln w="57150">
            <a:solidFill>
              <a:schemeClr val="tx1"/>
            </a:solidFill>
          </a:ln>
        </p:spPr>
        <p:txBody>
          <a:bodyPr wrap="square" rtlCol="0">
            <a:spAutoFit/>
          </a:bodyPr>
          <a:lstStyle/>
          <a:p>
            <a:r>
              <a:rPr lang="en-US" sz="3600" dirty="0"/>
              <a:t>Proper revision is the best way to get good grades in your GCSEs. It is very important to begin revising early and to leave plenty of time to get through everything. Young people sometimes lack the concentration to revise properly.</a:t>
            </a:r>
            <a:endParaRPr lang="en-GB" sz="3600" dirty="0"/>
          </a:p>
        </p:txBody>
      </p:sp>
    </p:spTree>
    <p:extLst>
      <p:ext uri="{BB962C8B-B14F-4D97-AF65-F5344CB8AC3E}">
        <p14:creationId xmlns:p14="http://schemas.microsoft.com/office/powerpoint/2010/main" val="38432198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9">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1">
            <a:extLst>
              <a:ext uri="{FF2B5EF4-FFF2-40B4-BE49-F238E27FC236}">
                <a16:creationId xmlns:a16="http://schemas.microsoft.com/office/drawing/2014/main" id="{362EE7FF-9E9F-4A67-9F86-75151A96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58134" y="640080"/>
            <a:ext cx="6293689" cy="3652405"/>
          </a:xfrm>
        </p:spPr>
        <p:txBody>
          <a:bodyPr vert="horz" lIns="91440" tIns="45720" rIns="91440" bIns="45720" rtlCol="0" anchor="b">
            <a:normAutofit/>
          </a:bodyPr>
          <a:lstStyle/>
          <a:p>
            <a:r>
              <a:rPr lang="en-US" sz="4400" spc="200">
                <a:solidFill>
                  <a:schemeClr val="tx1">
                    <a:lumMod val="85000"/>
                    <a:lumOff val="15000"/>
                  </a:schemeClr>
                </a:solidFill>
              </a:rPr>
              <a:t>What are you going to write about? </a:t>
            </a:r>
            <a:br>
              <a:rPr lang="en-US" sz="4400" spc="200">
                <a:solidFill>
                  <a:schemeClr val="tx1">
                    <a:lumMod val="85000"/>
                    <a:lumOff val="15000"/>
                  </a:schemeClr>
                </a:solidFill>
              </a:rPr>
            </a:br>
            <a:r>
              <a:rPr lang="en-US" sz="4400" spc="200">
                <a:solidFill>
                  <a:schemeClr val="tx1">
                    <a:lumMod val="85000"/>
                    <a:lumOff val="15000"/>
                  </a:schemeClr>
                </a:solidFill>
              </a:rPr>
              <a:t>Discuss for one minute then we will pool your ideas</a:t>
            </a:r>
          </a:p>
        </p:txBody>
      </p:sp>
      <p:pic>
        <p:nvPicPr>
          <p:cNvPr id="3" name="Picture 2">
            <a:extLst>
              <a:ext uri="{FF2B5EF4-FFF2-40B4-BE49-F238E27FC236}">
                <a16:creationId xmlns:a16="http://schemas.microsoft.com/office/drawing/2014/main" id="{FE272001-7166-4192-9E5E-8D0D44B3FF40}"/>
              </a:ext>
            </a:extLst>
          </p:cNvPr>
          <p:cNvPicPr>
            <a:picLocks noChangeAspect="1"/>
          </p:cNvPicPr>
          <p:nvPr/>
        </p:nvPicPr>
        <p:blipFill>
          <a:blip r:embed="rId3"/>
          <a:stretch>
            <a:fillRect/>
          </a:stretch>
        </p:blipFill>
        <p:spPr>
          <a:xfrm>
            <a:off x="633999" y="1422615"/>
            <a:ext cx="3993942" cy="3993942"/>
          </a:xfrm>
          <a:prstGeom prst="rect">
            <a:avLst/>
          </a:prstGeom>
        </p:spPr>
      </p:pic>
      <p:cxnSp>
        <p:nvCxnSpPr>
          <p:cNvPr id="21" name="Straight Connector 13">
            <a:extLst>
              <a:ext uri="{FF2B5EF4-FFF2-40B4-BE49-F238E27FC236}">
                <a16:creationId xmlns:a16="http://schemas.microsoft.com/office/drawing/2014/main" id="{B9A2B59D-5173-41AC-83C2-07213C352B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3008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3972-560C-4F2B-8C90-40435BC53E7F}"/>
              </a:ext>
            </a:extLst>
          </p:cNvPr>
          <p:cNvSpPr>
            <a:spLocks noGrp="1"/>
          </p:cNvSpPr>
          <p:nvPr>
            <p:ph type="title"/>
          </p:nvPr>
        </p:nvSpPr>
        <p:spPr>
          <a:xfrm>
            <a:off x="177018" y="171519"/>
            <a:ext cx="4063678" cy="574069"/>
          </a:xfrm>
          <a:solidFill>
            <a:srgbClr val="00B0F0"/>
          </a:solidFill>
        </p:spPr>
        <p:txBody>
          <a:bodyPr>
            <a:noAutofit/>
          </a:bodyPr>
          <a:lstStyle/>
          <a:p>
            <a:r>
              <a:rPr lang="en-GB" sz="2800" b="1" dirty="0"/>
              <a:t>Writing Challenge</a:t>
            </a:r>
          </a:p>
        </p:txBody>
      </p:sp>
      <p:graphicFrame>
        <p:nvGraphicFramePr>
          <p:cNvPr id="5" name="Content Placeholder 4">
            <a:extLst>
              <a:ext uri="{FF2B5EF4-FFF2-40B4-BE49-F238E27FC236}">
                <a16:creationId xmlns:a16="http://schemas.microsoft.com/office/drawing/2014/main" id="{9BEE4BCF-E700-48B5-A898-BA883D204820}"/>
              </a:ext>
            </a:extLst>
          </p:cNvPr>
          <p:cNvGraphicFramePr>
            <a:graphicFrameLocks noGrp="1"/>
          </p:cNvGraphicFramePr>
          <p:nvPr>
            <p:ph idx="1"/>
            <p:extLst>
              <p:ext uri="{D42A27DB-BD31-4B8C-83A1-F6EECF244321}">
                <p14:modId xmlns:p14="http://schemas.microsoft.com/office/powerpoint/2010/main" val="3210215856"/>
              </p:ext>
            </p:extLst>
          </p:nvPr>
        </p:nvGraphicFramePr>
        <p:xfrm>
          <a:off x="4532242" y="52490"/>
          <a:ext cx="7482738" cy="6427471"/>
        </p:xfrm>
        <a:graphic>
          <a:graphicData uri="http://schemas.openxmlformats.org/drawingml/2006/table">
            <a:tbl>
              <a:tblPr firstRow="1" bandRow="1">
                <a:tableStyleId>{69CF1AB2-1976-4502-BF36-3FF5EA218861}</a:tableStyleId>
              </a:tblPr>
              <a:tblGrid>
                <a:gridCol w="2754494">
                  <a:extLst>
                    <a:ext uri="{9D8B030D-6E8A-4147-A177-3AD203B41FA5}">
                      <a16:colId xmlns:a16="http://schemas.microsoft.com/office/drawing/2014/main" val="955507155"/>
                    </a:ext>
                  </a:extLst>
                </a:gridCol>
                <a:gridCol w="4322445">
                  <a:extLst>
                    <a:ext uri="{9D8B030D-6E8A-4147-A177-3AD203B41FA5}">
                      <a16:colId xmlns:a16="http://schemas.microsoft.com/office/drawing/2014/main" val="2608629693"/>
                    </a:ext>
                  </a:extLst>
                </a:gridCol>
                <a:gridCol w="405799">
                  <a:extLst>
                    <a:ext uri="{9D8B030D-6E8A-4147-A177-3AD203B41FA5}">
                      <a16:colId xmlns:a16="http://schemas.microsoft.com/office/drawing/2014/main" val="2239205381"/>
                    </a:ext>
                  </a:extLst>
                </a:gridCol>
              </a:tblGrid>
              <a:tr h="605791">
                <a:tc>
                  <a:txBody>
                    <a:bodyPr/>
                    <a:lstStyle/>
                    <a:p>
                      <a:endParaRPr lang="en-GB" sz="2400" dirty="0"/>
                    </a:p>
                  </a:txBody>
                  <a:tcPr/>
                </a:tc>
                <a:tc>
                  <a:txBody>
                    <a:bodyPr/>
                    <a:lstStyle/>
                    <a:p>
                      <a:r>
                        <a:rPr lang="en-GB" sz="2000" dirty="0"/>
                        <a:t>What are your targets?</a:t>
                      </a:r>
                    </a:p>
                  </a:txBody>
                  <a:tcPr/>
                </a:tc>
                <a:tc>
                  <a:txBody>
                    <a:bodyPr/>
                    <a:lstStyle/>
                    <a:p>
                      <a:endParaRPr lang="en-GB" dirty="0"/>
                    </a:p>
                  </a:txBody>
                  <a:tcPr/>
                </a:tc>
                <a:extLst>
                  <a:ext uri="{0D108BD9-81ED-4DB2-BD59-A6C34878D82A}">
                    <a16:rowId xmlns:a16="http://schemas.microsoft.com/office/drawing/2014/main" val="3443594796"/>
                  </a:ext>
                </a:extLst>
              </a:tr>
              <a:tr h="391281">
                <a:tc rowSpan="2">
                  <a:txBody>
                    <a:bodyPr/>
                    <a:lstStyle/>
                    <a:p>
                      <a:r>
                        <a:rPr lang="en-GB" sz="2800" b="1" dirty="0"/>
                        <a:t>Purpose:</a:t>
                      </a:r>
                    </a:p>
                    <a:p>
                      <a:r>
                        <a:rPr lang="en-GB" sz="2800" b="1" dirty="0"/>
                        <a:t>Advise</a:t>
                      </a:r>
                    </a:p>
                  </a:txBody>
                  <a:tcPr>
                    <a:solidFill>
                      <a:srgbClr val="CCFF99"/>
                    </a:solidFill>
                  </a:tcPr>
                </a:tc>
                <a:tc>
                  <a:txBody>
                    <a:bodyPr/>
                    <a:lstStyle/>
                    <a:p>
                      <a:r>
                        <a:rPr lang="en-US" sz="2000" b="1" dirty="0"/>
                        <a:t>E.g. Use modal verbs</a:t>
                      </a:r>
                      <a:endParaRPr lang="en-GB" sz="2000" b="1" dirty="0"/>
                    </a:p>
                  </a:txBody>
                  <a:tcPr>
                    <a:solidFill>
                      <a:srgbClr val="CCFF99"/>
                    </a:solidFill>
                  </a:tcPr>
                </a:tc>
                <a:tc>
                  <a:txBody>
                    <a:bodyPr/>
                    <a:lstStyle/>
                    <a:p>
                      <a:endParaRPr lang="en-GB" dirty="0"/>
                    </a:p>
                  </a:txBody>
                  <a:tcPr>
                    <a:solidFill>
                      <a:srgbClr val="CCFF99"/>
                    </a:solidFill>
                  </a:tcPr>
                </a:tc>
                <a:extLst>
                  <a:ext uri="{0D108BD9-81ED-4DB2-BD59-A6C34878D82A}">
                    <a16:rowId xmlns:a16="http://schemas.microsoft.com/office/drawing/2014/main" val="3565981174"/>
                  </a:ext>
                </a:extLst>
              </a:tr>
              <a:tr h="0">
                <a:tc vMerge="1">
                  <a:txBody>
                    <a:bodyPr/>
                    <a:lstStyle/>
                    <a:p>
                      <a:endParaRPr lang="en-GB" sz="2000" b="1" dirty="0"/>
                    </a:p>
                  </a:txBody>
                  <a:tcPr>
                    <a:solidFill>
                      <a:srgbClr val="CCFF99"/>
                    </a:solidFill>
                  </a:tcPr>
                </a:tc>
                <a:tc>
                  <a:txBody>
                    <a:bodyPr/>
                    <a:lstStyle/>
                    <a:p>
                      <a:endParaRPr lang="en-GB" sz="2000" b="1" dirty="0"/>
                    </a:p>
                  </a:txBody>
                  <a:tcPr>
                    <a:solidFill>
                      <a:srgbClr val="CCFF99"/>
                    </a:solidFill>
                  </a:tcPr>
                </a:tc>
                <a:tc>
                  <a:txBody>
                    <a:bodyPr/>
                    <a:lstStyle/>
                    <a:p>
                      <a:endParaRPr lang="en-GB" dirty="0"/>
                    </a:p>
                  </a:txBody>
                  <a:tcPr>
                    <a:solidFill>
                      <a:srgbClr val="CCFF99"/>
                    </a:solidFill>
                  </a:tcPr>
                </a:tc>
                <a:extLst>
                  <a:ext uri="{0D108BD9-81ED-4DB2-BD59-A6C34878D82A}">
                    <a16:rowId xmlns:a16="http://schemas.microsoft.com/office/drawing/2014/main" val="2076548866"/>
                  </a:ext>
                </a:extLst>
              </a:tr>
              <a:tr h="391281">
                <a:tc rowSpan="2">
                  <a:txBody>
                    <a:bodyPr/>
                    <a:lstStyle/>
                    <a:p>
                      <a:r>
                        <a:rPr lang="en-GB" sz="2800" b="1" dirty="0"/>
                        <a:t>Audience:</a:t>
                      </a:r>
                    </a:p>
                    <a:p>
                      <a:r>
                        <a:rPr lang="en-GB" sz="2800" b="1" dirty="0"/>
                        <a:t>Young people</a:t>
                      </a:r>
                    </a:p>
                  </a:txBody>
                  <a:tcPr>
                    <a:solidFill>
                      <a:srgbClr val="66FFFF"/>
                    </a:solidFill>
                  </a:tcPr>
                </a:tc>
                <a:tc>
                  <a:txBody>
                    <a:bodyPr/>
                    <a:lstStyle/>
                    <a:p>
                      <a:r>
                        <a:rPr lang="en-US" sz="2000" b="1" dirty="0"/>
                        <a:t>E.g. Some short sentences</a:t>
                      </a:r>
                      <a:endParaRPr lang="en-GB" sz="2000" b="1" dirty="0"/>
                    </a:p>
                  </a:txBody>
                  <a:tcPr>
                    <a:solidFill>
                      <a:srgbClr val="66FFFF"/>
                    </a:solidFill>
                  </a:tcPr>
                </a:tc>
                <a:tc>
                  <a:txBody>
                    <a:bodyPr/>
                    <a:lstStyle/>
                    <a:p>
                      <a:endParaRPr lang="en-GB" dirty="0"/>
                    </a:p>
                  </a:txBody>
                  <a:tcPr>
                    <a:solidFill>
                      <a:srgbClr val="66FFFF"/>
                    </a:solidFill>
                  </a:tcPr>
                </a:tc>
                <a:extLst>
                  <a:ext uri="{0D108BD9-81ED-4DB2-BD59-A6C34878D82A}">
                    <a16:rowId xmlns:a16="http://schemas.microsoft.com/office/drawing/2014/main" val="1447455648"/>
                  </a:ext>
                </a:extLst>
              </a:tr>
              <a:tr h="391281">
                <a:tc vMerge="1">
                  <a:txBody>
                    <a:bodyPr/>
                    <a:lstStyle/>
                    <a:p>
                      <a:endParaRPr lang="en-GB" sz="2000" b="1" dirty="0"/>
                    </a:p>
                  </a:txBody>
                  <a:tcPr>
                    <a:solidFill>
                      <a:srgbClr val="66FFFF"/>
                    </a:solidFill>
                  </a:tcPr>
                </a:tc>
                <a:tc>
                  <a:txBody>
                    <a:bodyPr/>
                    <a:lstStyle/>
                    <a:p>
                      <a:endParaRPr lang="en-GB" sz="2000" b="1" dirty="0"/>
                    </a:p>
                  </a:txBody>
                  <a:tcPr>
                    <a:solidFill>
                      <a:srgbClr val="66FFFF"/>
                    </a:solidFill>
                  </a:tcPr>
                </a:tc>
                <a:tc>
                  <a:txBody>
                    <a:bodyPr/>
                    <a:lstStyle/>
                    <a:p>
                      <a:endParaRPr lang="en-GB" dirty="0"/>
                    </a:p>
                  </a:txBody>
                  <a:tcPr>
                    <a:solidFill>
                      <a:srgbClr val="66FFFF"/>
                    </a:solidFill>
                  </a:tcPr>
                </a:tc>
                <a:extLst>
                  <a:ext uri="{0D108BD9-81ED-4DB2-BD59-A6C34878D82A}">
                    <a16:rowId xmlns:a16="http://schemas.microsoft.com/office/drawing/2014/main" val="980953030"/>
                  </a:ext>
                </a:extLst>
              </a:tr>
              <a:tr h="391281">
                <a:tc rowSpan="2">
                  <a:txBody>
                    <a:bodyPr/>
                    <a:lstStyle/>
                    <a:p>
                      <a:r>
                        <a:rPr lang="en-GB" sz="2800" b="1" dirty="0"/>
                        <a:t>Format:</a:t>
                      </a:r>
                    </a:p>
                    <a:p>
                      <a:r>
                        <a:rPr lang="en-GB" sz="2800" b="1" dirty="0"/>
                        <a:t>Article</a:t>
                      </a:r>
                    </a:p>
                  </a:txBody>
                  <a:tcPr>
                    <a:solidFill>
                      <a:srgbClr val="FF66CC"/>
                    </a:solidFill>
                  </a:tcPr>
                </a:tc>
                <a:tc>
                  <a:txBody>
                    <a:bodyPr/>
                    <a:lstStyle/>
                    <a:p>
                      <a:r>
                        <a:rPr lang="en-US" sz="2000" b="1" dirty="0"/>
                        <a:t>E.g. sub-headings</a:t>
                      </a:r>
                      <a:endParaRPr lang="en-GB" sz="2000" b="1" dirty="0"/>
                    </a:p>
                  </a:txBody>
                  <a:tcPr>
                    <a:solidFill>
                      <a:srgbClr val="FF66CC"/>
                    </a:solidFill>
                  </a:tcPr>
                </a:tc>
                <a:tc>
                  <a:txBody>
                    <a:bodyPr/>
                    <a:lstStyle/>
                    <a:p>
                      <a:endParaRPr lang="en-GB"/>
                    </a:p>
                  </a:txBody>
                  <a:tcPr>
                    <a:solidFill>
                      <a:srgbClr val="FF66CC"/>
                    </a:solidFill>
                  </a:tcPr>
                </a:tc>
                <a:extLst>
                  <a:ext uri="{0D108BD9-81ED-4DB2-BD59-A6C34878D82A}">
                    <a16:rowId xmlns:a16="http://schemas.microsoft.com/office/drawing/2014/main" val="2483227822"/>
                  </a:ext>
                </a:extLst>
              </a:tr>
              <a:tr h="391281">
                <a:tc vMerge="1">
                  <a:txBody>
                    <a:bodyPr/>
                    <a:lstStyle/>
                    <a:p>
                      <a:endParaRPr lang="en-GB" sz="2000" b="1" dirty="0"/>
                    </a:p>
                  </a:txBody>
                  <a:tcPr>
                    <a:solidFill>
                      <a:srgbClr val="FF66CC"/>
                    </a:solidFill>
                  </a:tcPr>
                </a:tc>
                <a:tc>
                  <a:txBody>
                    <a:bodyPr/>
                    <a:lstStyle/>
                    <a:p>
                      <a:endParaRPr lang="en-GB" sz="2000" b="1" dirty="0"/>
                    </a:p>
                  </a:txBody>
                  <a:tcPr>
                    <a:solidFill>
                      <a:srgbClr val="FF66CC"/>
                    </a:solidFill>
                  </a:tcPr>
                </a:tc>
                <a:tc>
                  <a:txBody>
                    <a:bodyPr/>
                    <a:lstStyle/>
                    <a:p>
                      <a:endParaRPr lang="en-GB" dirty="0"/>
                    </a:p>
                  </a:txBody>
                  <a:tcPr>
                    <a:solidFill>
                      <a:srgbClr val="FF66CC"/>
                    </a:solidFill>
                  </a:tcPr>
                </a:tc>
                <a:extLst>
                  <a:ext uri="{0D108BD9-81ED-4DB2-BD59-A6C34878D82A}">
                    <a16:rowId xmlns:a16="http://schemas.microsoft.com/office/drawing/2014/main" val="899832661"/>
                  </a:ext>
                </a:extLst>
              </a:tr>
              <a:tr h="391281">
                <a:tc rowSpan="2">
                  <a:txBody>
                    <a:bodyPr/>
                    <a:lstStyle/>
                    <a:p>
                      <a:r>
                        <a:rPr lang="en-GB" sz="2800" b="1" dirty="0"/>
                        <a:t>Tone:</a:t>
                      </a:r>
                    </a:p>
                    <a:p>
                      <a:r>
                        <a:rPr lang="en-GB" sz="2800" b="1" dirty="0"/>
                        <a:t>Lively</a:t>
                      </a:r>
                    </a:p>
                  </a:txBody>
                  <a:tcPr>
                    <a:solidFill>
                      <a:srgbClr val="FFFF00"/>
                    </a:solidFill>
                  </a:tcPr>
                </a:tc>
                <a:tc>
                  <a:txBody>
                    <a:bodyPr/>
                    <a:lstStyle/>
                    <a:p>
                      <a:r>
                        <a:rPr lang="en-US" sz="2000" b="1" dirty="0"/>
                        <a:t>E.g. Alliteration</a:t>
                      </a:r>
                      <a:endParaRPr lang="en-GB" sz="2000" b="1" dirty="0"/>
                    </a:p>
                  </a:txBody>
                  <a:tcPr>
                    <a:solidFill>
                      <a:srgbClr val="FFFF00"/>
                    </a:solidFill>
                  </a:tcPr>
                </a:tc>
                <a:tc>
                  <a:txBody>
                    <a:bodyPr/>
                    <a:lstStyle/>
                    <a:p>
                      <a:endParaRPr lang="en-GB"/>
                    </a:p>
                  </a:txBody>
                  <a:tcPr>
                    <a:solidFill>
                      <a:srgbClr val="FFFF00"/>
                    </a:solidFill>
                  </a:tcPr>
                </a:tc>
                <a:extLst>
                  <a:ext uri="{0D108BD9-81ED-4DB2-BD59-A6C34878D82A}">
                    <a16:rowId xmlns:a16="http://schemas.microsoft.com/office/drawing/2014/main" val="204769057"/>
                  </a:ext>
                </a:extLst>
              </a:tr>
              <a:tr h="391281">
                <a:tc vMerge="1">
                  <a:txBody>
                    <a:bodyPr/>
                    <a:lstStyle/>
                    <a:p>
                      <a:endParaRPr lang="en-GB" sz="2000" b="1" dirty="0"/>
                    </a:p>
                  </a:txBody>
                  <a:tcPr>
                    <a:solidFill>
                      <a:srgbClr val="FFFF00"/>
                    </a:solidFill>
                  </a:tcPr>
                </a:tc>
                <a:tc>
                  <a:txBody>
                    <a:bodyPr/>
                    <a:lstStyle/>
                    <a:p>
                      <a:endParaRPr lang="en-GB" sz="2000" b="1" dirty="0"/>
                    </a:p>
                  </a:txBody>
                  <a:tcPr>
                    <a:solidFill>
                      <a:srgbClr val="FFFF00"/>
                    </a:solidFill>
                  </a:tcPr>
                </a:tc>
                <a:tc>
                  <a:txBody>
                    <a:bodyPr/>
                    <a:lstStyle/>
                    <a:p>
                      <a:endParaRPr lang="en-GB" dirty="0"/>
                    </a:p>
                  </a:txBody>
                  <a:tcPr>
                    <a:solidFill>
                      <a:srgbClr val="FFFF00"/>
                    </a:solidFill>
                  </a:tcPr>
                </a:tc>
                <a:extLst>
                  <a:ext uri="{0D108BD9-81ED-4DB2-BD59-A6C34878D82A}">
                    <a16:rowId xmlns:a16="http://schemas.microsoft.com/office/drawing/2014/main" val="4114477406"/>
                  </a:ext>
                </a:extLst>
              </a:tr>
              <a:tr h="391281">
                <a:tc rowSpan="2">
                  <a:txBody>
                    <a:bodyPr/>
                    <a:lstStyle/>
                    <a:p>
                      <a:r>
                        <a:rPr lang="en-GB" sz="2800" b="1" dirty="0"/>
                        <a:t>Vocabulary</a:t>
                      </a:r>
                    </a:p>
                  </a:txBody>
                  <a:tcPr>
                    <a:solidFill>
                      <a:srgbClr val="CC99FF"/>
                    </a:solidFill>
                  </a:tcPr>
                </a:tc>
                <a:tc>
                  <a:txBody>
                    <a:bodyPr/>
                    <a:lstStyle/>
                    <a:p>
                      <a:endParaRPr lang="en-GB" sz="2000" b="1" dirty="0"/>
                    </a:p>
                  </a:txBody>
                  <a:tcPr>
                    <a:solidFill>
                      <a:srgbClr val="CC99FF"/>
                    </a:solidFill>
                  </a:tcPr>
                </a:tc>
                <a:tc>
                  <a:txBody>
                    <a:bodyPr/>
                    <a:lstStyle/>
                    <a:p>
                      <a:endParaRPr lang="en-GB"/>
                    </a:p>
                  </a:txBody>
                  <a:tcPr>
                    <a:solidFill>
                      <a:srgbClr val="CC99FF"/>
                    </a:solidFill>
                  </a:tcPr>
                </a:tc>
                <a:extLst>
                  <a:ext uri="{0D108BD9-81ED-4DB2-BD59-A6C34878D82A}">
                    <a16:rowId xmlns:a16="http://schemas.microsoft.com/office/drawing/2014/main" val="199451519"/>
                  </a:ext>
                </a:extLst>
              </a:tr>
              <a:tr h="391281">
                <a:tc vMerge="1">
                  <a:txBody>
                    <a:bodyPr/>
                    <a:lstStyle/>
                    <a:p>
                      <a:endParaRPr lang="en-GB" sz="2000" b="1" dirty="0"/>
                    </a:p>
                  </a:txBody>
                  <a:tcPr>
                    <a:solidFill>
                      <a:srgbClr val="CC99FF"/>
                    </a:solidFill>
                  </a:tcPr>
                </a:tc>
                <a:tc>
                  <a:txBody>
                    <a:bodyPr/>
                    <a:lstStyle/>
                    <a:p>
                      <a:endParaRPr lang="en-GB" sz="2000" b="1" dirty="0"/>
                    </a:p>
                  </a:txBody>
                  <a:tcPr>
                    <a:solidFill>
                      <a:srgbClr val="CC99FF"/>
                    </a:solidFill>
                  </a:tcPr>
                </a:tc>
                <a:tc>
                  <a:txBody>
                    <a:bodyPr/>
                    <a:lstStyle/>
                    <a:p>
                      <a:endParaRPr lang="en-GB" dirty="0"/>
                    </a:p>
                  </a:txBody>
                  <a:tcPr>
                    <a:solidFill>
                      <a:srgbClr val="CC99FF"/>
                    </a:solidFill>
                  </a:tcPr>
                </a:tc>
                <a:extLst>
                  <a:ext uri="{0D108BD9-81ED-4DB2-BD59-A6C34878D82A}">
                    <a16:rowId xmlns:a16="http://schemas.microsoft.com/office/drawing/2014/main" val="2778901688"/>
                  </a:ext>
                </a:extLst>
              </a:tr>
              <a:tr h="391281">
                <a:tc rowSpan="2">
                  <a:txBody>
                    <a:bodyPr/>
                    <a:lstStyle/>
                    <a:p>
                      <a:r>
                        <a:rPr lang="en-GB" sz="2800" b="1" dirty="0"/>
                        <a:t>SPAG</a:t>
                      </a:r>
                    </a:p>
                    <a:p>
                      <a:pPr marL="0" indent="0">
                        <a:buFont typeface="+mj-lt"/>
                        <a:buNone/>
                      </a:pPr>
                      <a:endParaRPr lang="en-GB" sz="2400" dirty="0"/>
                    </a:p>
                    <a:p>
                      <a:pPr marL="0" indent="0">
                        <a:buFont typeface="+mj-lt"/>
                        <a:buNone/>
                      </a:pPr>
                      <a:endParaRPr lang="en-GB" sz="2400" dirty="0"/>
                    </a:p>
                  </a:txBody>
                  <a:tcPr>
                    <a:solidFill>
                      <a:srgbClr val="99CCFF"/>
                    </a:solidFill>
                  </a:tcPr>
                </a:tc>
                <a:tc>
                  <a:txBody>
                    <a:bodyPr/>
                    <a:lstStyle/>
                    <a:p>
                      <a:endParaRPr lang="en-GB" sz="2000" b="1" dirty="0"/>
                    </a:p>
                  </a:txBody>
                  <a:tcPr>
                    <a:solidFill>
                      <a:srgbClr val="99CCFF"/>
                    </a:solidFill>
                  </a:tcPr>
                </a:tc>
                <a:tc>
                  <a:txBody>
                    <a:bodyPr/>
                    <a:lstStyle/>
                    <a:p>
                      <a:endParaRPr lang="en-GB"/>
                    </a:p>
                  </a:txBody>
                  <a:tcPr>
                    <a:solidFill>
                      <a:srgbClr val="99CCFF"/>
                    </a:solidFill>
                  </a:tcPr>
                </a:tc>
                <a:extLst>
                  <a:ext uri="{0D108BD9-81ED-4DB2-BD59-A6C34878D82A}">
                    <a16:rowId xmlns:a16="http://schemas.microsoft.com/office/drawing/2014/main" val="3342474396"/>
                  </a:ext>
                </a:extLst>
              </a:tr>
              <a:tr h="484270">
                <a:tc vMerge="1">
                  <a:txBody>
                    <a:bodyPr/>
                    <a:lstStyle/>
                    <a:p>
                      <a:pPr marL="0" indent="0">
                        <a:buFont typeface="+mj-lt"/>
                        <a:buNone/>
                      </a:pPr>
                      <a:endParaRPr lang="en-GB" dirty="0"/>
                    </a:p>
                  </a:txBody>
                  <a:tcPr>
                    <a:solidFill>
                      <a:srgbClr val="99CCFF"/>
                    </a:solidFill>
                  </a:tcPr>
                </a:tc>
                <a:tc>
                  <a:txBody>
                    <a:bodyPr/>
                    <a:lstStyle/>
                    <a:p>
                      <a:endParaRPr lang="en-GB" sz="2000" b="1" dirty="0"/>
                    </a:p>
                  </a:txBody>
                  <a:tcPr>
                    <a:solidFill>
                      <a:srgbClr val="99CCFF"/>
                    </a:solidFill>
                  </a:tcPr>
                </a:tc>
                <a:tc>
                  <a:txBody>
                    <a:bodyPr/>
                    <a:lstStyle/>
                    <a:p>
                      <a:endParaRPr lang="en-GB" dirty="0"/>
                    </a:p>
                  </a:txBody>
                  <a:tcPr>
                    <a:solidFill>
                      <a:srgbClr val="99CCFF"/>
                    </a:solidFill>
                  </a:tcPr>
                </a:tc>
                <a:extLst>
                  <a:ext uri="{0D108BD9-81ED-4DB2-BD59-A6C34878D82A}">
                    <a16:rowId xmlns:a16="http://schemas.microsoft.com/office/drawing/2014/main" val="4028983996"/>
                  </a:ext>
                </a:extLst>
              </a:tr>
            </a:tbl>
          </a:graphicData>
        </a:graphic>
      </p:graphicFrame>
      <p:pic>
        <p:nvPicPr>
          <p:cNvPr id="9" name="Picture 8">
            <a:extLst>
              <a:ext uri="{FF2B5EF4-FFF2-40B4-BE49-F238E27FC236}">
                <a16:creationId xmlns:a16="http://schemas.microsoft.com/office/drawing/2014/main" id="{44E95320-4BAA-41CE-9240-ADE5A99E2C3B}"/>
              </a:ext>
            </a:extLst>
          </p:cNvPr>
          <p:cNvPicPr>
            <a:picLocks noChangeAspect="1"/>
          </p:cNvPicPr>
          <p:nvPr/>
        </p:nvPicPr>
        <p:blipFill>
          <a:blip r:embed="rId2"/>
          <a:stretch>
            <a:fillRect/>
          </a:stretch>
        </p:blipFill>
        <p:spPr>
          <a:xfrm>
            <a:off x="11640180" y="97601"/>
            <a:ext cx="274339" cy="299805"/>
          </a:xfrm>
          <a:prstGeom prst="rect">
            <a:avLst/>
          </a:prstGeom>
        </p:spPr>
      </p:pic>
      <p:sp>
        <p:nvSpPr>
          <p:cNvPr id="10" name="TextBox 9">
            <a:extLst>
              <a:ext uri="{FF2B5EF4-FFF2-40B4-BE49-F238E27FC236}">
                <a16:creationId xmlns:a16="http://schemas.microsoft.com/office/drawing/2014/main" id="{84FA6B70-45EC-4510-ACDB-61B9C0C33CAF}"/>
              </a:ext>
            </a:extLst>
          </p:cNvPr>
          <p:cNvSpPr txBox="1"/>
          <p:nvPr/>
        </p:nvSpPr>
        <p:spPr>
          <a:xfrm>
            <a:off x="177018" y="856357"/>
            <a:ext cx="4063678" cy="1569660"/>
          </a:xfrm>
          <a:prstGeom prst="rect">
            <a:avLst/>
          </a:prstGeom>
          <a:solidFill>
            <a:srgbClr val="FFC000"/>
          </a:solidFill>
          <a:ln w="38100">
            <a:solidFill>
              <a:schemeClr val="bg1"/>
            </a:solidFill>
          </a:ln>
        </p:spPr>
        <p:txBody>
          <a:bodyPr wrap="square" rtlCol="0">
            <a:spAutoFit/>
          </a:bodyPr>
          <a:lstStyle/>
          <a:p>
            <a:pPr lvl="0" defTabSz="457200">
              <a:defRPr/>
            </a:pPr>
            <a:r>
              <a:rPr lang="en-GB" sz="2400" dirty="0">
                <a:solidFill>
                  <a:prstClr val="black"/>
                </a:solidFill>
              </a:rPr>
              <a:t>Write a lively article for your school magazine advising GCSE students on revision techniques.</a:t>
            </a:r>
          </a:p>
        </p:txBody>
      </p:sp>
      <p:sp>
        <p:nvSpPr>
          <p:cNvPr id="4" name="TextBox 3">
            <a:extLst>
              <a:ext uri="{FF2B5EF4-FFF2-40B4-BE49-F238E27FC236}">
                <a16:creationId xmlns:a16="http://schemas.microsoft.com/office/drawing/2014/main" id="{58C69628-94FA-4F40-A4F9-CC68208735A0}"/>
              </a:ext>
            </a:extLst>
          </p:cNvPr>
          <p:cNvSpPr txBox="1"/>
          <p:nvPr/>
        </p:nvSpPr>
        <p:spPr>
          <a:xfrm>
            <a:off x="177018" y="2475668"/>
            <a:ext cx="4063678" cy="3108543"/>
          </a:xfrm>
          <a:prstGeom prst="rect">
            <a:avLst/>
          </a:prstGeom>
          <a:solidFill>
            <a:schemeClr val="accent6">
              <a:lumMod val="60000"/>
              <a:lumOff val="40000"/>
            </a:schemeClr>
          </a:solidFill>
        </p:spPr>
        <p:txBody>
          <a:bodyPr wrap="square" rtlCol="0">
            <a:spAutoFit/>
          </a:bodyPr>
          <a:lstStyle/>
          <a:p>
            <a:endParaRPr lang="en-GB" sz="2800" dirty="0"/>
          </a:p>
          <a:p>
            <a:r>
              <a:rPr lang="en-GB" sz="2800" dirty="0"/>
              <a:t>Fill in </a:t>
            </a:r>
            <a:r>
              <a:rPr lang="en-GB" sz="2800"/>
              <a:t>your features </a:t>
            </a:r>
            <a:r>
              <a:rPr lang="en-GB" sz="2800" dirty="0"/>
              <a:t>for writing:</a:t>
            </a:r>
          </a:p>
          <a:p>
            <a:pPr marL="285750" indent="-285750">
              <a:buFont typeface="Arial" panose="020B0604020202020204" pitchFamily="34" charset="0"/>
              <a:buChar char="•"/>
            </a:pPr>
            <a:r>
              <a:rPr lang="en-GB" sz="2800" dirty="0"/>
              <a:t>to advise</a:t>
            </a:r>
          </a:p>
          <a:p>
            <a:pPr marL="285750" indent="-285750">
              <a:buFont typeface="Arial" panose="020B0604020202020204" pitchFamily="34" charset="0"/>
              <a:buChar char="•"/>
            </a:pPr>
            <a:r>
              <a:rPr lang="en-GB" sz="2800" dirty="0"/>
              <a:t>for young people</a:t>
            </a:r>
          </a:p>
          <a:p>
            <a:pPr marL="285750" indent="-285750">
              <a:buFont typeface="Arial" panose="020B0604020202020204" pitchFamily="34" charset="0"/>
              <a:buChar char="•"/>
            </a:pPr>
            <a:r>
              <a:rPr lang="en-GB" sz="2800" dirty="0"/>
              <a:t>articles</a:t>
            </a:r>
          </a:p>
          <a:p>
            <a:pPr marL="285750" indent="-285750">
              <a:buFont typeface="Arial" panose="020B0604020202020204" pitchFamily="34" charset="0"/>
              <a:buChar char="•"/>
            </a:pPr>
            <a:r>
              <a:rPr lang="en-GB" sz="2800" dirty="0"/>
              <a:t>with a lively tone</a:t>
            </a:r>
          </a:p>
        </p:txBody>
      </p:sp>
      <p:sp>
        <p:nvSpPr>
          <p:cNvPr id="8" name="Oval 7">
            <a:extLst>
              <a:ext uri="{FF2B5EF4-FFF2-40B4-BE49-F238E27FC236}">
                <a16:creationId xmlns:a16="http://schemas.microsoft.com/office/drawing/2014/main" id="{C193172A-8AAE-414D-B506-EC20657A9494}"/>
              </a:ext>
            </a:extLst>
          </p:cNvPr>
          <p:cNvSpPr/>
          <p:nvPr/>
        </p:nvSpPr>
        <p:spPr>
          <a:xfrm>
            <a:off x="9278808" y="3844126"/>
            <a:ext cx="2736172" cy="260642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a:solidFill>
                  <a:schemeClr val="tx1"/>
                </a:solidFill>
              </a:rPr>
              <a:t>Add features of this type of writing to your checklist.</a:t>
            </a:r>
            <a:endParaRPr lang="en-GB" sz="2800" dirty="0">
              <a:solidFill>
                <a:schemeClr val="tx1"/>
              </a:solidFill>
            </a:endParaRPr>
          </a:p>
        </p:txBody>
      </p:sp>
    </p:spTree>
    <p:extLst>
      <p:ext uri="{BB962C8B-B14F-4D97-AF65-F5344CB8AC3E}">
        <p14:creationId xmlns:p14="http://schemas.microsoft.com/office/powerpoint/2010/main" val="2307408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543</Words>
  <Application>Microsoft Office PowerPoint</Application>
  <PresentationFormat>Widescreen</PresentationFormat>
  <Paragraphs>105</Paragraphs>
  <Slides>10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Calibri</vt:lpstr>
      <vt:lpstr>Calibri Light</vt:lpstr>
      <vt:lpstr>Tw Cen MT</vt:lpstr>
      <vt:lpstr>Tw Cen MT Condensed</vt:lpstr>
      <vt:lpstr>Wingdings 3</vt:lpstr>
      <vt:lpstr>Integral</vt:lpstr>
      <vt:lpstr>2_Office Theme</vt:lpstr>
      <vt:lpstr>4_Office Theme</vt:lpstr>
      <vt:lpstr>Office Theme</vt:lpstr>
      <vt:lpstr> Non-Fiction Writing Lively Magazine Article</vt:lpstr>
      <vt:lpstr>PowerPoint Presentation</vt:lpstr>
      <vt:lpstr>Did you identify any of these features? Any more?</vt:lpstr>
      <vt:lpstr>PowerPoint Presentation</vt:lpstr>
      <vt:lpstr>Purpose: To advise</vt:lpstr>
      <vt:lpstr>Audience: young people/school students</vt:lpstr>
      <vt:lpstr>Tone: Lively Writing </vt:lpstr>
      <vt:lpstr>What are you going to write about?  Discuss for one minute then we will pool your ideas</vt:lpstr>
      <vt:lpstr>Writing Challenge</vt:lpstr>
      <vt:lpstr>Plan Your Article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dc:creator>
  <cp:lastModifiedBy>Mrs J Palmer</cp:lastModifiedBy>
  <cp:revision>15</cp:revision>
  <dcterms:created xsi:type="dcterms:W3CDTF">2019-07-18T14:42:58Z</dcterms:created>
  <dcterms:modified xsi:type="dcterms:W3CDTF">2022-04-28T09:58:48Z</dcterms:modified>
</cp:coreProperties>
</file>