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135"/>
  </p:notesMasterIdLst>
  <p:handoutMasterIdLst>
    <p:handoutMasterId r:id="rId136"/>
  </p:handoutMasterIdLst>
  <p:sldIdLst>
    <p:sldId id="541" r:id="rId2"/>
    <p:sldId id="412" r:id="rId3"/>
    <p:sldId id="258" r:id="rId4"/>
    <p:sldId id="429" r:id="rId5"/>
    <p:sldId id="259" r:id="rId6"/>
    <p:sldId id="413" r:id="rId7"/>
    <p:sldId id="430" r:id="rId8"/>
    <p:sldId id="431" r:id="rId9"/>
    <p:sldId id="432" r:id="rId10"/>
    <p:sldId id="433" r:id="rId11"/>
    <p:sldId id="435" r:id="rId12"/>
    <p:sldId id="261" r:id="rId13"/>
    <p:sldId id="437" r:id="rId14"/>
    <p:sldId id="262" r:id="rId15"/>
    <p:sldId id="438" r:id="rId16"/>
    <p:sldId id="441" r:id="rId17"/>
    <p:sldId id="440" r:id="rId18"/>
    <p:sldId id="284" r:id="rId19"/>
    <p:sldId id="286" r:id="rId20"/>
    <p:sldId id="439" r:id="rId21"/>
    <p:sldId id="444" r:id="rId22"/>
    <p:sldId id="442" r:id="rId23"/>
    <p:sldId id="445" r:id="rId24"/>
    <p:sldId id="446" r:id="rId25"/>
    <p:sldId id="287" r:id="rId26"/>
    <p:sldId id="448" r:id="rId27"/>
    <p:sldId id="449" r:id="rId28"/>
    <p:sldId id="457" r:id="rId29"/>
    <p:sldId id="454" r:id="rId30"/>
    <p:sldId id="450" r:id="rId31"/>
    <p:sldId id="447" r:id="rId32"/>
    <p:sldId id="292" r:id="rId33"/>
    <p:sldId id="453" r:id="rId34"/>
    <p:sldId id="455" r:id="rId35"/>
    <p:sldId id="452" r:id="rId36"/>
    <p:sldId id="456" r:id="rId37"/>
    <p:sldId id="459" r:id="rId38"/>
    <p:sldId id="458" r:id="rId39"/>
    <p:sldId id="298" r:id="rId40"/>
    <p:sldId id="420" r:id="rId41"/>
    <p:sldId id="299" r:id="rId42"/>
    <p:sldId id="304" r:id="rId43"/>
    <p:sldId id="460" r:id="rId44"/>
    <p:sldId id="462" r:id="rId45"/>
    <p:sldId id="470" r:id="rId46"/>
    <p:sldId id="463" r:id="rId47"/>
    <p:sldId id="464" r:id="rId48"/>
    <p:sldId id="310" r:id="rId49"/>
    <p:sldId id="312" r:id="rId50"/>
    <p:sldId id="319" r:id="rId51"/>
    <p:sldId id="465" r:id="rId52"/>
    <p:sldId id="469" r:id="rId53"/>
    <p:sldId id="467" r:id="rId54"/>
    <p:sldId id="468" r:id="rId55"/>
    <p:sldId id="472" r:id="rId56"/>
    <p:sldId id="473" r:id="rId57"/>
    <p:sldId id="499" r:id="rId58"/>
    <p:sldId id="475" r:id="rId59"/>
    <p:sldId id="474" r:id="rId60"/>
    <p:sldId id="330" r:id="rId61"/>
    <p:sldId id="422" r:id="rId62"/>
    <p:sldId id="423" r:id="rId63"/>
    <p:sldId id="424" r:id="rId64"/>
    <p:sldId id="476" r:id="rId65"/>
    <p:sldId id="477" r:id="rId66"/>
    <p:sldId id="479" r:id="rId67"/>
    <p:sldId id="478" r:id="rId68"/>
    <p:sldId id="334" r:id="rId69"/>
    <p:sldId id="336" r:id="rId70"/>
    <p:sldId id="335" r:id="rId71"/>
    <p:sldId id="487" r:id="rId72"/>
    <p:sldId id="494" r:id="rId73"/>
    <p:sldId id="495" r:id="rId74"/>
    <p:sldId id="480" r:id="rId75"/>
    <p:sldId id="498" r:id="rId76"/>
    <p:sldId id="483" r:id="rId77"/>
    <p:sldId id="481" r:id="rId78"/>
    <p:sldId id="338" r:id="rId79"/>
    <p:sldId id="484" r:id="rId80"/>
    <p:sldId id="485" r:id="rId81"/>
    <p:sldId id="488" r:id="rId82"/>
    <p:sldId id="486" r:id="rId83"/>
    <p:sldId id="428" r:id="rId84"/>
    <p:sldId id="489" r:id="rId85"/>
    <p:sldId id="491" r:id="rId86"/>
    <p:sldId id="490" r:id="rId87"/>
    <p:sldId id="343" r:id="rId88"/>
    <p:sldId id="344" r:id="rId89"/>
    <p:sldId id="492" r:id="rId90"/>
    <p:sldId id="493" r:id="rId91"/>
    <p:sldId id="496" r:id="rId92"/>
    <p:sldId id="471" r:id="rId93"/>
    <p:sldId id="519" r:id="rId94"/>
    <p:sldId id="501" r:id="rId95"/>
    <p:sldId id="508" r:id="rId96"/>
    <p:sldId id="500" r:id="rId97"/>
    <p:sldId id="347" r:id="rId98"/>
    <p:sldId id="502" r:id="rId99"/>
    <p:sldId id="503" r:id="rId100"/>
    <p:sldId id="504" r:id="rId101"/>
    <p:sldId id="505" r:id="rId102"/>
    <p:sldId id="506" r:id="rId103"/>
    <p:sldId id="507" r:id="rId104"/>
    <p:sldId id="510" r:id="rId105"/>
    <p:sldId id="348" r:id="rId106"/>
    <p:sldId id="511" r:id="rId107"/>
    <p:sldId id="514" r:id="rId108"/>
    <p:sldId id="518" r:id="rId109"/>
    <p:sldId id="516" r:id="rId110"/>
    <p:sldId id="351" r:id="rId111"/>
    <p:sldId id="513" r:id="rId112"/>
    <p:sldId id="522" r:id="rId113"/>
    <p:sldId id="427" r:id="rId114"/>
    <p:sldId id="353" r:id="rId115"/>
    <p:sldId id="354" r:id="rId116"/>
    <p:sldId id="523" r:id="rId117"/>
    <p:sldId id="520" r:id="rId118"/>
    <p:sldId id="512" r:id="rId119"/>
    <p:sldId id="525" r:id="rId120"/>
    <p:sldId id="526" r:id="rId121"/>
    <p:sldId id="527" r:id="rId122"/>
    <p:sldId id="528" r:id="rId123"/>
    <p:sldId id="533" r:id="rId124"/>
    <p:sldId id="530" r:id="rId125"/>
    <p:sldId id="531" r:id="rId126"/>
    <p:sldId id="535" r:id="rId127"/>
    <p:sldId id="534" r:id="rId128"/>
    <p:sldId id="529" r:id="rId129"/>
    <p:sldId id="536" r:id="rId130"/>
    <p:sldId id="537" r:id="rId131"/>
    <p:sldId id="532" r:id="rId132"/>
    <p:sldId id="372" r:id="rId133"/>
    <p:sldId id="323" r:id="rId13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BB55D3-A93D-4CB9-801A-CB59F1A4C021}"/>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88761B8-E5FD-48A2-9F25-B340DBA604E5}"/>
              </a:ext>
            </a:extLst>
          </p:cNvPr>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eaLnBrk="1" hangingPunct="1">
              <a:defRPr sz="1200">
                <a:latin typeface="Arial" charset="0"/>
              </a:defRPr>
            </a:lvl1pPr>
          </a:lstStyle>
          <a:p>
            <a:pPr>
              <a:defRPr/>
            </a:pPr>
            <a:fld id="{2EF81C9E-119B-4667-BA1F-B1DD7F8C8DD1}" type="datetimeFigureOut">
              <a:rPr lang="en-US"/>
              <a:pPr>
                <a:defRPr/>
              </a:pPr>
              <a:t>4/28/2022</a:t>
            </a:fld>
            <a:endParaRPr lang="en-US"/>
          </a:p>
        </p:txBody>
      </p:sp>
      <p:sp>
        <p:nvSpPr>
          <p:cNvPr id="4" name="Footer Placeholder 3">
            <a:extLst>
              <a:ext uri="{FF2B5EF4-FFF2-40B4-BE49-F238E27FC236}">
                <a16:creationId xmlns:a16="http://schemas.microsoft.com/office/drawing/2014/main" id="{337AD09F-7986-4332-A65A-C4C81091D2AC}"/>
              </a:ext>
            </a:extLst>
          </p:cNvPr>
          <p:cNvSpPr>
            <a:spLocks noGrp="1"/>
          </p:cNvSpPr>
          <p:nvPr>
            <p:ph type="ftr" sz="quarter" idx="2"/>
          </p:nvPr>
        </p:nvSpPr>
        <p:spPr>
          <a:xfrm>
            <a:off x="0" y="9428163"/>
            <a:ext cx="2944813"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4EEC1BD-089D-4E0A-B19B-452CD5F2CD8E}"/>
              </a:ext>
            </a:extLst>
          </p:cNvPr>
          <p:cNvSpPr>
            <a:spLocks noGrp="1"/>
          </p:cNvSpPr>
          <p:nvPr>
            <p:ph type="sldNum" sz="quarter" idx="3"/>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73C448-8752-45AF-B70C-9E041BA636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72DC63-475B-4A31-8C24-2C5E1AF43583}"/>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E28C4BAC-CCCE-4D3E-88AC-0F4A5FF43082}"/>
              </a:ext>
            </a:extLst>
          </p:cNvPr>
          <p:cNvSpPr>
            <a:spLocks noGrp="1"/>
          </p:cNvSpPr>
          <p:nvPr>
            <p:ph type="dt" idx="1"/>
          </p:nvPr>
        </p:nvSpPr>
        <p:spPr>
          <a:xfrm>
            <a:off x="3851275" y="0"/>
            <a:ext cx="2944813" cy="496888"/>
          </a:xfrm>
          <a:prstGeom prst="rect">
            <a:avLst/>
          </a:prstGeom>
        </p:spPr>
        <p:txBody>
          <a:bodyPr vert="horz" lIns="91440" tIns="45720" rIns="91440" bIns="45720" rtlCol="0"/>
          <a:lstStyle>
            <a:lvl1pPr algn="r" eaLnBrk="1" hangingPunct="1">
              <a:defRPr sz="1200">
                <a:latin typeface="Arial" charset="0"/>
              </a:defRPr>
            </a:lvl1pPr>
          </a:lstStyle>
          <a:p>
            <a:pPr>
              <a:defRPr/>
            </a:pPr>
            <a:fld id="{C9338FAF-1C7B-4F3C-B789-F73CF339DFA3}" type="datetimeFigureOut">
              <a:rPr lang="en-US"/>
              <a:pPr>
                <a:defRPr/>
              </a:pPr>
              <a:t>4/28/2022</a:t>
            </a:fld>
            <a:endParaRPr lang="en-GB"/>
          </a:p>
        </p:txBody>
      </p:sp>
      <p:sp>
        <p:nvSpPr>
          <p:cNvPr id="4" name="Slide Image Placeholder 3">
            <a:extLst>
              <a:ext uri="{FF2B5EF4-FFF2-40B4-BE49-F238E27FC236}">
                <a16:creationId xmlns:a16="http://schemas.microsoft.com/office/drawing/2014/main" id="{3B905802-5C86-4A42-9671-F2D378BE8C01}"/>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D268AF54-8BF8-4086-BABA-9721B399A98E}"/>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B8D7692-5E3B-4DDA-B425-714EE9202FEF}"/>
              </a:ext>
            </a:extLst>
          </p:cNvPr>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70F61FEE-3B0B-44CB-B4CB-B7A240C9152D}"/>
              </a:ext>
            </a:extLst>
          </p:cNvPr>
          <p:cNvSpPr>
            <a:spLocks noGrp="1"/>
          </p:cNvSpPr>
          <p:nvPr>
            <p:ph type="sldNum" sz="quarter" idx="5"/>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896DA34-0BA4-458F-84D4-1A5CAA80BFA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C429C6-1EC9-4B7E-8A05-948790FB47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BE718F0-641B-436F-A27A-312237E147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Guided reading. Pupils look at these pages about Scrooge and design a key for the above. They then highlight the quotes about him, using the appropriate colour code.</a:t>
            </a:r>
          </a:p>
        </p:txBody>
      </p:sp>
      <p:sp>
        <p:nvSpPr>
          <p:cNvPr id="18436" name="Slide Number Placeholder 3">
            <a:extLst>
              <a:ext uri="{FF2B5EF4-FFF2-40B4-BE49-F238E27FC236}">
                <a16:creationId xmlns:a16="http://schemas.microsoft.com/office/drawing/2014/main" id="{4636488B-32DF-4A40-91E2-EADF4648B2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7612B0-C51F-4E34-8FAA-C421895030A7}" type="slidenum">
              <a:rPr lang="en-GB" altLang="en-US"/>
              <a:pPr/>
              <a:t>14</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C906795-3175-4F4C-9F16-49D056086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0CBA7D8-F6A1-4321-B5E9-ADFEA7C803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Glue into books. Label everything you know about him.</a:t>
            </a:r>
          </a:p>
        </p:txBody>
      </p:sp>
      <p:sp>
        <p:nvSpPr>
          <p:cNvPr id="20484" name="Slide Number Placeholder 3">
            <a:extLst>
              <a:ext uri="{FF2B5EF4-FFF2-40B4-BE49-F238E27FC236}">
                <a16:creationId xmlns:a16="http://schemas.microsoft.com/office/drawing/2014/main" id="{84362DF1-FD7F-4CDA-B56D-79A2DA8809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6DDAE8-F62A-4E85-9399-B1C6146577C2}" type="slidenum">
              <a:rPr lang="en-GB" altLang="en-US"/>
              <a:pPr/>
              <a:t>15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E9B7613-EA62-4892-9E28-7E29D46E5D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A6651BB-91C0-484C-B9D6-CBC83D840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Then discuss the remaining pages, what he says and why it is important.</a:t>
            </a:r>
          </a:p>
        </p:txBody>
      </p:sp>
      <p:sp>
        <p:nvSpPr>
          <p:cNvPr id="38916" name="Slide Number Placeholder 3">
            <a:extLst>
              <a:ext uri="{FF2B5EF4-FFF2-40B4-BE49-F238E27FC236}">
                <a16:creationId xmlns:a16="http://schemas.microsoft.com/office/drawing/2014/main" id="{A37F5DE6-8B44-4522-9861-451B30334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177E98-C53C-4D17-9C2B-E10DB5F2D285}" type="slidenum">
              <a:rPr lang="en-GB" altLang="en-US"/>
              <a:pPr/>
              <a:t>32</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274485B4-6B7A-4EE0-B8E0-7E8AD2163F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79E3812-99CD-4833-9EDD-FAE9F416C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was a cloze website I downloaded from Tes. It isn’t my own so has not been included in my scheme of work.</a:t>
            </a:r>
          </a:p>
        </p:txBody>
      </p:sp>
      <p:sp>
        <p:nvSpPr>
          <p:cNvPr id="53252" name="Slide Number Placeholder 3">
            <a:extLst>
              <a:ext uri="{FF2B5EF4-FFF2-40B4-BE49-F238E27FC236}">
                <a16:creationId xmlns:a16="http://schemas.microsoft.com/office/drawing/2014/main" id="{F161CF27-E225-496E-9B19-4585EFA1ED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D3AA6C-5E89-460E-B230-598C1A0DCDD5}" type="slidenum">
              <a:rPr lang="en-GB" altLang="en-US"/>
              <a:pPr/>
              <a:t>45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A6DE9C2E-0671-43F0-9962-CC69677ED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EEEE9C1-3196-45C0-970A-6D57D8B277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Again, this was a cloze exercise I downloaded from another teaching site.</a:t>
            </a:r>
          </a:p>
        </p:txBody>
      </p:sp>
      <p:sp>
        <p:nvSpPr>
          <p:cNvPr id="103428" name="Slide Number Placeholder 3">
            <a:extLst>
              <a:ext uri="{FF2B5EF4-FFF2-40B4-BE49-F238E27FC236}">
                <a16:creationId xmlns:a16="http://schemas.microsoft.com/office/drawing/2014/main" id="{170D55D8-027A-47FD-86B0-BDA09FA10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75542A-4B1E-4333-8103-44C06ED03A24}" type="slidenum">
              <a:rPr lang="en-GB" altLang="en-US"/>
              <a:pPr/>
              <a:t>93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F5A0751E-95E6-4E89-BAF2-9D2A22E97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4FBDE4CE-A45E-41BA-AC12-0F8D783BC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Fill in worksheet.</a:t>
            </a:r>
          </a:p>
        </p:txBody>
      </p:sp>
      <p:sp>
        <p:nvSpPr>
          <p:cNvPr id="118788" name="Slide Number Placeholder 3">
            <a:extLst>
              <a:ext uri="{FF2B5EF4-FFF2-40B4-BE49-F238E27FC236}">
                <a16:creationId xmlns:a16="http://schemas.microsoft.com/office/drawing/2014/main" id="{860C6C70-EA04-4D7C-B0B6-55365E397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3727A0-3DEE-4CE3-A133-C696C2D6DCD8}" type="slidenum">
              <a:rPr lang="en-GB" altLang="en-US"/>
              <a:pPr/>
              <a:t>107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27C1E6C-66B4-4089-8D54-32E0D3F54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5F403D8C-5B6A-48B1-BD99-6948F452ED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Silhouette activity. </a:t>
            </a:r>
          </a:p>
        </p:txBody>
      </p:sp>
      <p:sp>
        <p:nvSpPr>
          <p:cNvPr id="122884" name="Slide Number Placeholder 3">
            <a:extLst>
              <a:ext uri="{FF2B5EF4-FFF2-40B4-BE49-F238E27FC236}">
                <a16:creationId xmlns:a16="http://schemas.microsoft.com/office/drawing/2014/main" id="{EB1BE738-CACE-4AFE-B36C-2B8EA21591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09683D-D32C-4F65-82F8-483AA40BEFFB}" type="slidenum">
              <a:rPr lang="en-GB" altLang="en-US"/>
              <a:pPr/>
              <a:t>110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78699D-2D3A-436F-ADEC-CAF029C96C59}"/>
              </a:ext>
            </a:extLst>
          </p:cNvPr>
          <p:cNvSpPr>
            <a:spLocks noGrp="1"/>
          </p:cNvSpPr>
          <p:nvPr>
            <p:ph type="dt" sz="half" idx="10"/>
          </p:nvPr>
        </p:nvSpPr>
        <p:spPr/>
        <p:txBody>
          <a:bodyPr/>
          <a:lstStyle>
            <a:lvl1pPr>
              <a:defRPr/>
            </a:lvl1pPr>
          </a:lstStyle>
          <a:p>
            <a:pPr>
              <a:defRPr/>
            </a:pPr>
            <a:fld id="{6C70ACB4-6E72-4BD6-BBB6-51CECF0FCBB8}" type="datetimeFigureOut">
              <a:rPr lang="en-US"/>
              <a:pPr>
                <a:defRPr/>
              </a:pPr>
              <a:t>4/28/2022</a:t>
            </a:fld>
            <a:endParaRPr lang="en-US"/>
          </a:p>
        </p:txBody>
      </p:sp>
      <p:sp>
        <p:nvSpPr>
          <p:cNvPr id="5" name="Footer Placeholder 4">
            <a:extLst>
              <a:ext uri="{FF2B5EF4-FFF2-40B4-BE49-F238E27FC236}">
                <a16:creationId xmlns:a16="http://schemas.microsoft.com/office/drawing/2014/main" id="{268D26F9-1E70-4597-8420-AC9DC56250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D37841-7757-47D4-A611-4E35CCE3CE94}"/>
              </a:ext>
            </a:extLst>
          </p:cNvPr>
          <p:cNvSpPr>
            <a:spLocks noGrp="1"/>
          </p:cNvSpPr>
          <p:nvPr>
            <p:ph type="sldNum" sz="quarter" idx="12"/>
          </p:nvPr>
        </p:nvSpPr>
        <p:spPr/>
        <p:txBody>
          <a:bodyPr/>
          <a:lstStyle>
            <a:lvl1pPr>
              <a:defRPr/>
            </a:lvl1pPr>
          </a:lstStyle>
          <a:p>
            <a:pPr>
              <a:defRPr/>
            </a:pPr>
            <a:fld id="{FEBF9A47-580C-47FD-A793-53F7CA9964FB}" type="slidenum">
              <a:rPr lang="en-US" altLang="en-US"/>
              <a:pPr>
                <a:defRPr/>
              </a:pPr>
              <a:t>‹#›</a:t>
            </a:fld>
            <a:endParaRPr lang="en-US" altLang="en-US"/>
          </a:p>
        </p:txBody>
      </p:sp>
    </p:spTree>
    <p:extLst>
      <p:ext uri="{BB962C8B-B14F-4D97-AF65-F5344CB8AC3E}">
        <p14:creationId xmlns:p14="http://schemas.microsoft.com/office/powerpoint/2010/main" val="299407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4F8D4F-7572-407E-94B2-17EA04988393}"/>
              </a:ext>
            </a:extLst>
          </p:cNvPr>
          <p:cNvSpPr>
            <a:spLocks noGrp="1"/>
          </p:cNvSpPr>
          <p:nvPr>
            <p:ph type="dt" sz="half" idx="10"/>
          </p:nvPr>
        </p:nvSpPr>
        <p:spPr/>
        <p:txBody>
          <a:bodyPr/>
          <a:lstStyle>
            <a:lvl1pPr>
              <a:defRPr/>
            </a:lvl1pPr>
          </a:lstStyle>
          <a:p>
            <a:pPr>
              <a:defRPr/>
            </a:pPr>
            <a:fld id="{553EEA61-320C-4286-A33E-B52531CE1E3F}" type="datetimeFigureOut">
              <a:rPr lang="en-US"/>
              <a:pPr>
                <a:defRPr/>
              </a:pPr>
              <a:t>4/28/2022</a:t>
            </a:fld>
            <a:endParaRPr lang="en-US"/>
          </a:p>
        </p:txBody>
      </p:sp>
      <p:sp>
        <p:nvSpPr>
          <p:cNvPr id="5" name="Footer Placeholder 4">
            <a:extLst>
              <a:ext uri="{FF2B5EF4-FFF2-40B4-BE49-F238E27FC236}">
                <a16:creationId xmlns:a16="http://schemas.microsoft.com/office/drawing/2014/main" id="{D71397A3-ED8F-48F2-BB02-22C8A65C00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208D5F-5919-4F68-AC96-1CDDAC43D5C7}"/>
              </a:ext>
            </a:extLst>
          </p:cNvPr>
          <p:cNvSpPr>
            <a:spLocks noGrp="1"/>
          </p:cNvSpPr>
          <p:nvPr>
            <p:ph type="sldNum" sz="quarter" idx="12"/>
          </p:nvPr>
        </p:nvSpPr>
        <p:spPr/>
        <p:txBody>
          <a:bodyPr/>
          <a:lstStyle>
            <a:lvl1pPr>
              <a:defRPr/>
            </a:lvl1pPr>
          </a:lstStyle>
          <a:p>
            <a:pPr>
              <a:defRPr/>
            </a:pPr>
            <a:fld id="{7B32D441-D658-497B-9827-C1BBED1080E2}" type="slidenum">
              <a:rPr lang="en-US" altLang="en-US"/>
              <a:pPr>
                <a:defRPr/>
              </a:pPr>
              <a:t>‹#›</a:t>
            </a:fld>
            <a:endParaRPr lang="en-US" altLang="en-US"/>
          </a:p>
        </p:txBody>
      </p:sp>
    </p:spTree>
    <p:extLst>
      <p:ext uri="{BB962C8B-B14F-4D97-AF65-F5344CB8AC3E}">
        <p14:creationId xmlns:p14="http://schemas.microsoft.com/office/powerpoint/2010/main" val="273676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CEFFD-008E-4405-906E-39818BC0574C}"/>
              </a:ext>
            </a:extLst>
          </p:cNvPr>
          <p:cNvSpPr>
            <a:spLocks noGrp="1"/>
          </p:cNvSpPr>
          <p:nvPr>
            <p:ph type="dt" sz="half" idx="10"/>
          </p:nvPr>
        </p:nvSpPr>
        <p:spPr/>
        <p:txBody>
          <a:bodyPr/>
          <a:lstStyle>
            <a:lvl1pPr>
              <a:defRPr/>
            </a:lvl1pPr>
          </a:lstStyle>
          <a:p>
            <a:pPr>
              <a:defRPr/>
            </a:pPr>
            <a:fld id="{FB2F6139-B0B5-4B56-89FA-C7D1183120DB}" type="datetimeFigureOut">
              <a:rPr lang="en-US"/>
              <a:pPr>
                <a:defRPr/>
              </a:pPr>
              <a:t>4/28/2022</a:t>
            </a:fld>
            <a:endParaRPr lang="en-US"/>
          </a:p>
        </p:txBody>
      </p:sp>
      <p:sp>
        <p:nvSpPr>
          <p:cNvPr id="5" name="Footer Placeholder 4">
            <a:extLst>
              <a:ext uri="{FF2B5EF4-FFF2-40B4-BE49-F238E27FC236}">
                <a16:creationId xmlns:a16="http://schemas.microsoft.com/office/drawing/2014/main" id="{B478D2C2-C648-4EB4-81A6-B3538CF6D8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9D5736-7DC5-42C3-9BB7-B66532CCAF84}"/>
              </a:ext>
            </a:extLst>
          </p:cNvPr>
          <p:cNvSpPr>
            <a:spLocks noGrp="1"/>
          </p:cNvSpPr>
          <p:nvPr>
            <p:ph type="sldNum" sz="quarter" idx="12"/>
          </p:nvPr>
        </p:nvSpPr>
        <p:spPr/>
        <p:txBody>
          <a:bodyPr/>
          <a:lstStyle>
            <a:lvl1pPr>
              <a:defRPr/>
            </a:lvl1pPr>
          </a:lstStyle>
          <a:p>
            <a:pPr>
              <a:defRPr/>
            </a:pPr>
            <a:fld id="{12A3524C-E6AE-430C-B5DC-87F7AE776DE4}" type="slidenum">
              <a:rPr lang="en-US" altLang="en-US"/>
              <a:pPr>
                <a:defRPr/>
              </a:pPr>
              <a:t>‹#›</a:t>
            </a:fld>
            <a:endParaRPr lang="en-US" altLang="en-US"/>
          </a:p>
        </p:txBody>
      </p:sp>
    </p:spTree>
    <p:extLst>
      <p:ext uri="{BB962C8B-B14F-4D97-AF65-F5344CB8AC3E}">
        <p14:creationId xmlns:p14="http://schemas.microsoft.com/office/powerpoint/2010/main" val="185395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3655F-64D2-4BEA-B3D2-D23918348945}"/>
              </a:ext>
            </a:extLst>
          </p:cNvPr>
          <p:cNvSpPr>
            <a:spLocks noGrp="1"/>
          </p:cNvSpPr>
          <p:nvPr>
            <p:ph type="dt" sz="half" idx="10"/>
          </p:nvPr>
        </p:nvSpPr>
        <p:spPr/>
        <p:txBody>
          <a:bodyPr/>
          <a:lstStyle>
            <a:lvl1pPr>
              <a:defRPr/>
            </a:lvl1pPr>
          </a:lstStyle>
          <a:p>
            <a:pPr>
              <a:defRPr/>
            </a:pPr>
            <a:fld id="{C4B1809A-092F-4566-8889-1604AE00BFC3}" type="datetimeFigureOut">
              <a:rPr lang="en-US"/>
              <a:pPr>
                <a:defRPr/>
              </a:pPr>
              <a:t>4/28/2022</a:t>
            </a:fld>
            <a:endParaRPr lang="en-US"/>
          </a:p>
        </p:txBody>
      </p:sp>
      <p:sp>
        <p:nvSpPr>
          <p:cNvPr id="5" name="Footer Placeholder 4">
            <a:extLst>
              <a:ext uri="{FF2B5EF4-FFF2-40B4-BE49-F238E27FC236}">
                <a16:creationId xmlns:a16="http://schemas.microsoft.com/office/drawing/2014/main" id="{5F88368C-E4B5-4DC4-B20B-39C428E579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534442-B441-4BAA-8E91-3E3851A7D045}"/>
              </a:ext>
            </a:extLst>
          </p:cNvPr>
          <p:cNvSpPr>
            <a:spLocks noGrp="1"/>
          </p:cNvSpPr>
          <p:nvPr>
            <p:ph type="sldNum" sz="quarter" idx="12"/>
          </p:nvPr>
        </p:nvSpPr>
        <p:spPr/>
        <p:txBody>
          <a:bodyPr/>
          <a:lstStyle>
            <a:lvl1pPr>
              <a:defRPr/>
            </a:lvl1pPr>
          </a:lstStyle>
          <a:p>
            <a:pPr>
              <a:defRPr/>
            </a:pPr>
            <a:fld id="{9761F228-85A6-470A-B427-74FD11CAFE51}" type="slidenum">
              <a:rPr lang="en-US" altLang="en-US"/>
              <a:pPr>
                <a:defRPr/>
              </a:pPr>
              <a:t>‹#›</a:t>
            </a:fld>
            <a:endParaRPr lang="en-US" altLang="en-US"/>
          </a:p>
        </p:txBody>
      </p:sp>
    </p:spTree>
    <p:extLst>
      <p:ext uri="{BB962C8B-B14F-4D97-AF65-F5344CB8AC3E}">
        <p14:creationId xmlns:p14="http://schemas.microsoft.com/office/powerpoint/2010/main" val="4518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D8DFF-F5AB-4E47-9AE6-70A407735BC9}"/>
              </a:ext>
            </a:extLst>
          </p:cNvPr>
          <p:cNvSpPr>
            <a:spLocks noGrp="1"/>
          </p:cNvSpPr>
          <p:nvPr>
            <p:ph type="dt" sz="half" idx="10"/>
          </p:nvPr>
        </p:nvSpPr>
        <p:spPr/>
        <p:txBody>
          <a:bodyPr/>
          <a:lstStyle>
            <a:lvl1pPr>
              <a:defRPr/>
            </a:lvl1pPr>
          </a:lstStyle>
          <a:p>
            <a:pPr>
              <a:defRPr/>
            </a:pPr>
            <a:fld id="{D72D9540-CC5E-46ED-9CB1-FB12BD620529}" type="datetimeFigureOut">
              <a:rPr lang="en-US"/>
              <a:pPr>
                <a:defRPr/>
              </a:pPr>
              <a:t>4/28/2022</a:t>
            </a:fld>
            <a:endParaRPr lang="en-US"/>
          </a:p>
        </p:txBody>
      </p:sp>
      <p:sp>
        <p:nvSpPr>
          <p:cNvPr id="5" name="Footer Placeholder 4">
            <a:extLst>
              <a:ext uri="{FF2B5EF4-FFF2-40B4-BE49-F238E27FC236}">
                <a16:creationId xmlns:a16="http://schemas.microsoft.com/office/drawing/2014/main" id="{14B52722-29E2-4FCB-8230-F95120702A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E8547C-BB41-4AB5-B8C3-785DED111015}"/>
              </a:ext>
            </a:extLst>
          </p:cNvPr>
          <p:cNvSpPr>
            <a:spLocks noGrp="1"/>
          </p:cNvSpPr>
          <p:nvPr>
            <p:ph type="sldNum" sz="quarter" idx="12"/>
          </p:nvPr>
        </p:nvSpPr>
        <p:spPr/>
        <p:txBody>
          <a:bodyPr/>
          <a:lstStyle>
            <a:lvl1pPr>
              <a:defRPr/>
            </a:lvl1pPr>
          </a:lstStyle>
          <a:p>
            <a:pPr>
              <a:defRPr/>
            </a:pPr>
            <a:fld id="{9898958D-ED2B-46C6-AD8A-1DF43B0D7EB5}" type="slidenum">
              <a:rPr lang="en-US" altLang="en-US"/>
              <a:pPr>
                <a:defRPr/>
              </a:pPr>
              <a:t>‹#›</a:t>
            </a:fld>
            <a:endParaRPr lang="en-US" altLang="en-US"/>
          </a:p>
        </p:txBody>
      </p:sp>
    </p:spTree>
    <p:extLst>
      <p:ext uri="{BB962C8B-B14F-4D97-AF65-F5344CB8AC3E}">
        <p14:creationId xmlns:p14="http://schemas.microsoft.com/office/powerpoint/2010/main" val="89460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6D3106E-BB41-4AAB-8E41-E94E7543FC59}"/>
              </a:ext>
            </a:extLst>
          </p:cNvPr>
          <p:cNvSpPr>
            <a:spLocks noGrp="1"/>
          </p:cNvSpPr>
          <p:nvPr>
            <p:ph type="dt" sz="half" idx="10"/>
          </p:nvPr>
        </p:nvSpPr>
        <p:spPr/>
        <p:txBody>
          <a:bodyPr/>
          <a:lstStyle>
            <a:lvl1pPr>
              <a:defRPr/>
            </a:lvl1pPr>
          </a:lstStyle>
          <a:p>
            <a:pPr>
              <a:defRPr/>
            </a:pPr>
            <a:fld id="{AFA5124A-6BA3-4F36-A6AF-7F014C58363E}" type="datetimeFigureOut">
              <a:rPr lang="en-US"/>
              <a:pPr>
                <a:defRPr/>
              </a:pPr>
              <a:t>4/28/2022</a:t>
            </a:fld>
            <a:endParaRPr lang="en-US"/>
          </a:p>
        </p:txBody>
      </p:sp>
      <p:sp>
        <p:nvSpPr>
          <p:cNvPr id="6" name="Footer Placeholder 4">
            <a:extLst>
              <a:ext uri="{FF2B5EF4-FFF2-40B4-BE49-F238E27FC236}">
                <a16:creationId xmlns:a16="http://schemas.microsoft.com/office/drawing/2014/main" id="{A4849E0D-732E-432A-8F97-8F33D46A6F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5EBFA0-8F6C-4817-867A-7F69A8AE159D}"/>
              </a:ext>
            </a:extLst>
          </p:cNvPr>
          <p:cNvSpPr>
            <a:spLocks noGrp="1"/>
          </p:cNvSpPr>
          <p:nvPr>
            <p:ph type="sldNum" sz="quarter" idx="12"/>
          </p:nvPr>
        </p:nvSpPr>
        <p:spPr/>
        <p:txBody>
          <a:bodyPr/>
          <a:lstStyle>
            <a:lvl1pPr>
              <a:defRPr/>
            </a:lvl1pPr>
          </a:lstStyle>
          <a:p>
            <a:pPr>
              <a:defRPr/>
            </a:pPr>
            <a:fld id="{10B2DB4C-1B45-4FEC-B388-2E9F4ED47A34}" type="slidenum">
              <a:rPr lang="en-US" altLang="en-US"/>
              <a:pPr>
                <a:defRPr/>
              </a:pPr>
              <a:t>‹#›</a:t>
            </a:fld>
            <a:endParaRPr lang="en-US" altLang="en-US"/>
          </a:p>
        </p:txBody>
      </p:sp>
    </p:spTree>
    <p:extLst>
      <p:ext uri="{BB962C8B-B14F-4D97-AF65-F5344CB8AC3E}">
        <p14:creationId xmlns:p14="http://schemas.microsoft.com/office/powerpoint/2010/main" val="20002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28E8A6B-2B49-4965-989B-FEECB43B63D1}"/>
              </a:ext>
            </a:extLst>
          </p:cNvPr>
          <p:cNvSpPr>
            <a:spLocks noGrp="1"/>
          </p:cNvSpPr>
          <p:nvPr>
            <p:ph type="dt" sz="half" idx="10"/>
          </p:nvPr>
        </p:nvSpPr>
        <p:spPr/>
        <p:txBody>
          <a:bodyPr/>
          <a:lstStyle>
            <a:lvl1pPr>
              <a:defRPr/>
            </a:lvl1pPr>
          </a:lstStyle>
          <a:p>
            <a:pPr>
              <a:defRPr/>
            </a:pPr>
            <a:fld id="{649DADDF-070F-4B2C-BDCF-CCA9EC1EE90D}" type="datetimeFigureOut">
              <a:rPr lang="en-US"/>
              <a:pPr>
                <a:defRPr/>
              </a:pPr>
              <a:t>4/28/2022</a:t>
            </a:fld>
            <a:endParaRPr lang="en-US"/>
          </a:p>
        </p:txBody>
      </p:sp>
      <p:sp>
        <p:nvSpPr>
          <p:cNvPr id="8" name="Footer Placeholder 4">
            <a:extLst>
              <a:ext uri="{FF2B5EF4-FFF2-40B4-BE49-F238E27FC236}">
                <a16:creationId xmlns:a16="http://schemas.microsoft.com/office/drawing/2014/main" id="{99759327-6102-441F-A207-7C3325738B9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3C0E9F2-649D-4CBC-AB86-18213D051DA6}"/>
              </a:ext>
            </a:extLst>
          </p:cNvPr>
          <p:cNvSpPr>
            <a:spLocks noGrp="1"/>
          </p:cNvSpPr>
          <p:nvPr>
            <p:ph type="sldNum" sz="quarter" idx="12"/>
          </p:nvPr>
        </p:nvSpPr>
        <p:spPr/>
        <p:txBody>
          <a:bodyPr/>
          <a:lstStyle>
            <a:lvl1pPr>
              <a:defRPr/>
            </a:lvl1pPr>
          </a:lstStyle>
          <a:p>
            <a:pPr>
              <a:defRPr/>
            </a:pPr>
            <a:fld id="{5B9B307B-8908-462E-8A82-A99F3542ACB1}" type="slidenum">
              <a:rPr lang="en-US" altLang="en-US"/>
              <a:pPr>
                <a:defRPr/>
              </a:pPr>
              <a:t>‹#›</a:t>
            </a:fld>
            <a:endParaRPr lang="en-US" altLang="en-US"/>
          </a:p>
        </p:txBody>
      </p:sp>
    </p:spTree>
    <p:extLst>
      <p:ext uri="{BB962C8B-B14F-4D97-AF65-F5344CB8AC3E}">
        <p14:creationId xmlns:p14="http://schemas.microsoft.com/office/powerpoint/2010/main" val="171313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8A89889-D86B-415A-9EEB-30EF42541B0E}"/>
              </a:ext>
            </a:extLst>
          </p:cNvPr>
          <p:cNvSpPr>
            <a:spLocks noGrp="1"/>
          </p:cNvSpPr>
          <p:nvPr>
            <p:ph type="dt" sz="half" idx="10"/>
          </p:nvPr>
        </p:nvSpPr>
        <p:spPr/>
        <p:txBody>
          <a:bodyPr/>
          <a:lstStyle>
            <a:lvl1pPr>
              <a:defRPr/>
            </a:lvl1pPr>
          </a:lstStyle>
          <a:p>
            <a:pPr>
              <a:defRPr/>
            </a:pPr>
            <a:fld id="{14AB8630-AFBF-4806-B537-EBEAAE05323E}" type="datetimeFigureOut">
              <a:rPr lang="en-US"/>
              <a:pPr>
                <a:defRPr/>
              </a:pPr>
              <a:t>4/28/2022</a:t>
            </a:fld>
            <a:endParaRPr lang="en-US"/>
          </a:p>
        </p:txBody>
      </p:sp>
      <p:sp>
        <p:nvSpPr>
          <p:cNvPr id="4" name="Footer Placeholder 4">
            <a:extLst>
              <a:ext uri="{FF2B5EF4-FFF2-40B4-BE49-F238E27FC236}">
                <a16:creationId xmlns:a16="http://schemas.microsoft.com/office/drawing/2014/main" id="{D33BC2F5-4A51-43A7-84DC-653285FF91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13B6E6-2A21-4791-9D85-7D963A05315C}"/>
              </a:ext>
            </a:extLst>
          </p:cNvPr>
          <p:cNvSpPr>
            <a:spLocks noGrp="1"/>
          </p:cNvSpPr>
          <p:nvPr>
            <p:ph type="sldNum" sz="quarter" idx="12"/>
          </p:nvPr>
        </p:nvSpPr>
        <p:spPr/>
        <p:txBody>
          <a:bodyPr/>
          <a:lstStyle>
            <a:lvl1pPr>
              <a:defRPr/>
            </a:lvl1pPr>
          </a:lstStyle>
          <a:p>
            <a:pPr>
              <a:defRPr/>
            </a:pPr>
            <a:fld id="{57A965E1-2396-4C61-A8F5-DDA90B6BA65D}" type="slidenum">
              <a:rPr lang="en-US" altLang="en-US"/>
              <a:pPr>
                <a:defRPr/>
              </a:pPr>
              <a:t>‹#›</a:t>
            </a:fld>
            <a:endParaRPr lang="en-US" altLang="en-US"/>
          </a:p>
        </p:txBody>
      </p:sp>
    </p:spTree>
    <p:extLst>
      <p:ext uri="{BB962C8B-B14F-4D97-AF65-F5344CB8AC3E}">
        <p14:creationId xmlns:p14="http://schemas.microsoft.com/office/powerpoint/2010/main" val="183634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218163-72CD-49A0-8086-534E51A27052}"/>
              </a:ext>
            </a:extLst>
          </p:cNvPr>
          <p:cNvSpPr>
            <a:spLocks noGrp="1"/>
          </p:cNvSpPr>
          <p:nvPr>
            <p:ph type="dt" sz="half" idx="10"/>
          </p:nvPr>
        </p:nvSpPr>
        <p:spPr/>
        <p:txBody>
          <a:bodyPr/>
          <a:lstStyle>
            <a:lvl1pPr>
              <a:defRPr/>
            </a:lvl1pPr>
          </a:lstStyle>
          <a:p>
            <a:pPr>
              <a:defRPr/>
            </a:pPr>
            <a:fld id="{CE04A901-182C-4B03-8FA3-5AEE2EADFE0F}" type="datetimeFigureOut">
              <a:rPr lang="en-US"/>
              <a:pPr>
                <a:defRPr/>
              </a:pPr>
              <a:t>4/28/2022</a:t>
            </a:fld>
            <a:endParaRPr lang="en-US"/>
          </a:p>
        </p:txBody>
      </p:sp>
      <p:sp>
        <p:nvSpPr>
          <p:cNvPr id="3" name="Footer Placeholder 4">
            <a:extLst>
              <a:ext uri="{FF2B5EF4-FFF2-40B4-BE49-F238E27FC236}">
                <a16:creationId xmlns:a16="http://schemas.microsoft.com/office/drawing/2014/main" id="{FBCB120C-9132-493E-8015-858665CA45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6034A5B-D11A-4E33-BBC8-F3F259119E33}"/>
              </a:ext>
            </a:extLst>
          </p:cNvPr>
          <p:cNvSpPr>
            <a:spLocks noGrp="1"/>
          </p:cNvSpPr>
          <p:nvPr>
            <p:ph type="sldNum" sz="quarter" idx="12"/>
          </p:nvPr>
        </p:nvSpPr>
        <p:spPr/>
        <p:txBody>
          <a:bodyPr/>
          <a:lstStyle>
            <a:lvl1pPr>
              <a:defRPr/>
            </a:lvl1pPr>
          </a:lstStyle>
          <a:p>
            <a:pPr>
              <a:defRPr/>
            </a:pPr>
            <a:fld id="{2BC96A94-B8D5-484F-8611-363A76C233AA}" type="slidenum">
              <a:rPr lang="en-US" altLang="en-US"/>
              <a:pPr>
                <a:defRPr/>
              </a:pPr>
              <a:t>‹#›</a:t>
            </a:fld>
            <a:endParaRPr lang="en-US" altLang="en-US"/>
          </a:p>
        </p:txBody>
      </p:sp>
    </p:spTree>
    <p:extLst>
      <p:ext uri="{BB962C8B-B14F-4D97-AF65-F5344CB8AC3E}">
        <p14:creationId xmlns:p14="http://schemas.microsoft.com/office/powerpoint/2010/main" val="215870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4F29F3-186A-420B-B9AF-A12146C3EB8C}"/>
              </a:ext>
            </a:extLst>
          </p:cNvPr>
          <p:cNvSpPr>
            <a:spLocks noGrp="1"/>
          </p:cNvSpPr>
          <p:nvPr>
            <p:ph type="dt" sz="half" idx="10"/>
          </p:nvPr>
        </p:nvSpPr>
        <p:spPr/>
        <p:txBody>
          <a:bodyPr/>
          <a:lstStyle>
            <a:lvl1pPr>
              <a:defRPr/>
            </a:lvl1pPr>
          </a:lstStyle>
          <a:p>
            <a:pPr>
              <a:defRPr/>
            </a:pPr>
            <a:fld id="{7D5519F6-F2BC-44FE-B167-4813A3C6CD91}" type="datetimeFigureOut">
              <a:rPr lang="en-US"/>
              <a:pPr>
                <a:defRPr/>
              </a:pPr>
              <a:t>4/28/2022</a:t>
            </a:fld>
            <a:endParaRPr lang="en-US"/>
          </a:p>
        </p:txBody>
      </p:sp>
      <p:sp>
        <p:nvSpPr>
          <p:cNvPr id="6" name="Footer Placeholder 4">
            <a:extLst>
              <a:ext uri="{FF2B5EF4-FFF2-40B4-BE49-F238E27FC236}">
                <a16:creationId xmlns:a16="http://schemas.microsoft.com/office/drawing/2014/main" id="{2A76B433-6ECB-47F0-9012-D42427E023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3DF3FE-656B-4891-ADAC-739619B59D99}"/>
              </a:ext>
            </a:extLst>
          </p:cNvPr>
          <p:cNvSpPr>
            <a:spLocks noGrp="1"/>
          </p:cNvSpPr>
          <p:nvPr>
            <p:ph type="sldNum" sz="quarter" idx="12"/>
          </p:nvPr>
        </p:nvSpPr>
        <p:spPr/>
        <p:txBody>
          <a:bodyPr/>
          <a:lstStyle>
            <a:lvl1pPr>
              <a:defRPr/>
            </a:lvl1pPr>
          </a:lstStyle>
          <a:p>
            <a:pPr>
              <a:defRPr/>
            </a:pPr>
            <a:fld id="{91753D49-1F1A-4004-B40F-E5FA5CF27403}" type="slidenum">
              <a:rPr lang="en-US" altLang="en-US"/>
              <a:pPr>
                <a:defRPr/>
              </a:pPr>
              <a:t>‹#›</a:t>
            </a:fld>
            <a:endParaRPr lang="en-US" altLang="en-US"/>
          </a:p>
        </p:txBody>
      </p:sp>
    </p:spTree>
    <p:extLst>
      <p:ext uri="{BB962C8B-B14F-4D97-AF65-F5344CB8AC3E}">
        <p14:creationId xmlns:p14="http://schemas.microsoft.com/office/powerpoint/2010/main" val="367886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B9BED3-B6B4-45F3-B8D4-3981530728AC}"/>
              </a:ext>
            </a:extLst>
          </p:cNvPr>
          <p:cNvSpPr>
            <a:spLocks noGrp="1"/>
          </p:cNvSpPr>
          <p:nvPr>
            <p:ph type="dt" sz="half" idx="10"/>
          </p:nvPr>
        </p:nvSpPr>
        <p:spPr/>
        <p:txBody>
          <a:bodyPr/>
          <a:lstStyle>
            <a:lvl1pPr>
              <a:defRPr/>
            </a:lvl1pPr>
          </a:lstStyle>
          <a:p>
            <a:pPr>
              <a:defRPr/>
            </a:pPr>
            <a:fld id="{421F6FA9-8838-4139-ACA4-B83551EC1BE0}" type="datetimeFigureOut">
              <a:rPr lang="en-US"/>
              <a:pPr>
                <a:defRPr/>
              </a:pPr>
              <a:t>4/28/2022</a:t>
            </a:fld>
            <a:endParaRPr lang="en-US"/>
          </a:p>
        </p:txBody>
      </p:sp>
      <p:sp>
        <p:nvSpPr>
          <p:cNvPr id="6" name="Footer Placeholder 4">
            <a:extLst>
              <a:ext uri="{FF2B5EF4-FFF2-40B4-BE49-F238E27FC236}">
                <a16:creationId xmlns:a16="http://schemas.microsoft.com/office/drawing/2014/main" id="{BA0C6AD3-47F8-4D0E-B817-E14F36E5FA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8B1D7-B5F8-4C11-A590-A9B71B8BCA1F}"/>
              </a:ext>
            </a:extLst>
          </p:cNvPr>
          <p:cNvSpPr>
            <a:spLocks noGrp="1"/>
          </p:cNvSpPr>
          <p:nvPr>
            <p:ph type="sldNum" sz="quarter" idx="12"/>
          </p:nvPr>
        </p:nvSpPr>
        <p:spPr/>
        <p:txBody>
          <a:bodyPr/>
          <a:lstStyle>
            <a:lvl1pPr>
              <a:defRPr/>
            </a:lvl1pPr>
          </a:lstStyle>
          <a:p>
            <a:pPr>
              <a:defRPr/>
            </a:pPr>
            <a:fld id="{EB4F8DAC-7FC5-44A2-93F1-586122928AB1}" type="slidenum">
              <a:rPr lang="en-US" altLang="en-US"/>
              <a:pPr>
                <a:defRPr/>
              </a:pPr>
              <a:t>‹#›</a:t>
            </a:fld>
            <a:endParaRPr lang="en-US" altLang="en-US"/>
          </a:p>
        </p:txBody>
      </p:sp>
    </p:spTree>
    <p:extLst>
      <p:ext uri="{BB962C8B-B14F-4D97-AF65-F5344CB8AC3E}">
        <p14:creationId xmlns:p14="http://schemas.microsoft.com/office/powerpoint/2010/main" val="33423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3C2B10-68DF-4C51-BA2C-6E7127AD0C5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00F11C4-CA53-403C-9E80-1C1881E068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23A4133E-1C3A-4F4F-A3D8-0EA95620FCE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57B38E0C-C312-4BB3-A531-EF29C2D40687}" type="datetimeFigureOut">
              <a:rPr lang="en-US"/>
              <a:pPr>
                <a:defRPr/>
              </a:pPr>
              <a:t>4/28/2022</a:t>
            </a:fld>
            <a:endParaRPr lang="en-US"/>
          </a:p>
        </p:txBody>
      </p:sp>
      <p:sp>
        <p:nvSpPr>
          <p:cNvPr id="5" name="Footer Placeholder 4">
            <a:extLst>
              <a:ext uri="{FF2B5EF4-FFF2-40B4-BE49-F238E27FC236}">
                <a16:creationId xmlns:a16="http://schemas.microsoft.com/office/drawing/2014/main" id="{337966CC-A6F8-410E-A5B8-FBA10CB1067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321BB56-2B19-4F77-8483-6BF5DEF3D6F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5311CB8-8CC3-4495-951B-FFACC738BD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tc.usf.edu/lit2go/160/a-christmas-carol/2824/stave-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co.uk/url?sa=i&amp;rct=j&amp;q=&amp;esrc=s&amp;source=images&amp;cd=&amp;cad=rja&amp;uact=8&amp;ved=0ahUKEwiT6af8p9bTAhUJ1RoKHckaBR0QjRwIBw&amp;url=https://www.pinterest.com/wgalinetti/scrooge-set/&amp;psig=AFQjCNFykv30LtyA9zZsGE9fGGbr8lDE8A&amp;ust=1493989823933597"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1ED8DD6-6621-48AF-8B4B-3C40B7D99929}"/>
              </a:ext>
            </a:extLst>
          </p:cNvPr>
          <p:cNvSpPr>
            <a:spLocks noGrp="1"/>
          </p:cNvSpPr>
          <p:nvPr>
            <p:ph type="ctrTitle"/>
          </p:nvPr>
        </p:nvSpPr>
        <p:spPr/>
        <p:txBody>
          <a:bodyPr/>
          <a:lstStyle/>
          <a:p>
            <a:r>
              <a:rPr lang="en-GB" altLang="en-US" sz="2000"/>
              <a:t>Link to the PDF copy of the text I Use (this is for chapter 1 but you can download all of them as a pdf). I also annotated the text myself before running off pupil copies- boxing off key sections, etc to make it easier for them to find the sections we were looking at</a:t>
            </a:r>
          </a:p>
        </p:txBody>
      </p:sp>
      <p:sp>
        <p:nvSpPr>
          <p:cNvPr id="4099" name="Subtitle 2">
            <a:extLst>
              <a:ext uri="{FF2B5EF4-FFF2-40B4-BE49-F238E27FC236}">
                <a16:creationId xmlns:a16="http://schemas.microsoft.com/office/drawing/2014/main" id="{C5E90765-78EC-4910-B5AF-A2B6721D4478}"/>
              </a:ext>
            </a:extLst>
          </p:cNvPr>
          <p:cNvSpPr>
            <a:spLocks noGrp="1"/>
          </p:cNvSpPr>
          <p:nvPr>
            <p:ph type="subTitle" idx="1"/>
          </p:nvPr>
        </p:nvSpPr>
        <p:spPr>
          <a:xfrm>
            <a:off x="1371600" y="3332163"/>
            <a:ext cx="6400800" cy="1752600"/>
          </a:xfrm>
        </p:spPr>
        <p:txBody>
          <a:bodyPr/>
          <a:lstStyle/>
          <a:p>
            <a:pPr>
              <a:buFont typeface="Arial" charset="0"/>
              <a:buNone/>
              <a:defRPr/>
            </a:pPr>
            <a:r>
              <a:rPr lang="en-GB">
                <a:hlinkClick r:id="rId2"/>
              </a:rPr>
              <a:t>https://etc.usf.edu/lit2go/160/a-christmas-carol/2824/stave-i/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AD47D31-7C1B-4123-AC91-42FB8ECCA44A}"/>
              </a:ext>
            </a:extLst>
          </p:cNvPr>
          <p:cNvSpPr>
            <a:spLocks noGrp="1"/>
          </p:cNvSpPr>
          <p:nvPr>
            <p:ph type="title"/>
          </p:nvPr>
        </p:nvSpPr>
        <p:spPr/>
        <p:txBody>
          <a:bodyPr/>
          <a:lstStyle/>
          <a:p>
            <a:pPr eaLnBrk="1" hangingPunct="1"/>
            <a:r>
              <a:rPr lang="en-GB" altLang="en-US" u="sng"/>
              <a:t>Green pen work</a:t>
            </a:r>
          </a:p>
        </p:txBody>
      </p:sp>
      <p:sp>
        <p:nvSpPr>
          <p:cNvPr id="4" name="Content Placeholder 3">
            <a:extLst>
              <a:ext uri="{FF2B5EF4-FFF2-40B4-BE49-F238E27FC236}">
                <a16:creationId xmlns:a16="http://schemas.microsoft.com/office/drawing/2014/main" id="{41D62256-27F8-43EA-907A-88414897D161}"/>
              </a:ext>
            </a:extLst>
          </p:cNvPr>
          <p:cNvSpPr>
            <a:spLocks noGrp="1"/>
          </p:cNvSpPr>
          <p:nvPr>
            <p:ph sz="half" idx="2"/>
          </p:nvPr>
        </p:nvSpPr>
        <p:spPr>
          <a:xfrm>
            <a:off x="755650" y="1606550"/>
            <a:ext cx="7056438" cy="4343400"/>
          </a:xfrm>
        </p:spPr>
        <p:txBody>
          <a:bodyPr rtlCol="0">
            <a:normAutofit lnSpcReduction="10000"/>
          </a:bodyPr>
          <a:lstStyle/>
          <a:p>
            <a:pPr eaLnBrk="1" fontAlgn="auto" hangingPunct="1">
              <a:spcAft>
                <a:spcPts val="0"/>
              </a:spcAft>
              <a:buFont typeface="Arial" panose="020B0604020202020204" pitchFamily="34" charset="0"/>
              <a:buNone/>
              <a:defRPr/>
            </a:pPr>
            <a:r>
              <a:rPr lang="en-GB" dirty="0">
                <a:solidFill>
                  <a:srgbClr val="FF0000"/>
                </a:solidFill>
              </a:rPr>
              <a:t>P:The writer hooks me into the novel when he says,</a:t>
            </a:r>
          </a:p>
          <a:p>
            <a:pPr eaLnBrk="1" fontAlgn="auto" hangingPunct="1">
              <a:spcAft>
                <a:spcPts val="0"/>
              </a:spcAft>
              <a:buFont typeface="Arial" panose="020B0604020202020204" pitchFamily="34" charset="0"/>
              <a:buNone/>
              <a:defRPr/>
            </a:pPr>
            <a:r>
              <a:rPr lang="en-GB" dirty="0">
                <a:solidFill>
                  <a:srgbClr val="FFC000"/>
                </a:solidFill>
              </a:rPr>
              <a:t>E: ‘Marley was dead...to begin with’.</a:t>
            </a:r>
          </a:p>
          <a:p>
            <a:pPr eaLnBrk="1" fontAlgn="auto" hangingPunct="1">
              <a:spcAft>
                <a:spcPts val="0"/>
              </a:spcAft>
              <a:buFont typeface="Arial" panose="020B0604020202020204" pitchFamily="34" charset="0"/>
              <a:buNone/>
              <a:defRPr/>
            </a:pPr>
            <a:r>
              <a:rPr lang="en-GB" dirty="0">
                <a:solidFill>
                  <a:srgbClr val="00B050"/>
                </a:solidFill>
              </a:rPr>
              <a:t>E: This makes the reader interested because it tells us that Marley was dead ‘to begin with’. This suggests to me that Marley is dead at the beginning of the story but is going to come back to life. This makes me want to read on because I want to see if he comes back to life.</a:t>
            </a:r>
          </a:p>
          <a:p>
            <a:pPr eaLnBrk="1" fontAlgn="auto" hangingPunct="1">
              <a:spcAft>
                <a:spcPts val="0"/>
              </a:spcAft>
              <a:defRPr/>
            </a:pPr>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BCEB4E84-FC2C-4224-9FB8-A48ED822815D}"/>
              </a:ext>
            </a:extLst>
          </p:cNvPr>
          <p:cNvSpPr>
            <a:spLocks noGrp="1"/>
          </p:cNvSpPr>
          <p:nvPr>
            <p:ph type="title"/>
          </p:nvPr>
        </p:nvSpPr>
        <p:spPr/>
        <p:txBody>
          <a:bodyPr/>
          <a:lstStyle/>
          <a:p>
            <a:r>
              <a:rPr lang="en-GB" altLang="en-US" u="sng"/>
              <a:t>Title- The Ghost of Christmas Yet to Come</a:t>
            </a:r>
          </a:p>
        </p:txBody>
      </p:sp>
      <p:sp>
        <p:nvSpPr>
          <p:cNvPr id="110595" name="Content Placeholder 2">
            <a:extLst>
              <a:ext uri="{FF2B5EF4-FFF2-40B4-BE49-F238E27FC236}">
                <a16:creationId xmlns:a16="http://schemas.microsoft.com/office/drawing/2014/main" id="{AE8814CE-DD96-49EA-815F-BE29505D926B}"/>
              </a:ext>
            </a:extLst>
          </p:cNvPr>
          <p:cNvSpPr>
            <a:spLocks noGrp="1"/>
          </p:cNvSpPr>
          <p:nvPr>
            <p:ph sz="half" idx="1"/>
          </p:nvPr>
        </p:nvSpPr>
        <p:spPr/>
        <p:txBody>
          <a:bodyPr/>
          <a:lstStyle/>
          <a:p>
            <a:r>
              <a:rPr lang="en-GB" altLang="en-US"/>
              <a:t>Write 1 page of PEE paragraphs about how Dickens presents the Ghost of Christmas Yet to come.</a:t>
            </a:r>
          </a:p>
          <a:p>
            <a:endParaRPr lang="en-GB" altLang="en-US"/>
          </a:p>
          <a:p>
            <a:r>
              <a:rPr lang="en-GB" altLang="en-US"/>
              <a:t>You can do it!</a:t>
            </a:r>
          </a:p>
        </p:txBody>
      </p:sp>
      <p:pic>
        <p:nvPicPr>
          <p:cNvPr id="110596" name="Content Placeholder 4" descr="killer-question.jpg">
            <a:extLst>
              <a:ext uri="{FF2B5EF4-FFF2-40B4-BE49-F238E27FC236}">
                <a16:creationId xmlns:a16="http://schemas.microsoft.com/office/drawing/2014/main" id="{6489752D-63B5-4B99-8851-4DA7D90C9CA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4938" y="1785938"/>
            <a:ext cx="3071812" cy="3516312"/>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94687249-47F2-4B38-B931-F820B51685BF}"/>
              </a:ext>
            </a:extLst>
          </p:cNvPr>
          <p:cNvSpPr>
            <a:spLocks noGrp="1"/>
          </p:cNvSpPr>
          <p:nvPr>
            <p:ph type="title"/>
          </p:nvPr>
        </p:nvSpPr>
        <p:spPr/>
        <p:txBody>
          <a:bodyPr/>
          <a:lstStyle/>
          <a:p>
            <a:r>
              <a:rPr lang="en-GB" altLang="en-US" u="sng"/>
              <a:t>Some points to start your paragraphs.</a:t>
            </a:r>
          </a:p>
        </p:txBody>
      </p:sp>
      <p:sp>
        <p:nvSpPr>
          <p:cNvPr id="111619" name="Content Placeholder 2">
            <a:extLst>
              <a:ext uri="{FF2B5EF4-FFF2-40B4-BE49-F238E27FC236}">
                <a16:creationId xmlns:a16="http://schemas.microsoft.com/office/drawing/2014/main" id="{C3BBC108-A0E5-4483-A89D-13454FC4E423}"/>
              </a:ext>
            </a:extLst>
          </p:cNvPr>
          <p:cNvSpPr>
            <a:spLocks noGrp="1"/>
          </p:cNvSpPr>
          <p:nvPr>
            <p:ph idx="1"/>
          </p:nvPr>
        </p:nvSpPr>
        <p:spPr/>
        <p:txBody>
          <a:bodyPr/>
          <a:lstStyle/>
          <a:p>
            <a:r>
              <a:rPr lang="en-GB" altLang="en-US" sz="2800"/>
              <a:t>The Ghost of Christmas yet to come is a frightening spirit...</a:t>
            </a:r>
          </a:p>
          <a:p>
            <a:r>
              <a:rPr lang="en-GB" altLang="en-US" sz="2800"/>
              <a:t>The Ghost of Christmas Yet to Come creates a bleak atmosphere... </a:t>
            </a:r>
          </a:p>
          <a:p>
            <a:r>
              <a:rPr lang="en-GB" altLang="en-US" sz="2800"/>
              <a:t>The Ghost is described as wearing...</a:t>
            </a:r>
          </a:p>
          <a:p>
            <a:r>
              <a:rPr lang="en-GB" altLang="en-US" sz="2800"/>
              <a:t>The Ghost does not speak...</a:t>
            </a:r>
          </a:p>
          <a:p>
            <a:r>
              <a:rPr lang="en-GB" altLang="en-US" sz="2800"/>
              <a:t>This ghost, for Scrooge, is the one he is most frightened of...</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5D14AAD-577A-4E21-B7E5-DAC2D68B146D}"/>
              </a:ext>
            </a:extLst>
          </p:cNvPr>
          <p:cNvSpPr>
            <a:spLocks noGrp="1"/>
          </p:cNvSpPr>
          <p:nvPr>
            <p:ph type="title"/>
          </p:nvPr>
        </p:nvSpPr>
        <p:spPr/>
        <p:txBody>
          <a:bodyPr/>
          <a:lstStyle/>
          <a:p>
            <a:r>
              <a:rPr lang="en-GB" altLang="en-US" u="sng"/>
              <a:t>WAGOLL</a:t>
            </a:r>
          </a:p>
        </p:txBody>
      </p:sp>
      <p:sp>
        <p:nvSpPr>
          <p:cNvPr id="3" name="Content Placeholder 2">
            <a:extLst>
              <a:ext uri="{FF2B5EF4-FFF2-40B4-BE49-F238E27FC236}">
                <a16:creationId xmlns:a16="http://schemas.microsoft.com/office/drawing/2014/main" id="{3F92CA0D-1506-4610-BE4C-25B58EA9E52D}"/>
              </a:ext>
            </a:extLst>
          </p:cNvPr>
          <p:cNvSpPr>
            <a:spLocks noGrp="1"/>
          </p:cNvSpPr>
          <p:nvPr>
            <p:ph idx="1"/>
          </p:nvPr>
        </p:nvSpPr>
        <p:spPr/>
        <p:txBody>
          <a:bodyPr/>
          <a:lstStyle/>
          <a:p>
            <a:r>
              <a:rPr lang="en-GB" altLang="en-US" sz="2900" b="1">
                <a:solidFill>
                  <a:srgbClr val="FF0000"/>
                </a:solidFill>
              </a:rPr>
              <a:t>The Ghost of Christmas Yet to Come creates a bleak atmosphere, </a:t>
            </a:r>
            <a:r>
              <a:rPr lang="en-GB" altLang="en-US" sz="2900" b="1">
                <a:solidFill>
                  <a:srgbClr val="FFC000"/>
                </a:solidFill>
              </a:rPr>
              <a:t>‘the very air through which this spirit moved seemed to scatter gloom and mystery,’</a:t>
            </a:r>
            <a:r>
              <a:rPr lang="en-GB" altLang="en-US" sz="2900" b="1">
                <a:solidFill>
                  <a:srgbClr val="00B050"/>
                </a:solidFill>
              </a:rPr>
              <a:t> </a:t>
            </a:r>
          </a:p>
          <a:p>
            <a:pPr>
              <a:buFont typeface="Arial" panose="020B0604020202020204" pitchFamily="34" charset="0"/>
              <a:buNone/>
            </a:pPr>
            <a:r>
              <a:rPr lang="en-GB" altLang="en-US" sz="2900" b="1">
                <a:solidFill>
                  <a:srgbClr val="00B050"/>
                </a:solidFill>
              </a:rPr>
              <a:t>     The ghost has brought a miserable atmosphere with it because instead of bringing joy, it brings misery.  The word ‘gloom’ tells us that the ghost brings a sad atmosphere with it. </a:t>
            </a:r>
            <a:endParaRPr lang="en-GB" altLang="en-US" sz="2900" b="1">
              <a:solidFill>
                <a:srgbClr val="FFC000"/>
              </a:solidFill>
            </a:endParaRPr>
          </a:p>
          <a:p>
            <a:pPr>
              <a:buFont typeface="Arial" panose="020B0604020202020204" pitchFamily="34" charset="0"/>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0A70857F-0F40-489B-955B-54CEFAFB1011}"/>
              </a:ext>
            </a:extLst>
          </p:cNvPr>
          <p:cNvSpPr>
            <a:spLocks noGrp="1"/>
          </p:cNvSpPr>
          <p:nvPr>
            <p:ph type="title"/>
          </p:nvPr>
        </p:nvSpPr>
        <p:spPr/>
        <p:txBody>
          <a:bodyPr/>
          <a:lstStyle/>
          <a:p>
            <a:r>
              <a:rPr lang="en-GB" altLang="en-US" u="sng"/>
              <a:t>DIRT TIME</a:t>
            </a:r>
          </a:p>
        </p:txBody>
      </p:sp>
      <p:sp>
        <p:nvSpPr>
          <p:cNvPr id="113667" name="Content Placeholder 2">
            <a:extLst>
              <a:ext uri="{FF2B5EF4-FFF2-40B4-BE49-F238E27FC236}">
                <a16:creationId xmlns:a16="http://schemas.microsoft.com/office/drawing/2014/main" id="{B7F23ECE-A7BE-45D2-B49C-C1426ADF5F10}"/>
              </a:ext>
            </a:extLst>
          </p:cNvPr>
          <p:cNvSpPr>
            <a:spLocks noGrp="1"/>
          </p:cNvSpPr>
          <p:nvPr>
            <p:ph sz="half" idx="1"/>
          </p:nvPr>
        </p:nvSpPr>
        <p:spPr/>
        <p:txBody>
          <a:bodyPr/>
          <a:lstStyle/>
          <a:p>
            <a:pPr marL="514350" indent="-514350">
              <a:buFont typeface="Arial" panose="020B0604020202020204" pitchFamily="34" charset="0"/>
              <a:buAutoNum type="arabicPeriod"/>
            </a:pPr>
            <a:r>
              <a:rPr lang="en-GB" altLang="en-US"/>
              <a:t>Make your green pen corrections.</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Private reading of your Accelerated Reader book.</a:t>
            </a:r>
          </a:p>
        </p:txBody>
      </p:sp>
      <p:pic>
        <p:nvPicPr>
          <p:cNvPr id="113668" name="Content Placeholder 4" descr="green pen.jpg">
            <a:extLst>
              <a:ext uri="{FF2B5EF4-FFF2-40B4-BE49-F238E27FC236}">
                <a16:creationId xmlns:a16="http://schemas.microsoft.com/office/drawing/2014/main" id="{7BDE930D-E80E-483B-9ABB-927520585C3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676400"/>
            <a:ext cx="3276600" cy="3733800"/>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C689F711-C84D-4737-98BF-2439C8BEDB4A}"/>
              </a:ext>
            </a:extLst>
          </p:cNvPr>
          <p:cNvSpPr>
            <a:spLocks noGrp="1"/>
          </p:cNvSpPr>
          <p:nvPr>
            <p:ph type="title"/>
          </p:nvPr>
        </p:nvSpPr>
        <p:spPr/>
        <p:txBody>
          <a:bodyPr/>
          <a:lstStyle/>
          <a:p>
            <a:r>
              <a:rPr lang="en-GB" altLang="en-US" sz="2800" u="sng">
                <a:solidFill>
                  <a:srgbClr val="FF0000"/>
                </a:solidFill>
              </a:rPr>
              <a:t>PLENARY: In your opinion, which ghost has the most influence on Scrooge? Be prepared to explain your ideas.</a:t>
            </a:r>
          </a:p>
        </p:txBody>
      </p:sp>
      <p:pic>
        <p:nvPicPr>
          <p:cNvPr id="114691" name="Content Placeholder 4" descr="Ghost_of_Christmas_Past.png">
            <a:extLst>
              <a:ext uri="{FF2B5EF4-FFF2-40B4-BE49-F238E27FC236}">
                <a16:creationId xmlns:a16="http://schemas.microsoft.com/office/drawing/2014/main" id="{D7F82101-551D-4451-A883-62828584A57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524000"/>
            <a:ext cx="5364163" cy="3352800"/>
          </a:xfrm>
        </p:spPr>
      </p:pic>
      <p:pic>
        <p:nvPicPr>
          <p:cNvPr id="114692" name="Content Placeholder 6" descr="present.jpg">
            <a:extLst>
              <a:ext uri="{FF2B5EF4-FFF2-40B4-BE49-F238E27FC236}">
                <a16:creationId xmlns:a16="http://schemas.microsoft.com/office/drawing/2014/main" id="{B81A99FC-FC2A-4CD3-8AFB-28F273FAE4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30448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Content Placeholder 4" descr="24226172.png">
            <a:extLst>
              <a:ext uri="{FF2B5EF4-FFF2-40B4-BE49-F238E27FC236}">
                <a16:creationId xmlns:a16="http://schemas.microsoft.com/office/drawing/2014/main" id="{CAD0C378-B2E1-4049-827B-74F39FCD0F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337661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3DB46FB5-DC2E-43F1-B048-B46C9A967302}"/>
              </a:ext>
            </a:extLst>
          </p:cNvPr>
          <p:cNvSpPr/>
          <p:nvPr/>
        </p:nvSpPr>
        <p:spPr>
          <a:xfrm>
            <a:off x="1214438" y="357188"/>
            <a:ext cx="7000875" cy="52863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200" dirty="0">
                <a:solidFill>
                  <a:schemeClr val="bg1"/>
                </a:solidFill>
              </a:rPr>
              <a:t>On pages 2-12, the spirit shows Scrooge conversations and gossip between the locals about a man who has just died. How do people react to the news of his death?</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EBCE-F191-4380-8428-3D47D89886B3}"/>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641BB749-20F5-48C7-9627-65E30789A1DB}"/>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DESCRIBE people’s reactions to Scrooge’s death.</a:t>
            </a:r>
          </a:p>
          <a:p>
            <a:pPr marL="0" indent="0" eaLnBrk="1" fontAlgn="auto" hangingPunct="1">
              <a:spcAft>
                <a:spcPts val="0"/>
              </a:spcAft>
              <a:defRPr/>
            </a:pPr>
            <a:r>
              <a:rPr lang="en-GB" b="1" dirty="0">
                <a:solidFill>
                  <a:srgbClr val="FFC000"/>
                </a:solidFill>
              </a:rPr>
              <a:t>IDENTIFY key quotes.</a:t>
            </a:r>
          </a:p>
          <a:p>
            <a:pPr marL="0" indent="0" eaLnBrk="1" fontAlgn="auto" hangingPunct="1">
              <a:spcAft>
                <a:spcPts val="0"/>
              </a:spcAft>
              <a:buFont typeface="Arial" charset="0"/>
              <a:buNone/>
              <a:defRPr/>
            </a:pPr>
            <a:endParaRPr lang="en-GB" b="1" u="sng" dirty="0">
              <a:solidFill>
                <a:srgbClr val="0070C0"/>
              </a:solidFill>
            </a:endParaRP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DDC506FD-D3B2-47EB-80C2-F96F849B4CBB}"/>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3309C5E2-EFA1-479F-BED8-5E8035644484}"/>
              </a:ext>
            </a:extLst>
          </p:cNvPr>
          <p:cNvSpPr>
            <a:spLocks noGrp="1"/>
          </p:cNvSpPr>
          <p:nvPr>
            <p:ph type="title"/>
          </p:nvPr>
        </p:nvSpPr>
        <p:spPr/>
        <p:txBody>
          <a:bodyPr/>
          <a:lstStyle/>
          <a:p>
            <a:r>
              <a:rPr lang="en-GB" altLang="en-US" u="sng"/>
              <a:t>Different responses to Scrooge’s death</a:t>
            </a:r>
          </a:p>
        </p:txBody>
      </p:sp>
      <p:sp>
        <p:nvSpPr>
          <p:cNvPr id="117763" name="Content Placeholder 2">
            <a:extLst>
              <a:ext uri="{FF2B5EF4-FFF2-40B4-BE49-F238E27FC236}">
                <a16:creationId xmlns:a16="http://schemas.microsoft.com/office/drawing/2014/main" id="{E916A81F-9992-4FD9-BD33-CF5C8275EAA9}"/>
              </a:ext>
            </a:extLst>
          </p:cNvPr>
          <p:cNvSpPr>
            <a:spLocks noGrp="1"/>
          </p:cNvSpPr>
          <p:nvPr>
            <p:ph sz="half" idx="1"/>
          </p:nvPr>
        </p:nvSpPr>
        <p:spPr/>
        <p:txBody>
          <a:bodyPr/>
          <a:lstStyle/>
          <a:p>
            <a:r>
              <a:rPr lang="en-GB" altLang="en-US"/>
              <a:t>The businessmen.</a:t>
            </a:r>
          </a:p>
          <a:p>
            <a:endParaRPr lang="en-GB" altLang="en-US"/>
          </a:p>
          <a:p>
            <a:r>
              <a:rPr lang="en-GB" altLang="en-US"/>
              <a:t>The thieves.</a:t>
            </a:r>
          </a:p>
          <a:p>
            <a:endParaRPr lang="en-GB" altLang="en-US"/>
          </a:p>
          <a:p>
            <a:r>
              <a:rPr lang="en-GB" altLang="en-US"/>
              <a:t>The husband and wife who owed Scrooge money.</a:t>
            </a:r>
          </a:p>
        </p:txBody>
      </p:sp>
      <p:pic>
        <p:nvPicPr>
          <p:cNvPr id="117764" name="Content Placeholder 4" descr="scrooges death.jpg">
            <a:extLst>
              <a:ext uri="{FF2B5EF4-FFF2-40B4-BE49-F238E27FC236}">
                <a16:creationId xmlns:a16="http://schemas.microsoft.com/office/drawing/2014/main" id="{36F5902A-388A-4ED7-9BCD-88A34107EB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03825" y="2152650"/>
            <a:ext cx="2927350" cy="3421063"/>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EC1A8911-3BAB-469F-81E5-A671D96AC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73" t="21484" r="14897" b="9180"/>
          <a:stretch>
            <a:fillRect/>
          </a:stretch>
        </p:blipFill>
        <p:spPr bwMode="auto">
          <a:xfrm>
            <a:off x="71438" y="357188"/>
            <a:ext cx="9072562"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831D-CB5E-4A09-BD40-EC0BAB950877}"/>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u="sng" dirty="0"/>
              <a:t>On your post-it note</a:t>
            </a:r>
          </a:p>
        </p:txBody>
      </p:sp>
      <p:sp>
        <p:nvSpPr>
          <p:cNvPr id="3" name="Content Placeholder 2">
            <a:extLst>
              <a:ext uri="{FF2B5EF4-FFF2-40B4-BE49-F238E27FC236}">
                <a16:creationId xmlns:a16="http://schemas.microsoft.com/office/drawing/2014/main" id="{48688308-D88F-4FBA-8ACB-00DFABAE5863}"/>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sz="3600" dirty="0"/>
              <a:t>Write down in your own words how people react to the news of Scrooge’s death.</a:t>
            </a:r>
          </a:p>
          <a:p>
            <a:pPr eaLnBrk="1" fontAlgn="auto" hangingPunct="1">
              <a:spcAft>
                <a:spcPts val="0"/>
              </a:spcAft>
              <a:buFont typeface="Arial" charset="0"/>
              <a:buNone/>
              <a:defRPr/>
            </a:pPr>
            <a:endParaRPr lang="en-GB" sz="2500" dirty="0"/>
          </a:p>
        </p:txBody>
      </p:sp>
      <p:pic>
        <p:nvPicPr>
          <p:cNvPr id="5" name="Content Placeholder 4" descr="post it.jpg">
            <a:extLst>
              <a:ext uri="{FF2B5EF4-FFF2-40B4-BE49-F238E27FC236}">
                <a16:creationId xmlns:a16="http://schemas.microsoft.com/office/drawing/2014/main" id="{1E978C17-6FFF-4944-A7EA-23BAD206A1C9}"/>
              </a:ext>
            </a:extLst>
          </p:cNvPr>
          <p:cNvPicPr>
            <a:picLocks noGrp="1" noChangeAspect="1"/>
          </p:cNvPicPr>
          <p:nvPr>
            <p:ph sz="half" idx="2"/>
          </p:nvPr>
        </p:nvPicPr>
        <p:blipFill>
          <a:blip r:embed="rId2"/>
          <a:stretch>
            <a:fillRect/>
          </a:stretch>
        </p:blipFill>
        <p:spPr>
          <a:xfrm>
            <a:off x="4876800" y="1828800"/>
            <a:ext cx="3429000" cy="4114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A4AE-7EF8-4156-82BA-3942B4944D7E}"/>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u="sng" dirty="0"/>
              <a:t>On your post-it note</a:t>
            </a:r>
          </a:p>
        </p:txBody>
      </p:sp>
      <p:sp>
        <p:nvSpPr>
          <p:cNvPr id="3" name="Content Placeholder 2">
            <a:extLst>
              <a:ext uri="{FF2B5EF4-FFF2-40B4-BE49-F238E27FC236}">
                <a16:creationId xmlns:a16="http://schemas.microsoft.com/office/drawing/2014/main" id="{7413678D-B247-4BE9-A3E6-4BC98255AF37}"/>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sz="2500" dirty="0"/>
              <a:t>Write down how Charles Dickens makes us want to read on at the beginning of the story.</a:t>
            </a:r>
          </a:p>
          <a:p>
            <a:pPr eaLnBrk="1" fontAlgn="auto" hangingPunct="1">
              <a:spcAft>
                <a:spcPts val="0"/>
              </a:spcAft>
              <a:defRPr/>
            </a:pPr>
            <a:endParaRPr lang="en-GB" sz="2500" dirty="0"/>
          </a:p>
          <a:p>
            <a:pPr eaLnBrk="1" fontAlgn="auto" hangingPunct="1">
              <a:spcAft>
                <a:spcPts val="0"/>
              </a:spcAft>
              <a:defRPr/>
            </a:pPr>
            <a:r>
              <a:rPr lang="fr-FR" sz="2500" dirty="0"/>
              <a:t>Notez comment Charles Dickens nous donne envie de lire au début de l'histoire.</a:t>
            </a:r>
            <a:endParaRPr lang="en-GB" sz="2500" dirty="0"/>
          </a:p>
        </p:txBody>
      </p:sp>
      <p:pic>
        <p:nvPicPr>
          <p:cNvPr id="5" name="Content Placeholder 4" descr="post it.jpg">
            <a:extLst>
              <a:ext uri="{FF2B5EF4-FFF2-40B4-BE49-F238E27FC236}">
                <a16:creationId xmlns:a16="http://schemas.microsoft.com/office/drawing/2014/main" id="{CFA1BD34-6332-4D1C-9B3C-B99AE2FD38EC}"/>
              </a:ext>
            </a:extLst>
          </p:cNvPr>
          <p:cNvPicPr>
            <a:picLocks noGrp="1" noChangeAspect="1"/>
          </p:cNvPicPr>
          <p:nvPr>
            <p:ph sz="half" idx="2"/>
          </p:nvPr>
        </p:nvPicPr>
        <p:blipFill>
          <a:blip r:embed="rId2"/>
          <a:stretch>
            <a:fillRect/>
          </a:stretch>
        </p:blipFill>
        <p:spPr>
          <a:xfrm>
            <a:off x="4876800" y="1828800"/>
            <a:ext cx="3429000" cy="4114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BAB1D94C-97FF-4A65-B440-C9FF0526CB79}"/>
              </a:ext>
            </a:extLst>
          </p:cNvPr>
          <p:cNvSpPr/>
          <p:nvPr/>
        </p:nvSpPr>
        <p:spPr>
          <a:xfrm>
            <a:off x="1214438" y="357188"/>
            <a:ext cx="7000875" cy="52863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3200" dirty="0">
                <a:solidFill>
                  <a:schemeClr val="bg1"/>
                </a:solidFill>
              </a:rPr>
              <a:t>What was life like in the </a:t>
            </a:r>
            <a:r>
              <a:rPr lang="en-GB" sz="3200" dirty="0" err="1">
                <a:solidFill>
                  <a:schemeClr val="bg1"/>
                </a:solidFill>
              </a:rPr>
              <a:t>Cratchits</a:t>
            </a:r>
            <a:r>
              <a:rPr lang="en-GB" sz="3200" dirty="0">
                <a:solidFill>
                  <a:schemeClr val="bg1"/>
                </a:solidFill>
              </a:rPr>
              <a:t>’ house in Chapter 3 when Scrooge visited with the Ghost of Christmas Present?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E990-E16F-4F92-862E-C17EAD291367}"/>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E202D314-185C-499F-825F-799D47149119}"/>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lnSpcReduction="10000"/>
          </a:bodyPr>
          <a:lstStyle/>
          <a:p>
            <a:pPr marL="0" indent="0" eaLnBrk="1" fontAlgn="auto" hangingPunct="1">
              <a:spcAft>
                <a:spcPts val="0"/>
              </a:spcAft>
              <a:defRPr/>
            </a:pPr>
            <a:r>
              <a:rPr lang="en-GB" b="1" dirty="0">
                <a:solidFill>
                  <a:srgbClr val="FF0000"/>
                </a:solidFill>
              </a:rPr>
              <a:t>READ Dickens’ description of the </a:t>
            </a:r>
            <a:r>
              <a:rPr lang="en-GB" b="1" dirty="0" err="1">
                <a:solidFill>
                  <a:srgbClr val="FF0000"/>
                </a:solidFill>
              </a:rPr>
              <a:t>Cratchit</a:t>
            </a:r>
            <a:r>
              <a:rPr lang="en-GB" b="1" dirty="0">
                <a:solidFill>
                  <a:srgbClr val="FF0000"/>
                </a:solidFill>
              </a:rPr>
              <a:t> house in Chapter 4.</a:t>
            </a:r>
          </a:p>
          <a:p>
            <a:pPr marL="0" indent="0" eaLnBrk="1" fontAlgn="auto" hangingPunct="1">
              <a:spcAft>
                <a:spcPts val="0"/>
              </a:spcAft>
              <a:defRPr/>
            </a:pPr>
            <a:r>
              <a:rPr lang="en-GB" b="1" dirty="0">
                <a:solidFill>
                  <a:srgbClr val="FFC000"/>
                </a:solidFill>
              </a:rPr>
              <a:t>IDENTIFY key quotes.</a:t>
            </a:r>
          </a:p>
          <a:p>
            <a:pPr marL="0" indent="0" eaLnBrk="1" fontAlgn="auto" hangingPunct="1">
              <a:spcAft>
                <a:spcPts val="0"/>
              </a:spcAft>
              <a:defRPr/>
            </a:pPr>
            <a:r>
              <a:rPr lang="en-GB" b="1" dirty="0">
                <a:solidFill>
                  <a:srgbClr val="00B050"/>
                </a:solidFill>
              </a:rPr>
              <a:t>ANALYSE the language used to present the house.</a:t>
            </a:r>
          </a:p>
          <a:p>
            <a:pPr marL="0" indent="0" eaLnBrk="1" fontAlgn="auto" hangingPunct="1">
              <a:spcAft>
                <a:spcPts val="0"/>
              </a:spcAft>
              <a:defRPr/>
            </a:pPr>
            <a:r>
              <a:rPr lang="en-GB" b="1" dirty="0">
                <a:solidFill>
                  <a:srgbClr val="7030A0"/>
                </a:solidFill>
              </a:rPr>
              <a:t>EXPLORE how the household is different from chapter 3.</a:t>
            </a: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 using PEE.</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6607A41B-9F93-45D7-B367-4F8DD7C40CFE}"/>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E1CE1D47-7F0E-483C-A073-38F86C280239}"/>
              </a:ext>
            </a:extLst>
          </p:cNvPr>
          <p:cNvSpPr>
            <a:spLocks noGrp="1"/>
          </p:cNvSpPr>
          <p:nvPr>
            <p:ph type="title"/>
          </p:nvPr>
        </p:nvSpPr>
        <p:spPr/>
        <p:txBody>
          <a:bodyPr/>
          <a:lstStyle/>
          <a:p>
            <a:r>
              <a:rPr lang="en-GB" altLang="en-US" u="sng"/>
              <a:t>Shared reading</a:t>
            </a:r>
          </a:p>
        </p:txBody>
      </p:sp>
      <p:sp>
        <p:nvSpPr>
          <p:cNvPr id="124931" name="Content Placeholder 2">
            <a:extLst>
              <a:ext uri="{FF2B5EF4-FFF2-40B4-BE49-F238E27FC236}">
                <a16:creationId xmlns:a16="http://schemas.microsoft.com/office/drawing/2014/main" id="{6EE2303B-C5F4-4CF2-9222-AC6E1F4E6013}"/>
              </a:ext>
            </a:extLst>
          </p:cNvPr>
          <p:cNvSpPr>
            <a:spLocks noGrp="1"/>
          </p:cNvSpPr>
          <p:nvPr>
            <p:ph sz="half" idx="1"/>
          </p:nvPr>
        </p:nvSpPr>
        <p:spPr/>
        <p:txBody>
          <a:bodyPr/>
          <a:lstStyle/>
          <a:p>
            <a:r>
              <a:rPr lang="en-GB" altLang="en-US" sz="4000"/>
              <a:t>How is the Cratchit house different?</a:t>
            </a:r>
          </a:p>
        </p:txBody>
      </p:sp>
      <p:pic>
        <p:nvPicPr>
          <p:cNvPr id="124932" name="Content Placeholder 4" descr="baby-reading.jpg">
            <a:extLst>
              <a:ext uri="{FF2B5EF4-FFF2-40B4-BE49-F238E27FC236}">
                <a16:creationId xmlns:a16="http://schemas.microsoft.com/office/drawing/2014/main" id="{905E916A-C6CE-455A-9BEB-67DCACEC25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785938"/>
            <a:ext cx="3824288" cy="400050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2358D247-D611-4998-AF09-66095C6A5828}"/>
              </a:ext>
            </a:extLst>
          </p:cNvPr>
          <p:cNvSpPr>
            <a:spLocks noGrp="1"/>
          </p:cNvSpPr>
          <p:nvPr>
            <p:ph type="title"/>
          </p:nvPr>
        </p:nvSpPr>
        <p:spPr/>
        <p:txBody>
          <a:bodyPr/>
          <a:lstStyle/>
          <a:p>
            <a:pPr eaLnBrk="1" hangingPunct="1"/>
            <a:endParaRPr lang="en-GB" altLang="en-US"/>
          </a:p>
        </p:txBody>
      </p:sp>
      <p:graphicFrame>
        <p:nvGraphicFramePr>
          <p:cNvPr id="4" name="Content Placeholder 3">
            <a:extLst>
              <a:ext uri="{FF2B5EF4-FFF2-40B4-BE49-F238E27FC236}">
                <a16:creationId xmlns:a16="http://schemas.microsoft.com/office/drawing/2014/main" id="{30A953C5-29BF-464F-8D74-DDDA96B436CD}"/>
              </a:ext>
            </a:extLst>
          </p:cNvPr>
          <p:cNvGraphicFramePr>
            <a:graphicFrameLocks noGrp="1"/>
          </p:cNvGraphicFramePr>
          <p:nvPr>
            <p:ph idx="1"/>
          </p:nvPr>
        </p:nvGraphicFramePr>
        <p:xfrm>
          <a:off x="457200" y="260350"/>
          <a:ext cx="8229600" cy="612616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22919">
                <a:tc>
                  <a:txBody>
                    <a:bodyPr/>
                    <a:lstStyle/>
                    <a:p>
                      <a:r>
                        <a:rPr lang="en-GB" sz="2400" dirty="0">
                          <a:solidFill>
                            <a:schemeClr val="bg1"/>
                          </a:solidFill>
                        </a:rPr>
                        <a:t>The </a:t>
                      </a:r>
                      <a:r>
                        <a:rPr lang="en-GB" sz="2400" dirty="0" err="1">
                          <a:solidFill>
                            <a:schemeClr val="bg1"/>
                          </a:solidFill>
                        </a:rPr>
                        <a:t>Cratchits</a:t>
                      </a:r>
                      <a:r>
                        <a:rPr lang="en-GB" sz="2400" dirty="0">
                          <a:solidFill>
                            <a:schemeClr val="bg1"/>
                          </a:solidFill>
                        </a:rPr>
                        <a:t> in Chapter 3</a:t>
                      </a:r>
                    </a:p>
                  </a:txBody>
                  <a:tcPr marT="45719" marB="45719"/>
                </a:tc>
                <a:tc>
                  <a:txBody>
                    <a:bodyPr/>
                    <a:lstStyle/>
                    <a:p>
                      <a:r>
                        <a:rPr lang="en-GB" sz="2400" dirty="0">
                          <a:solidFill>
                            <a:schemeClr val="bg1"/>
                          </a:solidFill>
                        </a:rPr>
                        <a:t>The </a:t>
                      </a:r>
                      <a:r>
                        <a:rPr lang="en-GB" sz="2400" dirty="0" err="1">
                          <a:solidFill>
                            <a:schemeClr val="bg1"/>
                          </a:solidFill>
                        </a:rPr>
                        <a:t>Cratchits</a:t>
                      </a:r>
                      <a:r>
                        <a:rPr lang="en-GB" sz="2400" dirty="0">
                          <a:solidFill>
                            <a:schemeClr val="bg1"/>
                          </a:solidFill>
                        </a:rPr>
                        <a:t> in Chapter  4, pages 13-14.</a:t>
                      </a:r>
                    </a:p>
                  </a:txBody>
                  <a:tcPr marT="45719" marB="45719"/>
                </a:tc>
                <a:extLst>
                  <a:ext uri="{0D108BD9-81ED-4DB2-BD59-A6C34878D82A}">
                    <a16:rowId xmlns:a16="http://schemas.microsoft.com/office/drawing/2014/main" val="10000"/>
                  </a:ext>
                </a:extLst>
              </a:tr>
              <a:tr h="5303244">
                <a:tc>
                  <a:txBody>
                    <a:bodyPr/>
                    <a:lstStyle/>
                    <a:p>
                      <a:r>
                        <a:rPr lang="en-GB" sz="1800" dirty="0"/>
                        <a:t>‘two smaller</a:t>
                      </a:r>
                      <a:r>
                        <a:rPr lang="en-GB" sz="1800" baseline="0" dirty="0"/>
                        <a:t> </a:t>
                      </a:r>
                      <a:r>
                        <a:rPr lang="en-GB" sz="1800" baseline="0" dirty="0" err="1"/>
                        <a:t>Cratchits</a:t>
                      </a:r>
                      <a:r>
                        <a:rPr lang="en-GB" sz="1800" baseline="0" dirty="0"/>
                        <a:t>, boy and girl, came tearing in screaming.’</a:t>
                      </a:r>
                    </a:p>
                    <a:p>
                      <a:endParaRPr lang="en-GB" sz="1800" baseline="0" dirty="0"/>
                    </a:p>
                    <a:p>
                      <a:r>
                        <a:rPr lang="en-GB" sz="1800" baseline="0" dirty="0"/>
                        <a:t>‘these young </a:t>
                      </a:r>
                      <a:r>
                        <a:rPr lang="en-GB" sz="1800" baseline="0" dirty="0" err="1"/>
                        <a:t>Cratchits</a:t>
                      </a:r>
                      <a:r>
                        <a:rPr lang="en-GB" sz="1800" baseline="0" dirty="0"/>
                        <a:t> danced around the table.’</a:t>
                      </a:r>
                    </a:p>
                    <a:p>
                      <a:endParaRPr lang="en-GB" sz="1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latin typeface="+mn-lt"/>
                          <a:ea typeface="+mn-ea"/>
                          <a:cs typeface="+mn-cs"/>
                        </a:rPr>
                        <a:t>‘Such a bustle ensued’ </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txBody>
                  <a:tcPr marT="45719" marB="45719"/>
                </a:tc>
                <a:tc>
                  <a:txBody>
                    <a:bodyPr/>
                    <a:lstStyle/>
                    <a:p>
                      <a:r>
                        <a:rPr lang="en-GB" sz="1800" dirty="0"/>
                        <a:t>‘Quiet. Very quiet.</a:t>
                      </a:r>
                      <a:r>
                        <a:rPr lang="en-GB" sz="1800" baseline="0" dirty="0"/>
                        <a:t> The noisy little </a:t>
                      </a:r>
                      <a:r>
                        <a:rPr lang="en-GB" sz="1800" baseline="0" dirty="0" err="1"/>
                        <a:t>Cratchits</a:t>
                      </a:r>
                      <a:r>
                        <a:rPr lang="en-GB" sz="1800" baseline="0" dirty="0"/>
                        <a:t> were as still as statues.’</a:t>
                      </a:r>
                      <a:endParaRPr lang="en-GB" sz="1800" dirty="0"/>
                    </a:p>
                  </a:txBody>
                  <a:tcPr marT="45719" marB="45719"/>
                </a:tc>
                <a:extLst>
                  <a:ext uri="{0D108BD9-81ED-4DB2-BD59-A6C34878D82A}">
                    <a16:rowId xmlns:a16="http://schemas.microsoft.com/office/drawing/2014/main" val="10001"/>
                  </a:ext>
                </a:extLst>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40D06CA1-2999-422C-9839-6389D291C316}"/>
              </a:ext>
            </a:extLst>
          </p:cNvPr>
          <p:cNvSpPr>
            <a:spLocks noGrp="1"/>
          </p:cNvSpPr>
          <p:nvPr>
            <p:ph type="title"/>
          </p:nvPr>
        </p:nvSpPr>
        <p:spPr/>
        <p:txBody>
          <a:bodyPr/>
          <a:lstStyle/>
          <a:p>
            <a:pPr eaLnBrk="1" hangingPunct="1"/>
            <a:r>
              <a:rPr lang="en-GB" altLang="en-US" u="sng"/>
              <a:t>Check</a:t>
            </a:r>
          </a:p>
        </p:txBody>
      </p:sp>
      <p:sp>
        <p:nvSpPr>
          <p:cNvPr id="126979" name="Content Placeholder 2">
            <a:extLst>
              <a:ext uri="{FF2B5EF4-FFF2-40B4-BE49-F238E27FC236}">
                <a16:creationId xmlns:a16="http://schemas.microsoft.com/office/drawing/2014/main" id="{BE8A0D98-654C-46C0-BBC1-6CBADBCE819D}"/>
              </a:ext>
            </a:extLst>
          </p:cNvPr>
          <p:cNvSpPr>
            <a:spLocks noGrp="1"/>
          </p:cNvSpPr>
          <p:nvPr>
            <p:ph sz="half" idx="1"/>
          </p:nvPr>
        </p:nvSpPr>
        <p:spPr/>
        <p:txBody>
          <a:bodyPr/>
          <a:lstStyle/>
          <a:p>
            <a:pPr eaLnBrk="1" hangingPunct="1"/>
            <a:r>
              <a:rPr lang="en-GB" altLang="en-US"/>
              <a:t>How is life different at the Crachit house?  Compare and contrast to Chapter 3.</a:t>
            </a:r>
          </a:p>
          <a:p>
            <a:pPr eaLnBrk="1" hangingPunct="1">
              <a:buFont typeface="Wingdings 2" panose="05020102010507070707" pitchFamily="18" charset="2"/>
              <a:buNone/>
            </a:pPr>
            <a:endParaRPr lang="en-GB" altLang="en-US"/>
          </a:p>
          <a:p>
            <a:pPr eaLnBrk="1" hangingPunct="1"/>
            <a:r>
              <a:rPr lang="en-GB" altLang="en-US"/>
              <a:t>What is the mood and atmosphere like?</a:t>
            </a:r>
          </a:p>
          <a:p>
            <a:pPr eaLnBrk="1" hangingPunct="1"/>
            <a:endParaRPr lang="en-GB" altLang="en-US"/>
          </a:p>
          <a:p>
            <a:pPr eaLnBrk="1" hangingPunct="1"/>
            <a:r>
              <a:rPr lang="en-GB" altLang="en-US"/>
              <a:t>Why?</a:t>
            </a:r>
          </a:p>
        </p:txBody>
      </p:sp>
      <p:pic>
        <p:nvPicPr>
          <p:cNvPr id="126980" name="Content Placeholder 4" descr="miss piggy.jpg">
            <a:extLst>
              <a:ext uri="{FF2B5EF4-FFF2-40B4-BE49-F238E27FC236}">
                <a16:creationId xmlns:a16="http://schemas.microsoft.com/office/drawing/2014/main" id="{45F783B7-952F-4655-A7ED-ADCA45DF87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9188" y="1571625"/>
            <a:ext cx="3571875" cy="4500563"/>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8F26647E-336D-4C3E-9ED8-39EC98811D7C}"/>
              </a:ext>
            </a:extLst>
          </p:cNvPr>
          <p:cNvSpPr>
            <a:spLocks noGrp="1"/>
          </p:cNvSpPr>
          <p:nvPr>
            <p:ph type="title"/>
          </p:nvPr>
        </p:nvSpPr>
        <p:spPr/>
        <p:txBody>
          <a:bodyPr/>
          <a:lstStyle/>
          <a:p>
            <a:pPr eaLnBrk="1" hangingPunct="1"/>
            <a:r>
              <a:rPr lang="en-GB" altLang="en-US" u="sng"/>
              <a:t>Pages 17-18: Scrooge’s promise</a:t>
            </a:r>
          </a:p>
        </p:txBody>
      </p:sp>
      <p:sp>
        <p:nvSpPr>
          <p:cNvPr id="128003" name="Content Placeholder 2">
            <a:extLst>
              <a:ext uri="{FF2B5EF4-FFF2-40B4-BE49-F238E27FC236}">
                <a16:creationId xmlns:a16="http://schemas.microsoft.com/office/drawing/2014/main" id="{D163F554-A0BF-4B68-838E-F97F8BB9F260}"/>
              </a:ext>
            </a:extLst>
          </p:cNvPr>
          <p:cNvSpPr>
            <a:spLocks noGrp="1"/>
          </p:cNvSpPr>
          <p:nvPr>
            <p:ph sz="half" idx="1"/>
          </p:nvPr>
        </p:nvSpPr>
        <p:spPr/>
        <p:txBody>
          <a:bodyPr/>
          <a:lstStyle/>
          <a:p>
            <a:pPr eaLnBrk="1" hangingPunct="1"/>
            <a:endParaRPr lang="en-GB" altLang="en-US"/>
          </a:p>
          <a:p>
            <a:pPr eaLnBrk="1" hangingPunct="1"/>
            <a:r>
              <a:rPr lang="en-GB" altLang="en-US"/>
              <a:t>What does Scrooge promise to do?</a:t>
            </a:r>
          </a:p>
          <a:p>
            <a:pPr eaLnBrk="1" hangingPunct="1"/>
            <a:endParaRPr lang="en-GB" altLang="en-US"/>
          </a:p>
          <a:p>
            <a:pPr eaLnBrk="1" hangingPunct="1"/>
            <a:r>
              <a:rPr lang="en-GB" altLang="en-US"/>
              <a:t>What do you think he means?</a:t>
            </a:r>
          </a:p>
        </p:txBody>
      </p:sp>
      <p:pic>
        <p:nvPicPr>
          <p:cNvPr id="128004" name="Content Placeholder 4" descr="grave.jpg">
            <a:extLst>
              <a:ext uri="{FF2B5EF4-FFF2-40B4-BE49-F238E27FC236}">
                <a16:creationId xmlns:a16="http://schemas.microsoft.com/office/drawing/2014/main" id="{8E68C00F-9ED8-4CE6-9808-B0C19C79DA2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728913"/>
            <a:ext cx="4038600" cy="2268537"/>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D9B86-2B5A-4A0F-A001-12FC4948F9E7}"/>
              </a:ext>
            </a:extLst>
          </p:cNvPr>
          <p:cNvSpPr txBox="1"/>
          <p:nvPr/>
        </p:nvSpPr>
        <p:spPr>
          <a:xfrm>
            <a:off x="1428750" y="1571625"/>
            <a:ext cx="5929313" cy="35401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sz="2800" dirty="0">
                <a:cs typeface="Calibri" pitchFamily="34" charset="0"/>
              </a:rPr>
              <a:t>"I will honour Christmas in my heart, and try to keep it all the year. I will live in the Past, the Present, and the Future. The Spirits of all Three shall strive within me. I will not shut out the lessons that they teach. Oh, tell me I may sponge away the writing on this stone!"</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5F6908BD-4A36-452E-8FEF-AD2372CC6FF7}"/>
              </a:ext>
            </a:extLst>
          </p:cNvPr>
          <p:cNvSpPr>
            <a:spLocks noGrp="1"/>
          </p:cNvSpPr>
          <p:nvPr>
            <p:ph type="title"/>
          </p:nvPr>
        </p:nvSpPr>
        <p:spPr/>
        <p:txBody>
          <a:bodyPr/>
          <a:lstStyle/>
          <a:p>
            <a:r>
              <a:rPr lang="en-GB" altLang="en-US" u="sng"/>
              <a:t>Class Charts</a:t>
            </a:r>
          </a:p>
        </p:txBody>
      </p:sp>
      <p:sp>
        <p:nvSpPr>
          <p:cNvPr id="130051" name="Content Placeholder 2">
            <a:extLst>
              <a:ext uri="{FF2B5EF4-FFF2-40B4-BE49-F238E27FC236}">
                <a16:creationId xmlns:a16="http://schemas.microsoft.com/office/drawing/2014/main" id="{C30C9D1C-5DD1-44D7-AE09-A3AC82391484}"/>
              </a:ext>
            </a:extLst>
          </p:cNvPr>
          <p:cNvSpPr>
            <a:spLocks noGrp="1"/>
          </p:cNvSpPr>
          <p:nvPr>
            <p:ph sz="half" idx="1"/>
          </p:nvPr>
        </p:nvSpPr>
        <p:spPr/>
        <p:txBody>
          <a:bodyPr/>
          <a:lstStyle/>
          <a:p>
            <a:r>
              <a:rPr lang="en-GB" altLang="en-US" sz="3800"/>
              <a:t>Learn the knowledge organiser on Stave 4.</a:t>
            </a:r>
          </a:p>
          <a:p>
            <a:r>
              <a:rPr lang="en-GB" altLang="en-US" sz="3800"/>
              <a:t>Watch the videos set for you on GCSE Pod.</a:t>
            </a:r>
          </a:p>
          <a:p>
            <a:pPr>
              <a:buFont typeface="Arial" panose="020B0604020202020204" pitchFamily="34" charset="0"/>
              <a:buNone/>
            </a:pPr>
            <a:endParaRPr lang="en-GB" altLang="en-US"/>
          </a:p>
        </p:txBody>
      </p:sp>
      <p:pic>
        <p:nvPicPr>
          <p:cNvPr id="130052" name="Content Placeholder 4" descr="homework-owl.gif">
            <a:extLst>
              <a:ext uri="{FF2B5EF4-FFF2-40B4-BE49-F238E27FC236}">
                <a16:creationId xmlns:a16="http://schemas.microsoft.com/office/drawing/2014/main" id="{BE43B8A7-B959-4132-8D1D-81ADEF65F79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714500"/>
            <a:ext cx="3333750" cy="4214813"/>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0EB8DD4C-E2FA-4E24-B4D8-45D2F3EB8B99}"/>
              </a:ext>
            </a:extLst>
          </p:cNvPr>
          <p:cNvSpPr>
            <a:spLocks noGrp="1"/>
          </p:cNvSpPr>
          <p:nvPr>
            <p:ph type="ctrTitle"/>
          </p:nvPr>
        </p:nvSpPr>
        <p:spPr/>
        <p:txBody>
          <a:bodyPr/>
          <a:lstStyle/>
          <a:p>
            <a:r>
              <a:rPr lang="en-GB" altLang="en-US"/>
              <a:t>Read and watch stave 5</a:t>
            </a:r>
          </a:p>
        </p:txBody>
      </p:sp>
      <p:sp>
        <p:nvSpPr>
          <p:cNvPr id="3" name="Subtitle 2">
            <a:extLst>
              <a:ext uri="{FF2B5EF4-FFF2-40B4-BE49-F238E27FC236}">
                <a16:creationId xmlns:a16="http://schemas.microsoft.com/office/drawing/2014/main" id="{25EF02F2-8E75-4645-AF69-4399BCC86335}"/>
              </a:ext>
            </a:extLst>
          </p:cNvPr>
          <p:cNvSpPr>
            <a:spLocks noGrp="1"/>
          </p:cNvSpPr>
          <p:nvPr>
            <p:ph type="subTitle" idx="1"/>
          </p:nvPr>
        </p:nvSpPr>
        <p:spPr/>
        <p:txBody>
          <a:bodyPr/>
          <a:lstStyle/>
          <a:p>
            <a:pPr>
              <a:buFont typeface="Arial" charset="0"/>
              <a:buNone/>
              <a:defRPr/>
            </a:pPr>
            <a:endParaRPr lang="en-GB"/>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57D8E450-E8F8-457F-B9DA-316C44EB9D37}"/>
              </a:ext>
            </a:extLst>
          </p:cNvPr>
          <p:cNvSpPr>
            <a:spLocks noGrp="1"/>
          </p:cNvSpPr>
          <p:nvPr>
            <p:ph type="title"/>
          </p:nvPr>
        </p:nvSpPr>
        <p:spPr/>
        <p:txBody>
          <a:bodyPr/>
          <a:lstStyle/>
          <a:p>
            <a:r>
              <a:rPr lang="en-GB" altLang="en-US" u="sng">
                <a:solidFill>
                  <a:srgbClr val="FF0000"/>
                </a:solidFill>
              </a:rPr>
              <a:t>DO IT NOW TASK</a:t>
            </a:r>
          </a:p>
        </p:txBody>
      </p:sp>
      <p:sp>
        <p:nvSpPr>
          <p:cNvPr id="132099" name="Content Placeholder 2">
            <a:extLst>
              <a:ext uri="{FF2B5EF4-FFF2-40B4-BE49-F238E27FC236}">
                <a16:creationId xmlns:a16="http://schemas.microsoft.com/office/drawing/2014/main" id="{5B980EE7-0A78-45D0-8F35-14B787DCD97A}"/>
              </a:ext>
            </a:extLst>
          </p:cNvPr>
          <p:cNvSpPr>
            <a:spLocks noGrp="1"/>
          </p:cNvSpPr>
          <p:nvPr>
            <p:ph idx="1"/>
          </p:nvPr>
        </p:nvSpPr>
        <p:spPr/>
        <p:txBody>
          <a:bodyPr/>
          <a:lstStyle/>
          <a:p>
            <a:r>
              <a:rPr lang="en-GB" altLang="en-US"/>
              <a:t>List how Scrooge is different at the end of the story compared to what he was like at the beginning.</a:t>
            </a:r>
          </a:p>
          <a:p>
            <a:endParaRPr lang="en-GB" altLang="en-US"/>
          </a:p>
          <a:p>
            <a:pPr>
              <a:buFont typeface="Arial" panose="020B0604020202020204" pitchFamily="34" charset="0"/>
              <a:buNone/>
            </a:pPr>
            <a:endParaRPr lang="en-GB" altLang="en-US"/>
          </a:p>
          <a:p>
            <a:endParaRPr lang="en-GB" altLang="en-US"/>
          </a:p>
        </p:txBody>
      </p:sp>
      <p:pic>
        <p:nvPicPr>
          <p:cNvPr id="132100" name="Content Placeholder 3" descr="ebenezer-anime-1.jpeg">
            <a:extLst>
              <a:ext uri="{FF2B5EF4-FFF2-40B4-BE49-F238E27FC236}">
                <a16:creationId xmlns:a16="http://schemas.microsoft.com/office/drawing/2014/main" id="{A402FE06-88D2-43A4-B7A8-EF8B89A293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897188"/>
            <a:ext cx="459581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2130-F99C-4EB0-A2C0-1E6A936E6E20}"/>
              </a:ext>
            </a:extLst>
          </p:cNvPr>
          <p:cNvSpPr>
            <a:spLocks noGrp="1"/>
          </p:cNvSpPr>
          <p:nvPr>
            <p:ph type="title"/>
          </p:nvPr>
        </p:nvSpPr>
        <p:spPr/>
        <p:txBody>
          <a:bodyPr rtlCol="0">
            <a:normAutofit fontScale="90000"/>
          </a:bodyPr>
          <a:lstStyle/>
          <a:p>
            <a:pPr eaLnBrk="1" fontAlgn="auto" hangingPunct="1">
              <a:spcAft>
                <a:spcPts val="0"/>
              </a:spcAft>
              <a:defRPr/>
            </a:pPr>
            <a:r>
              <a:rPr lang="en-GB" u="sng" dirty="0"/>
              <a:t>Bell work: think of some adjectives to describe this man</a:t>
            </a:r>
            <a:endParaRPr lang="en-US" u="sng" dirty="0"/>
          </a:p>
        </p:txBody>
      </p:sp>
      <p:pic>
        <p:nvPicPr>
          <p:cNvPr id="15363" name="Content Placeholder 6" descr="old man.jpg">
            <a:extLst>
              <a:ext uri="{FF2B5EF4-FFF2-40B4-BE49-F238E27FC236}">
                <a16:creationId xmlns:a16="http://schemas.microsoft.com/office/drawing/2014/main" id="{3B7C79AD-3F5F-4B36-A3A6-36ABE02992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600200"/>
            <a:ext cx="5516562" cy="4525963"/>
          </a:xfrm>
        </p:spPr>
      </p:pic>
      <p:sp>
        <p:nvSpPr>
          <p:cNvPr id="6" name="TextBox 5">
            <a:extLst>
              <a:ext uri="{FF2B5EF4-FFF2-40B4-BE49-F238E27FC236}">
                <a16:creationId xmlns:a16="http://schemas.microsoft.com/office/drawing/2014/main" id="{23B73D90-46CC-4F16-9C80-2A1965C36602}"/>
              </a:ext>
            </a:extLst>
          </p:cNvPr>
          <p:cNvSpPr txBox="1"/>
          <p:nvPr/>
        </p:nvSpPr>
        <p:spPr>
          <a:xfrm>
            <a:off x="7643813" y="1143000"/>
            <a:ext cx="1223962"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2</a:t>
            </a:r>
          </a:p>
        </p:txBody>
      </p:sp>
      <p:sp>
        <p:nvSpPr>
          <p:cNvPr id="8" name="TextBox 7">
            <a:extLst>
              <a:ext uri="{FF2B5EF4-FFF2-40B4-BE49-F238E27FC236}">
                <a16:creationId xmlns:a16="http://schemas.microsoft.com/office/drawing/2014/main" id="{253286C0-58F4-40E0-927B-8367976ED936}"/>
              </a:ext>
            </a:extLst>
          </p:cNvPr>
          <p:cNvSpPr txBox="1"/>
          <p:nvPr/>
        </p:nvSpPr>
        <p:spPr>
          <a:xfrm>
            <a:off x="571500" y="5857875"/>
            <a:ext cx="8001000"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en-GB" b="1" u="sng" dirty="0">
                <a:solidFill>
                  <a:srgbClr val="7030A0"/>
                </a:solidFill>
              </a:rPr>
              <a:t>CHALLENGE TASK: CAN YOU COME UP WITH SOME SIMILES TO DESCRIBE HIM?</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C468-CD77-4A79-A44D-104375DB5C4F}"/>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6A1726D6-98F8-4A8D-AB3D-1A02C1EC4008}"/>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DESCRIBE how Scrooge is different.</a:t>
            </a:r>
          </a:p>
          <a:p>
            <a:pPr marL="0" indent="0" eaLnBrk="1" fontAlgn="auto" hangingPunct="1">
              <a:spcAft>
                <a:spcPts val="0"/>
              </a:spcAft>
              <a:defRPr/>
            </a:pPr>
            <a:r>
              <a:rPr lang="en-GB" b="1" dirty="0">
                <a:solidFill>
                  <a:srgbClr val="FFC000"/>
                </a:solidFill>
              </a:rPr>
              <a:t>IDENTIFY key quotes.</a:t>
            </a:r>
          </a:p>
          <a:p>
            <a:pPr marL="0" indent="0" eaLnBrk="1" fontAlgn="auto" hangingPunct="1">
              <a:spcAft>
                <a:spcPts val="0"/>
              </a:spcAft>
              <a:defRPr/>
            </a:pPr>
            <a:r>
              <a:rPr lang="en-GB" b="1" dirty="0">
                <a:solidFill>
                  <a:srgbClr val="00B050"/>
                </a:solidFill>
              </a:rPr>
              <a:t>INVESTIGATE how Scrooge makes amends for his bad deeds in Chapter 1.</a:t>
            </a:r>
          </a:p>
          <a:p>
            <a:pPr marL="0" indent="0" eaLnBrk="1" fontAlgn="auto" hangingPunct="1">
              <a:spcAft>
                <a:spcPts val="0"/>
              </a:spcAft>
              <a:buFont typeface="Arial" charset="0"/>
              <a:buNone/>
              <a:defRPr/>
            </a:pPr>
            <a:endParaRPr lang="en-GB" b="1" u="sng" dirty="0">
              <a:solidFill>
                <a:srgbClr val="0070C0"/>
              </a:solidFill>
            </a:endParaRP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246F229F-965A-45F6-89D0-8B9920F60816}"/>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18</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E5F03064-838F-43CA-9FB3-1EAA8452AD87}"/>
              </a:ext>
            </a:extLst>
          </p:cNvPr>
          <p:cNvSpPr>
            <a:spLocks noGrp="1"/>
          </p:cNvSpPr>
          <p:nvPr>
            <p:ph type="title"/>
          </p:nvPr>
        </p:nvSpPr>
        <p:spPr/>
        <p:txBody>
          <a:bodyPr/>
          <a:lstStyle/>
          <a:p>
            <a:r>
              <a:rPr lang="en-GB" altLang="en-US" u="sng"/>
              <a:t>Create your Scrooge</a:t>
            </a:r>
          </a:p>
        </p:txBody>
      </p:sp>
      <p:sp>
        <p:nvSpPr>
          <p:cNvPr id="134147" name="Content Placeholder 2">
            <a:extLst>
              <a:ext uri="{FF2B5EF4-FFF2-40B4-BE49-F238E27FC236}">
                <a16:creationId xmlns:a16="http://schemas.microsoft.com/office/drawing/2014/main" id="{82F7E22E-8741-4CFE-A56A-09FB6C71CAF6}"/>
              </a:ext>
            </a:extLst>
          </p:cNvPr>
          <p:cNvSpPr>
            <a:spLocks noGrp="1"/>
          </p:cNvSpPr>
          <p:nvPr>
            <p:ph sz="half" idx="1"/>
          </p:nvPr>
        </p:nvSpPr>
        <p:spPr/>
        <p:txBody>
          <a:bodyPr/>
          <a:lstStyle/>
          <a:p>
            <a:r>
              <a:rPr lang="en-GB" altLang="en-US"/>
              <a:t>Group 1- Scrooge at the start of the story.</a:t>
            </a:r>
          </a:p>
          <a:p>
            <a:endParaRPr lang="en-GB" altLang="en-US"/>
          </a:p>
          <a:p>
            <a:r>
              <a:rPr lang="en-GB" altLang="en-US"/>
              <a:t>Group 2- Scrooge at the end of the story.</a:t>
            </a:r>
          </a:p>
        </p:txBody>
      </p:sp>
      <p:pic>
        <p:nvPicPr>
          <p:cNvPr id="134148" name="Picture 2">
            <a:extLst>
              <a:ext uri="{FF2B5EF4-FFF2-40B4-BE49-F238E27FC236}">
                <a16:creationId xmlns:a16="http://schemas.microsoft.com/office/drawing/2014/main" id="{0C69BD8D-3A1D-4F74-99FF-DD2E378CC7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2878" t="36299" r="58717" b="18640"/>
          <a:stretch>
            <a:fillRect/>
          </a:stretch>
        </p:blipFill>
        <p:spPr>
          <a:xfrm>
            <a:off x="5470525" y="2214563"/>
            <a:ext cx="2393950" cy="3297237"/>
          </a:xfr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E47F58F9-7A5C-43B4-A15E-64B2E4B9B367}"/>
              </a:ext>
            </a:extLst>
          </p:cNvPr>
          <p:cNvSpPr>
            <a:spLocks noGrp="1"/>
          </p:cNvSpPr>
          <p:nvPr>
            <p:ph type="title"/>
          </p:nvPr>
        </p:nvSpPr>
        <p:spPr/>
        <p:txBody>
          <a:bodyPr/>
          <a:lstStyle/>
          <a:p>
            <a:r>
              <a:rPr lang="en-GB" altLang="en-US" u="sng"/>
              <a:t>How his personality has changed</a:t>
            </a:r>
          </a:p>
        </p:txBody>
      </p:sp>
      <p:sp>
        <p:nvSpPr>
          <p:cNvPr id="135171" name="Content Placeholder 2">
            <a:extLst>
              <a:ext uri="{FF2B5EF4-FFF2-40B4-BE49-F238E27FC236}">
                <a16:creationId xmlns:a16="http://schemas.microsoft.com/office/drawing/2014/main" id="{8BC60182-21DA-4118-B06B-6DEB6DD8103E}"/>
              </a:ext>
            </a:extLst>
          </p:cNvPr>
          <p:cNvSpPr>
            <a:spLocks noGrp="1"/>
          </p:cNvSpPr>
          <p:nvPr>
            <p:ph sz="half" idx="1"/>
          </p:nvPr>
        </p:nvSpPr>
        <p:spPr/>
        <p:txBody>
          <a:bodyPr/>
          <a:lstStyle/>
          <a:p>
            <a:r>
              <a:rPr lang="en-GB" altLang="en-US" sz="4400"/>
              <a:t>Complete the worksheet and glue it into your book.</a:t>
            </a:r>
          </a:p>
        </p:txBody>
      </p:sp>
      <p:pic>
        <p:nvPicPr>
          <p:cNvPr id="135172" name="Content Placeholder 4" descr="tick.png">
            <a:extLst>
              <a:ext uri="{FF2B5EF4-FFF2-40B4-BE49-F238E27FC236}">
                <a16:creationId xmlns:a16="http://schemas.microsoft.com/office/drawing/2014/main" id="{BA519748-323D-46F3-BFD7-6A1076B179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8"/>
            <a:ext cx="4038600" cy="4038600"/>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a:extLst>
              <a:ext uri="{FF2B5EF4-FFF2-40B4-BE49-F238E27FC236}">
                <a16:creationId xmlns:a16="http://schemas.microsoft.com/office/drawing/2014/main" id="{C418B359-0550-4DEB-96A6-E6E0C7C43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725" t="22461" r="14348" b="9180"/>
          <a:stretch>
            <a:fillRect/>
          </a:stretch>
        </p:blipFill>
        <p:spPr bwMode="auto">
          <a:xfrm>
            <a:off x="357188" y="285750"/>
            <a:ext cx="8501062"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C750957F-AC56-46EC-ABC6-0A779AFEDED3}"/>
              </a:ext>
            </a:extLst>
          </p:cNvPr>
          <p:cNvSpPr>
            <a:spLocks noGrp="1"/>
          </p:cNvSpPr>
          <p:nvPr>
            <p:ph type="title"/>
          </p:nvPr>
        </p:nvSpPr>
        <p:spPr/>
        <p:txBody>
          <a:bodyPr/>
          <a:lstStyle/>
          <a:p>
            <a:r>
              <a:rPr lang="en-GB" altLang="en-US" u="sng"/>
              <a:t>Title- Scrooge’s tansformation</a:t>
            </a:r>
          </a:p>
        </p:txBody>
      </p:sp>
      <p:sp>
        <p:nvSpPr>
          <p:cNvPr id="137219" name="Content Placeholder 2">
            <a:extLst>
              <a:ext uri="{FF2B5EF4-FFF2-40B4-BE49-F238E27FC236}">
                <a16:creationId xmlns:a16="http://schemas.microsoft.com/office/drawing/2014/main" id="{9CE11156-B862-476F-86CD-A52F12884B04}"/>
              </a:ext>
            </a:extLst>
          </p:cNvPr>
          <p:cNvSpPr>
            <a:spLocks noGrp="1"/>
          </p:cNvSpPr>
          <p:nvPr>
            <p:ph sz="half" idx="1"/>
          </p:nvPr>
        </p:nvSpPr>
        <p:spPr/>
        <p:txBody>
          <a:bodyPr/>
          <a:lstStyle/>
          <a:p>
            <a:r>
              <a:rPr lang="en-GB" altLang="en-US"/>
              <a:t>Write some PEE paragraphs about how Dickens presents the Scrooge has changed in Chapter 5.</a:t>
            </a:r>
          </a:p>
          <a:p>
            <a:endParaRPr lang="en-GB" altLang="en-US"/>
          </a:p>
          <a:p>
            <a:r>
              <a:rPr lang="en-GB" altLang="en-US"/>
              <a:t>You can do it!</a:t>
            </a:r>
          </a:p>
        </p:txBody>
      </p:sp>
      <p:pic>
        <p:nvPicPr>
          <p:cNvPr id="137220" name="Content Placeholder 4" descr="killer-question.jpg">
            <a:extLst>
              <a:ext uri="{FF2B5EF4-FFF2-40B4-BE49-F238E27FC236}">
                <a16:creationId xmlns:a16="http://schemas.microsoft.com/office/drawing/2014/main" id="{9873DCE0-5D50-4F38-9E6E-9CD80E4EE6A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4938" y="1785938"/>
            <a:ext cx="3071812" cy="3516312"/>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BD0A141B-6364-4D53-8025-95FCA0BB1C57}"/>
              </a:ext>
            </a:extLst>
          </p:cNvPr>
          <p:cNvSpPr>
            <a:spLocks noGrp="1"/>
          </p:cNvSpPr>
          <p:nvPr>
            <p:ph type="title"/>
          </p:nvPr>
        </p:nvSpPr>
        <p:spPr/>
        <p:txBody>
          <a:bodyPr/>
          <a:lstStyle/>
          <a:p>
            <a:r>
              <a:rPr lang="en-GB" altLang="en-US" u="sng"/>
              <a:t>Some points to start your paragraphs.</a:t>
            </a:r>
          </a:p>
        </p:txBody>
      </p:sp>
      <p:sp>
        <p:nvSpPr>
          <p:cNvPr id="138243" name="Content Placeholder 2">
            <a:extLst>
              <a:ext uri="{FF2B5EF4-FFF2-40B4-BE49-F238E27FC236}">
                <a16:creationId xmlns:a16="http://schemas.microsoft.com/office/drawing/2014/main" id="{43B83C46-46A9-46D8-84ED-8F4A0BBDF909}"/>
              </a:ext>
            </a:extLst>
          </p:cNvPr>
          <p:cNvSpPr>
            <a:spLocks noGrp="1"/>
          </p:cNvSpPr>
          <p:nvPr>
            <p:ph idx="1"/>
          </p:nvPr>
        </p:nvSpPr>
        <p:spPr/>
        <p:txBody>
          <a:bodyPr/>
          <a:lstStyle/>
          <a:p>
            <a:r>
              <a:rPr lang="en-GB" altLang="en-US" sz="3600"/>
              <a:t>In Chapter 5, Scrooge is happy and joyful...</a:t>
            </a:r>
          </a:p>
          <a:p>
            <a:r>
              <a:rPr lang="en-GB" altLang="en-US" sz="3600"/>
              <a:t>Another quote that proves Scrooge is happy and joyful is... </a:t>
            </a:r>
          </a:p>
          <a:p>
            <a:r>
              <a:rPr lang="en-GB" altLang="en-US" sz="3600"/>
              <a:t>Scrooge describes himself using similes...</a:t>
            </a:r>
          </a:p>
          <a:p>
            <a:r>
              <a:rPr lang="en-GB" altLang="en-US" sz="3600"/>
              <a:t>Another simile Scrooge uses to describe himself 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81220824-DBE0-41DE-ACF7-560A42DCBACE}"/>
              </a:ext>
            </a:extLst>
          </p:cNvPr>
          <p:cNvSpPr>
            <a:spLocks noGrp="1"/>
          </p:cNvSpPr>
          <p:nvPr>
            <p:ph type="title"/>
          </p:nvPr>
        </p:nvSpPr>
        <p:spPr/>
        <p:txBody>
          <a:bodyPr/>
          <a:lstStyle/>
          <a:p>
            <a:r>
              <a:rPr lang="en-GB" altLang="en-US" u="sng"/>
              <a:t>DIRT time</a:t>
            </a:r>
          </a:p>
        </p:txBody>
      </p:sp>
      <p:sp>
        <p:nvSpPr>
          <p:cNvPr id="139267" name="Content Placeholder 2">
            <a:extLst>
              <a:ext uri="{FF2B5EF4-FFF2-40B4-BE49-F238E27FC236}">
                <a16:creationId xmlns:a16="http://schemas.microsoft.com/office/drawing/2014/main" id="{7DDC9730-9E48-4CA2-B25D-E715B35EC5DC}"/>
              </a:ext>
            </a:extLst>
          </p:cNvPr>
          <p:cNvSpPr>
            <a:spLocks noGrp="1"/>
          </p:cNvSpPr>
          <p:nvPr>
            <p:ph sz="half" idx="1"/>
          </p:nvPr>
        </p:nvSpPr>
        <p:spPr/>
        <p:txBody>
          <a:bodyPr/>
          <a:lstStyle/>
          <a:p>
            <a:endParaRPr lang="en-GB" altLang="en-US"/>
          </a:p>
        </p:txBody>
      </p:sp>
      <p:pic>
        <p:nvPicPr>
          <p:cNvPr id="139268" name="Content Placeholder 4" descr="green pen.jpg">
            <a:extLst>
              <a:ext uri="{FF2B5EF4-FFF2-40B4-BE49-F238E27FC236}">
                <a16:creationId xmlns:a16="http://schemas.microsoft.com/office/drawing/2014/main" id="{267DA270-3A26-405D-AB73-000592EFFF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4963" y="2947988"/>
            <a:ext cx="2505075" cy="1828800"/>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E5551CF2-90D5-4FE0-B488-15DED967337E}"/>
              </a:ext>
            </a:extLst>
          </p:cNvPr>
          <p:cNvSpPr>
            <a:spLocks noGrp="1"/>
          </p:cNvSpPr>
          <p:nvPr>
            <p:ph type="title"/>
          </p:nvPr>
        </p:nvSpPr>
        <p:spPr/>
        <p:txBody>
          <a:bodyPr/>
          <a:lstStyle/>
          <a:p>
            <a:r>
              <a:rPr lang="en-GB" altLang="en-US" u="sng">
                <a:solidFill>
                  <a:srgbClr val="FF0000"/>
                </a:solidFill>
              </a:rPr>
              <a:t>DO IT NOW TASK- </a:t>
            </a:r>
            <a:r>
              <a:rPr lang="en-GB" altLang="en-US" u="sng"/>
              <a:t>Discuss what this phrase means</a:t>
            </a:r>
            <a:endParaRPr lang="en-GB" altLang="en-US" u="sng">
              <a:solidFill>
                <a:srgbClr val="FF0000"/>
              </a:solidFill>
            </a:endParaRPr>
          </a:p>
        </p:txBody>
      </p:sp>
      <p:sp>
        <p:nvSpPr>
          <p:cNvPr id="140291" name="Content Placeholder 2">
            <a:extLst>
              <a:ext uri="{FF2B5EF4-FFF2-40B4-BE49-F238E27FC236}">
                <a16:creationId xmlns:a16="http://schemas.microsoft.com/office/drawing/2014/main" id="{ECF74521-FAA5-4DBE-99D6-DDCE4706B785}"/>
              </a:ext>
            </a:extLst>
          </p:cNvPr>
          <p:cNvSpPr>
            <a:spLocks noGrp="1"/>
          </p:cNvSpPr>
          <p:nvPr>
            <p:ph idx="1"/>
          </p:nvPr>
        </p:nvSpPr>
        <p:spPr/>
        <p:txBody>
          <a:bodyPr/>
          <a:lstStyle/>
          <a:p>
            <a:r>
              <a:rPr lang="en-GB" altLang="en-US" sz="4000"/>
              <a:t>‘Make amends.’</a:t>
            </a:r>
          </a:p>
          <a:p>
            <a:endParaRPr lang="en-GB" altLang="en-US" sz="4000"/>
          </a:p>
          <a:p>
            <a:r>
              <a:rPr lang="en-GB" altLang="en-US" sz="4000"/>
              <a:t>To make amends with someone.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3AB072FA-7FAC-40F4-9A5D-488AD51FA183}"/>
              </a:ext>
            </a:extLst>
          </p:cNvPr>
          <p:cNvSpPr>
            <a:spLocks noGrp="1"/>
          </p:cNvSpPr>
          <p:nvPr>
            <p:ph type="title"/>
          </p:nvPr>
        </p:nvSpPr>
        <p:spPr/>
        <p:txBody>
          <a:bodyPr/>
          <a:lstStyle/>
          <a:p>
            <a:r>
              <a:rPr lang="en-GB" altLang="en-US" u="sng"/>
              <a:t>Low Scrooge makes amends</a:t>
            </a:r>
          </a:p>
        </p:txBody>
      </p:sp>
      <p:sp>
        <p:nvSpPr>
          <p:cNvPr id="3" name="Content Placeholder 2">
            <a:extLst>
              <a:ext uri="{FF2B5EF4-FFF2-40B4-BE49-F238E27FC236}">
                <a16:creationId xmlns:a16="http://schemas.microsoft.com/office/drawing/2014/main" id="{38DD7A6B-CD7A-4DA3-B5E8-EB5108715278}"/>
              </a:ext>
            </a:extLst>
          </p:cNvPr>
          <p:cNvSpPr>
            <a:spLocks noGrp="1"/>
          </p:cNvSpPr>
          <p:nvPr>
            <p:ph sz="half" idx="1"/>
          </p:nvPr>
        </p:nvSpPr>
        <p:spPr/>
        <p:txBody>
          <a:bodyPr/>
          <a:lstStyle/>
          <a:p>
            <a:r>
              <a:rPr lang="en-GB" altLang="en-US" sz="2400"/>
              <a:t>What are some of the bad things he did in Chapter 1?</a:t>
            </a:r>
          </a:p>
          <a:p>
            <a:endParaRPr lang="en-GB" altLang="en-US" sz="2400"/>
          </a:p>
          <a:p>
            <a:r>
              <a:rPr lang="en-GB" altLang="en-US" sz="2400"/>
              <a:t>Mean to Bob- no coal for the fire.</a:t>
            </a:r>
          </a:p>
          <a:p>
            <a:r>
              <a:rPr lang="en-GB" altLang="en-US" sz="2400"/>
              <a:t>Refuses money to the charity workers.</a:t>
            </a:r>
          </a:p>
          <a:p>
            <a:r>
              <a:rPr lang="en-GB" altLang="en-US" sz="2400"/>
              <a:t>Refuses Fred’s invitation to Christmas dinner the next day.</a:t>
            </a:r>
          </a:p>
        </p:txBody>
      </p:sp>
      <p:sp>
        <p:nvSpPr>
          <p:cNvPr id="4" name="Content Placeholder 3">
            <a:extLst>
              <a:ext uri="{FF2B5EF4-FFF2-40B4-BE49-F238E27FC236}">
                <a16:creationId xmlns:a16="http://schemas.microsoft.com/office/drawing/2014/main" id="{11462030-A481-4B20-BDB0-CBC03DC226FE}"/>
              </a:ext>
            </a:extLst>
          </p:cNvPr>
          <p:cNvSpPr>
            <a:spLocks noGrp="1"/>
          </p:cNvSpPr>
          <p:nvPr>
            <p:ph sz="half" idx="2"/>
          </p:nvPr>
        </p:nvSpPr>
        <p:spPr/>
        <p:txBody>
          <a:bodyPr/>
          <a:lstStyle/>
          <a:p>
            <a:r>
              <a:rPr lang="en-GB" altLang="en-US"/>
              <a:t>How does he put things right or make amends in Chapter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a:extLst>
              <a:ext uri="{FF2B5EF4-FFF2-40B4-BE49-F238E27FC236}">
                <a16:creationId xmlns:a16="http://schemas.microsoft.com/office/drawing/2014/main" id="{0CF8E70D-5BAA-4767-91CD-292F555CA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75" t="25391" r="14348" b="9180"/>
          <a:stretch>
            <a:fillRect/>
          </a:stretch>
        </p:blipFill>
        <p:spPr bwMode="auto">
          <a:xfrm>
            <a:off x="214313" y="357188"/>
            <a:ext cx="8643937"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96A9-D268-49FF-AABA-DE2745F19866}"/>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CDA412D9-B871-47E5-8BF4-5026EB4F3F72}"/>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RECALL what adjectives and similes are.</a:t>
            </a:r>
          </a:p>
          <a:p>
            <a:pPr marL="0" indent="0" eaLnBrk="1" fontAlgn="auto" hangingPunct="1">
              <a:spcAft>
                <a:spcPts val="0"/>
              </a:spcAft>
              <a:defRPr/>
            </a:pPr>
            <a:r>
              <a:rPr lang="en-GB" b="1" dirty="0">
                <a:solidFill>
                  <a:srgbClr val="FFC000"/>
                </a:solidFill>
              </a:rPr>
              <a:t>DISCUSS what Scrooge is like.</a:t>
            </a:r>
          </a:p>
          <a:p>
            <a:pPr marL="0" indent="0" eaLnBrk="1" fontAlgn="auto" hangingPunct="1">
              <a:spcAft>
                <a:spcPts val="0"/>
              </a:spcAft>
              <a:defRPr/>
            </a:pPr>
            <a:r>
              <a:rPr lang="en-GB" b="1" dirty="0">
                <a:solidFill>
                  <a:srgbClr val="00B050"/>
                </a:solidFill>
              </a:rPr>
              <a:t>SELECT relevant quotations.</a:t>
            </a:r>
          </a:p>
          <a:p>
            <a:pPr marL="0" indent="0" eaLnBrk="1" fontAlgn="auto" hangingPunct="1">
              <a:spcAft>
                <a:spcPts val="0"/>
              </a:spcAft>
              <a:defRPr/>
            </a:pPr>
            <a:endParaRPr lang="en-GB" b="1" dirty="0">
              <a:solidFill>
                <a:srgbClr val="00B050"/>
              </a:solidFill>
            </a:endParaRPr>
          </a:p>
          <a:p>
            <a:pPr marL="0" indent="0" eaLnBrk="1" fontAlgn="auto" hangingPunct="1">
              <a:spcAft>
                <a:spcPts val="0"/>
              </a:spcAft>
              <a:buFont typeface="Arial" panose="020B0604020202020204" pitchFamily="34" charset="0"/>
              <a:buNone/>
              <a:defRPr/>
            </a:pPr>
            <a:endParaRPr lang="en-GB" b="1" dirty="0">
              <a:solidFill>
                <a:srgbClr val="00B050"/>
              </a:solidFill>
            </a:endParaRPr>
          </a:p>
          <a:p>
            <a:pPr marL="0" indent="0" eaLnBrk="1" fontAlgn="auto" hangingPunct="1">
              <a:spcAft>
                <a:spcPts val="0"/>
              </a:spcAft>
              <a:defRPr/>
            </a:pPr>
            <a:r>
              <a:rPr lang="en-GB" b="1" u="sng" dirty="0">
                <a:solidFill>
                  <a:srgbClr val="0070C0"/>
                </a:solidFill>
              </a:rPr>
              <a:t>LITERACY FOCUS: selecting relevant quotes.</a:t>
            </a:r>
          </a:p>
          <a:p>
            <a:pPr marL="0" indent="0" eaLnBrk="1" fontAlgn="auto" hangingPunct="1">
              <a:spcAft>
                <a:spcPts val="0"/>
              </a:spcAft>
              <a:buFont typeface="Arial" charset="0"/>
              <a:buNone/>
              <a:defRPr/>
            </a:pPr>
            <a:endParaRPr lang="en-GB" b="1" dirty="0">
              <a:solidFill>
                <a:srgbClr val="002060"/>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B81A48A7-8404-47E6-8177-FD11EC5B52B4}"/>
              </a:ext>
            </a:extLst>
          </p:cNvPr>
          <p:cNvSpPr>
            <a:spLocks noGrp="1"/>
          </p:cNvSpPr>
          <p:nvPr>
            <p:ph type="title"/>
          </p:nvPr>
        </p:nvSpPr>
        <p:spPr/>
        <p:txBody>
          <a:bodyPr/>
          <a:lstStyle/>
          <a:p>
            <a:r>
              <a:rPr lang="en-GB" altLang="en-US" u="sng"/>
              <a:t>Plenary</a:t>
            </a:r>
          </a:p>
        </p:txBody>
      </p:sp>
      <p:sp>
        <p:nvSpPr>
          <p:cNvPr id="143363" name="Content Placeholder 2">
            <a:extLst>
              <a:ext uri="{FF2B5EF4-FFF2-40B4-BE49-F238E27FC236}">
                <a16:creationId xmlns:a16="http://schemas.microsoft.com/office/drawing/2014/main" id="{0AE1F0C7-8E6F-4751-B116-18AC322165D6}"/>
              </a:ext>
            </a:extLst>
          </p:cNvPr>
          <p:cNvSpPr>
            <a:spLocks noGrp="1"/>
          </p:cNvSpPr>
          <p:nvPr>
            <p:ph sz="half" idx="1"/>
          </p:nvPr>
        </p:nvSpPr>
        <p:spPr/>
        <p:txBody>
          <a:bodyPr/>
          <a:lstStyle/>
          <a:p>
            <a:r>
              <a:rPr lang="en-GB" altLang="en-US" sz="3200"/>
              <a:t>What do you personally think is the best change in Scrooge and why?</a:t>
            </a:r>
          </a:p>
        </p:txBody>
      </p:sp>
      <p:pic>
        <p:nvPicPr>
          <p:cNvPr id="143364" name="Content Placeholder 4" descr="Pitstop-31.png">
            <a:extLst>
              <a:ext uri="{FF2B5EF4-FFF2-40B4-BE49-F238E27FC236}">
                <a16:creationId xmlns:a16="http://schemas.microsoft.com/office/drawing/2014/main" id="{69639AA9-67DC-48DB-B60D-FDA14B09E88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071688"/>
            <a:ext cx="4038600" cy="2424112"/>
          </a:xfr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6D264423-3502-48F9-8F47-C419A067B481}"/>
              </a:ext>
            </a:extLst>
          </p:cNvPr>
          <p:cNvSpPr>
            <a:spLocks noGrp="1"/>
          </p:cNvSpPr>
          <p:nvPr>
            <p:ph type="title"/>
          </p:nvPr>
        </p:nvSpPr>
        <p:spPr/>
        <p:txBody>
          <a:bodyPr/>
          <a:lstStyle/>
          <a:p>
            <a:r>
              <a:rPr lang="en-GB" altLang="en-US"/>
              <a:t>Exam question- Scrooge in Chapter 5</a:t>
            </a:r>
          </a:p>
        </p:txBody>
      </p:sp>
      <p:sp>
        <p:nvSpPr>
          <p:cNvPr id="144387" name="Content Placeholder 2">
            <a:extLst>
              <a:ext uri="{FF2B5EF4-FFF2-40B4-BE49-F238E27FC236}">
                <a16:creationId xmlns:a16="http://schemas.microsoft.com/office/drawing/2014/main" id="{3229A17F-99C3-4C5B-B34C-CDB772F5D4C9}"/>
              </a:ext>
            </a:extLst>
          </p:cNvPr>
          <p:cNvSpPr>
            <a:spLocks noGrp="1"/>
          </p:cNvSpPr>
          <p:nvPr>
            <p:ph idx="1"/>
          </p:nvPr>
        </p:nvSpPr>
        <p:spPr/>
        <p:txBody>
          <a:bodyPr/>
          <a:lstStyle/>
          <a:p>
            <a:r>
              <a:rPr lang="en-GB" altLang="en-US"/>
              <a:t>Assessment opportunity to chart Scrooge’s developments over the course of the novel?  Use ch 5 opening as the extract?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695E019B-CC0E-49FE-86D3-549EDD912F51}"/>
              </a:ext>
            </a:extLst>
          </p:cNvPr>
          <p:cNvSpPr>
            <a:spLocks noGrp="1"/>
          </p:cNvSpPr>
          <p:nvPr>
            <p:ph type="title"/>
          </p:nvPr>
        </p:nvSpPr>
        <p:spPr/>
        <p:txBody>
          <a:bodyPr/>
          <a:lstStyle/>
          <a:p>
            <a:pPr eaLnBrk="1" hangingPunct="1"/>
            <a:r>
              <a:rPr lang="en-GB" altLang="en-US" u="sng"/>
              <a:t>Themes Revision</a:t>
            </a:r>
          </a:p>
        </p:txBody>
      </p:sp>
      <p:pic>
        <p:nvPicPr>
          <p:cNvPr id="145411" name="Content Placeholder 3" descr="scrooge.jpg">
            <a:extLst>
              <a:ext uri="{FF2B5EF4-FFF2-40B4-BE49-F238E27FC236}">
                <a16:creationId xmlns:a16="http://schemas.microsoft.com/office/drawing/2014/main" id="{96F6BCEB-C085-4810-82E4-D4B53D114D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1428750"/>
            <a:ext cx="7500937" cy="4857750"/>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43D91D66-2F2D-4BEB-8EA0-8EC183819389}"/>
              </a:ext>
            </a:extLst>
          </p:cNvPr>
          <p:cNvSpPr>
            <a:spLocks noGrp="1"/>
          </p:cNvSpPr>
          <p:nvPr>
            <p:ph type="title"/>
          </p:nvPr>
        </p:nvSpPr>
        <p:spPr/>
        <p:txBody>
          <a:bodyPr/>
          <a:lstStyle/>
          <a:p>
            <a:pPr eaLnBrk="1" hangingPunct="1"/>
            <a:r>
              <a:rPr lang="en-GB" altLang="en-US" u="sng"/>
              <a:t>Themes</a:t>
            </a:r>
          </a:p>
        </p:txBody>
      </p:sp>
      <p:sp>
        <p:nvSpPr>
          <p:cNvPr id="3" name="Content Placeholder 2">
            <a:extLst>
              <a:ext uri="{FF2B5EF4-FFF2-40B4-BE49-F238E27FC236}">
                <a16:creationId xmlns:a16="http://schemas.microsoft.com/office/drawing/2014/main" id="{1EA19AC0-A93B-4FBF-A425-8736D2B08942}"/>
              </a:ext>
            </a:extLst>
          </p:cNvPr>
          <p:cNvSpPr>
            <a:spLocks noGrp="1"/>
          </p:cNvSpPr>
          <p:nvPr>
            <p:ph sz="half" idx="1"/>
          </p:nvPr>
        </p:nvSpPr>
        <p:spPr/>
        <p:txBody>
          <a:bodyPr/>
          <a:lstStyle/>
          <a:p>
            <a:pPr eaLnBrk="1" hangingPunct="1"/>
            <a:r>
              <a:rPr lang="en-GB" altLang="en-US" sz="3200"/>
              <a:t>Charity and greed</a:t>
            </a:r>
          </a:p>
          <a:p>
            <a:pPr eaLnBrk="1" hangingPunct="1"/>
            <a:r>
              <a:rPr lang="en-GB" altLang="en-US" sz="3200"/>
              <a:t>Rich v’s poor</a:t>
            </a:r>
          </a:p>
          <a:p>
            <a:pPr eaLnBrk="1" hangingPunct="1"/>
            <a:r>
              <a:rPr lang="en-GB" altLang="en-US" sz="3200"/>
              <a:t>Time</a:t>
            </a:r>
          </a:p>
          <a:p>
            <a:pPr eaLnBrk="1" hangingPunct="1"/>
            <a:r>
              <a:rPr lang="en-GB" altLang="en-US" sz="3200"/>
              <a:t>Redemption and change (regret, Free will)</a:t>
            </a:r>
          </a:p>
          <a:p>
            <a:pPr eaLnBrk="1" hangingPunct="1"/>
            <a:r>
              <a:rPr lang="en-GB" altLang="en-US" sz="3200"/>
              <a:t>The Christmas Spirit</a:t>
            </a:r>
          </a:p>
          <a:p>
            <a:pPr eaLnBrk="1" hangingPunct="1">
              <a:buFont typeface="Wingdings 2" panose="05020102010507070707" pitchFamily="18" charset="2"/>
              <a:buNone/>
            </a:pPr>
            <a:endParaRPr lang="en-GB" altLang="en-US"/>
          </a:p>
        </p:txBody>
      </p:sp>
      <p:pic>
        <p:nvPicPr>
          <p:cNvPr id="146436" name="Content Placeholder 4" descr="cratchit.jpg">
            <a:extLst>
              <a:ext uri="{FF2B5EF4-FFF2-40B4-BE49-F238E27FC236}">
                <a16:creationId xmlns:a16="http://schemas.microsoft.com/office/drawing/2014/main" id="{839C5DDC-8296-42A1-A7C6-1E6C117CFF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571625"/>
            <a:ext cx="3929063" cy="4429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00407C4-7C3F-4CB9-834A-3AFB082DF7E6}"/>
              </a:ext>
            </a:extLst>
          </p:cNvPr>
          <p:cNvSpPr>
            <a:spLocks noGrp="1"/>
          </p:cNvSpPr>
          <p:nvPr>
            <p:ph type="title"/>
          </p:nvPr>
        </p:nvSpPr>
        <p:spPr/>
        <p:txBody>
          <a:bodyPr/>
          <a:lstStyle/>
          <a:p>
            <a:pPr eaLnBrk="1" hangingPunct="1"/>
            <a:r>
              <a:rPr lang="en-GB" altLang="en-US" u="sng"/>
              <a:t>Scrooge PAGES 2-8</a:t>
            </a:r>
            <a:endParaRPr lang="en-US" altLang="en-US" u="sng"/>
          </a:p>
        </p:txBody>
      </p:sp>
      <p:sp>
        <p:nvSpPr>
          <p:cNvPr id="10243" name="Content Placeholder 2">
            <a:extLst>
              <a:ext uri="{FF2B5EF4-FFF2-40B4-BE49-F238E27FC236}">
                <a16:creationId xmlns:a16="http://schemas.microsoft.com/office/drawing/2014/main" id="{7B24A4D4-A1AB-465F-B604-27B5B7B2A095}"/>
              </a:ext>
            </a:extLst>
          </p:cNvPr>
          <p:cNvSpPr>
            <a:spLocks noGrp="1"/>
          </p:cNvSpPr>
          <p:nvPr>
            <p:ph sz="half" idx="1"/>
          </p:nvPr>
        </p:nvSpPr>
        <p:spPr/>
        <p:txBody>
          <a:bodyPr rtlCol="0">
            <a:normAutofit fontScale="92500"/>
          </a:bodyPr>
          <a:lstStyle/>
          <a:p>
            <a:pPr eaLnBrk="1" fontAlgn="auto" hangingPunct="1">
              <a:spcAft>
                <a:spcPts val="0"/>
              </a:spcAft>
              <a:defRPr/>
            </a:pPr>
            <a:r>
              <a:rPr lang="en-GB" altLang="en-US" sz="4400" dirty="0">
                <a:solidFill>
                  <a:srgbClr val="FF0000"/>
                </a:solidFill>
              </a:rPr>
              <a:t>His environment (office).</a:t>
            </a:r>
          </a:p>
          <a:p>
            <a:pPr eaLnBrk="1" fontAlgn="auto" hangingPunct="1">
              <a:spcAft>
                <a:spcPts val="0"/>
              </a:spcAft>
              <a:defRPr/>
            </a:pPr>
            <a:r>
              <a:rPr lang="en-GB" altLang="en-US" sz="4400" dirty="0">
                <a:solidFill>
                  <a:schemeClr val="tx2"/>
                </a:solidFill>
              </a:rPr>
              <a:t>The way they treat others.</a:t>
            </a:r>
          </a:p>
          <a:p>
            <a:pPr eaLnBrk="1" fontAlgn="auto" hangingPunct="1">
              <a:spcAft>
                <a:spcPts val="0"/>
              </a:spcAft>
              <a:defRPr/>
            </a:pPr>
            <a:r>
              <a:rPr lang="en-GB" altLang="en-US" sz="4400" dirty="0">
                <a:solidFill>
                  <a:schemeClr val="accent2">
                    <a:lumMod val="60000"/>
                    <a:lumOff val="40000"/>
                  </a:schemeClr>
                </a:solidFill>
              </a:rPr>
              <a:t>Adjectives.</a:t>
            </a:r>
          </a:p>
          <a:p>
            <a:pPr eaLnBrk="1" fontAlgn="auto" hangingPunct="1">
              <a:spcAft>
                <a:spcPts val="0"/>
              </a:spcAft>
              <a:defRPr/>
            </a:pPr>
            <a:r>
              <a:rPr lang="en-GB" altLang="en-US" sz="4400" dirty="0">
                <a:solidFill>
                  <a:schemeClr val="accent3">
                    <a:lumMod val="50000"/>
                  </a:schemeClr>
                </a:solidFill>
              </a:rPr>
              <a:t>Similes.</a:t>
            </a:r>
          </a:p>
          <a:p>
            <a:pPr eaLnBrk="1" fontAlgn="auto" hangingPunct="1">
              <a:spcAft>
                <a:spcPts val="0"/>
              </a:spcAft>
              <a:defRPr/>
            </a:pPr>
            <a:endParaRPr lang="en-US" altLang="en-US" dirty="0">
              <a:solidFill>
                <a:schemeClr val="bg1"/>
              </a:solidFill>
            </a:endParaRPr>
          </a:p>
        </p:txBody>
      </p:sp>
      <p:pic>
        <p:nvPicPr>
          <p:cNvPr id="17412" name="Content Placeholder 4" descr="scrooge.jpg">
            <a:extLst>
              <a:ext uri="{FF2B5EF4-FFF2-40B4-BE49-F238E27FC236}">
                <a16:creationId xmlns:a16="http://schemas.microsoft.com/office/drawing/2014/main" id="{68CA1529-EEEB-49C8-A858-2B558AD779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39975"/>
            <a:ext cx="4038600" cy="30464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154062E-E763-492C-AE48-731CD7E1AE98}"/>
              </a:ext>
            </a:extLst>
          </p:cNvPr>
          <p:cNvSpPr>
            <a:spLocks noGrp="1"/>
          </p:cNvSpPr>
          <p:nvPr>
            <p:ph type="title"/>
          </p:nvPr>
        </p:nvSpPr>
        <p:spPr/>
        <p:txBody>
          <a:bodyPr/>
          <a:lstStyle/>
          <a:p>
            <a:pPr eaLnBrk="1" hangingPunct="1"/>
            <a:r>
              <a:rPr lang="en-GB" altLang="en-US" sz="2800" u="sng"/>
              <a:t>Scrooge’s character in Chapter 1 </a:t>
            </a:r>
            <a:r>
              <a:rPr lang="en-GB" altLang="en-US" sz="2800"/>
              <a:t>          </a:t>
            </a:r>
            <a:r>
              <a:rPr lang="en-GB" altLang="en-US" sz="2800" u="sng"/>
              <a:t>x/9/18</a:t>
            </a:r>
          </a:p>
        </p:txBody>
      </p:sp>
      <p:pic>
        <p:nvPicPr>
          <p:cNvPr id="19459" name="Content Placeholder 3" descr="ebenezer-anime-1.jpeg">
            <a:extLst>
              <a:ext uri="{FF2B5EF4-FFF2-40B4-BE49-F238E27FC236}">
                <a16:creationId xmlns:a16="http://schemas.microsoft.com/office/drawing/2014/main" id="{6A96E1B7-CC96-48BB-9629-DFF885A88E3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868488"/>
            <a:ext cx="6191250" cy="39909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F2A5-4C5A-452C-BE23-812BB4CC315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u="sng" dirty="0"/>
              <a:t>On your post-it note</a:t>
            </a:r>
          </a:p>
        </p:txBody>
      </p:sp>
      <p:sp>
        <p:nvSpPr>
          <p:cNvPr id="3" name="Content Placeholder 2">
            <a:extLst>
              <a:ext uri="{FF2B5EF4-FFF2-40B4-BE49-F238E27FC236}">
                <a16:creationId xmlns:a16="http://schemas.microsoft.com/office/drawing/2014/main" id="{DD20FB02-E4B5-4821-A845-77EDF6A482E6}"/>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sz="2500" dirty="0"/>
              <a:t>Write down a list of words to describe what Scrooge is like.</a:t>
            </a:r>
          </a:p>
          <a:p>
            <a:pPr eaLnBrk="1" fontAlgn="auto" hangingPunct="1">
              <a:spcAft>
                <a:spcPts val="0"/>
              </a:spcAft>
              <a:defRPr/>
            </a:pPr>
            <a:endParaRPr lang="en-GB" sz="2500" dirty="0"/>
          </a:p>
          <a:p>
            <a:pPr eaLnBrk="1" fontAlgn="auto" hangingPunct="1">
              <a:spcAft>
                <a:spcPts val="0"/>
              </a:spcAft>
              <a:defRPr/>
            </a:pPr>
            <a:r>
              <a:rPr lang="fr-FR" sz="2400" dirty="0"/>
              <a:t>Ecrivez une liste de mots pour décrire comment est </a:t>
            </a:r>
            <a:r>
              <a:rPr lang="fr-FR" sz="2400" dirty="0" err="1"/>
              <a:t>Scrooge</a:t>
            </a:r>
            <a:r>
              <a:rPr lang="fr-FR" sz="2400" dirty="0"/>
              <a:t>.</a:t>
            </a:r>
            <a:endParaRPr lang="en-GB" sz="2500" dirty="0"/>
          </a:p>
        </p:txBody>
      </p:sp>
      <p:pic>
        <p:nvPicPr>
          <p:cNvPr id="5" name="Content Placeholder 4" descr="post it.jpg">
            <a:extLst>
              <a:ext uri="{FF2B5EF4-FFF2-40B4-BE49-F238E27FC236}">
                <a16:creationId xmlns:a16="http://schemas.microsoft.com/office/drawing/2014/main" id="{A9453A5B-E363-4C9F-8906-0D746AA0CAB2}"/>
              </a:ext>
            </a:extLst>
          </p:cNvPr>
          <p:cNvPicPr>
            <a:picLocks noGrp="1" noChangeAspect="1"/>
          </p:cNvPicPr>
          <p:nvPr>
            <p:ph sz="half" idx="2"/>
          </p:nvPr>
        </p:nvPicPr>
        <p:blipFill>
          <a:blip r:embed="rId2"/>
          <a:stretch>
            <a:fillRect/>
          </a:stretch>
        </p:blipFill>
        <p:spPr>
          <a:xfrm>
            <a:off x="4876800" y="1828800"/>
            <a:ext cx="3429000" cy="4114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DEFC-7871-4277-850E-C5A0582FE5D4}"/>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DB6EF7D3-3E5F-4928-883E-18E3E63BC339}"/>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DESCRIBE what Scrooge’s home is like.</a:t>
            </a:r>
          </a:p>
          <a:p>
            <a:pPr marL="0" indent="0" eaLnBrk="1" fontAlgn="auto" hangingPunct="1">
              <a:spcAft>
                <a:spcPts val="0"/>
              </a:spcAft>
              <a:defRPr/>
            </a:pPr>
            <a:r>
              <a:rPr lang="en-GB" b="1" dirty="0">
                <a:solidFill>
                  <a:srgbClr val="FFC000"/>
                </a:solidFill>
              </a:rPr>
              <a:t>SELECT and highlight relevant quotations.</a:t>
            </a:r>
          </a:p>
          <a:p>
            <a:pPr marL="0" indent="0" eaLnBrk="1" fontAlgn="auto" hangingPunct="1">
              <a:spcAft>
                <a:spcPts val="0"/>
              </a:spcAft>
              <a:defRPr/>
            </a:pPr>
            <a:r>
              <a:rPr lang="en-GB" b="1" dirty="0">
                <a:solidFill>
                  <a:srgbClr val="00B050"/>
                </a:solidFill>
              </a:rPr>
              <a:t>DISCUSS how Scrooge’s home and office reflect his character.</a:t>
            </a:r>
          </a:p>
          <a:p>
            <a:pPr marL="0" indent="0" eaLnBrk="1" fontAlgn="auto" hangingPunct="1">
              <a:spcAft>
                <a:spcPts val="0"/>
              </a:spcAft>
              <a:defRPr/>
            </a:pPr>
            <a:r>
              <a:rPr lang="en-GB" b="1" u="sng" dirty="0">
                <a:solidFill>
                  <a:srgbClr val="0070C0"/>
                </a:solidFill>
              </a:rPr>
              <a:t>LITERACY FOCUS: selecting relevant quotes, reading for meaning and understanding.</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7D892914-57E6-488B-9FE6-225CF59860F4}"/>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DF05F13-7C4B-4C6B-9964-7C5B00BECD0C}"/>
              </a:ext>
            </a:extLst>
          </p:cNvPr>
          <p:cNvSpPr>
            <a:spLocks noGrp="1"/>
          </p:cNvSpPr>
          <p:nvPr>
            <p:ph type="title"/>
          </p:nvPr>
        </p:nvSpPr>
        <p:spPr/>
        <p:txBody>
          <a:bodyPr/>
          <a:lstStyle/>
          <a:p>
            <a:pPr eaLnBrk="1" hangingPunct="1"/>
            <a:r>
              <a:rPr lang="en-GB" altLang="en-US" u="sng"/>
              <a:t>Setting= a PLACE in a novel</a:t>
            </a:r>
          </a:p>
        </p:txBody>
      </p:sp>
      <p:sp>
        <p:nvSpPr>
          <p:cNvPr id="23555" name="Content Placeholder 2">
            <a:extLst>
              <a:ext uri="{FF2B5EF4-FFF2-40B4-BE49-F238E27FC236}">
                <a16:creationId xmlns:a16="http://schemas.microsoft.com/office/drawing/2014/main" id="{A70DC119-0BA0-47BD-8062-9D7458F97327}"/>
              </a:ext>
            </a:extLst>
          </p:cNvPr>
          <p:cNvSpPr>
            <a:spLocks noGrp="1"/>
          </p:cNvSpPr>
          <p:nvPr>
            <p:ph sz="half" idx="1"/>
          </p:nvPr>
        </p:nvSpPr>
        <p:spPr>
          <a:xfrm>
            <a:off x="457200" y="1600200"/>
            <a:ext cx="5186363" cy="4525963"/>
          </a:xfrm>
        </p:spPr>
        <p:txBody>
          <a:bodyPr/>
          <a:lstStyle/>
          <a:p>
            <a:pPr marL="650875" indent="-514350" eaLnBrk="1" hangingPunct="1">
              <a:buFont typeface="Wingdings 2" panose="05020102010507070707" pitchFamily="18" charset="2"/>
              <a:buAutoNum type="arabicPeriod"/>
            </a:pPr>
            <a:r>
              <a:rPr lang="en-GB" altLang="en-US"/>
              <a:t>Scrooge’s house creates atmosphere. It is dark and starts to make the story scarier!</a:t>
            </a:r>
          </a:p>
          <a:p>
            <a:pPr marL="650875" indent="-514350" eaLnBrk="1" hangingPunct="1">
              <a:buFont typeface="Wingdings 2" panose="05020102010507070707" pitchFamily="18" charset="2"/>
              <a:buAutoNum type="arabicPeriod"/>
            </a:pPr>
            <a:r>
              <a:rPr lang="en-GB" altLang="en-US"/>
              <a:t>Scrooge’s house shows what his personality is like. It helps remind us that he is greedy and lonely.</a:t>
            </a:r>
          </a:p>
        </p:txBody>
      </p:sp>
      <p:pic>
        <p:nvPicPr>
          <p:cNvPr id="23556" name="Picture 2" descr="C:\Program Files (x86)\Microsoft Office\MEDIA\CAGCAT10\j0185604.wmf">
            <a:extLst>
              <a:ext uri="{FF2B5EF4-FFF2-40B4-BE49-F238E27FC236}">
                <a16:creationId xmlns:a16="http://schemas.microsoft.com/office/drawing/2014/main" id="{A488B2C5-02A9-454E-BEAB-1A81A9E42F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86438" y="1500188"/>
            <a:ext cx="2571750" cy="4357687"/>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15A6485-D582-481B-8518-1A3F683C2621}"/>
              </a:ext>
            </a:extLst>
          </p:cNvPr>
          <p:cNvSpPr>
            <a:spLocks noGrp="1"/>
          </p:cNvSpPr>
          <p:nvPr>
            <p:ph type="title"/>
          </p:nvPr>
        </p:nvSpPr>
        <p:spPr/>
        <p:txBody>
          <a:bodyPr/>
          <a:lstStyle/>
          <a:p>
            <a:pPr eaLnBrk="1" hangingPunct="1"/>
            <a:r>
              <a:rPr lang="en-GB" altLang="en-US" u="sng"/>
              <a:t>Scrooge’s House</a:t>
            </a:r>
          </a:p>
        </p:txBody>
      </p:sp>
      <p:sp>
        <p:nvSpPr>
          <p:cNvPr id="24579" name="Content Placeholder 2">
            <a:extLst>
              <a:ext uri="{FF2B5EF4-FFF2-40B4-BE49-F238E27FC236}">
                <a16:creationId xmlns:a16="http://schemas.microsoft.com/office/drawing/2014/main" id="{B92D25FE-ED4D-4B8E-B983-A55717C056B7}"/>
              </a:ext>
            </a:extLst>
          </p:cNvPr>
          <p:cNvSpPr>
            <a:spLocks noGrp="1"/>
          </p:cNvSpPr>
          <p:nvPr>
            <p:ph sz="half" idx="1"/>
          </p:nvPr>
        </p:nvSpPr>
        <p:spPr>
          <a:xfrm>
            <a:off x="457200" y="1600200"/>
            <a:ext cx="4257675" cy="4525963"/>
          </a:xfrm>
        </p:spPr>
        <p:txBody>
          <a:bodyPr/>
          <a:lstStyle/>
          <a:p>
            <a:pPr marL="650875" indent="-514350" eaLnBrk="1" hangingPunct="1"/>
            <a:r>
              <a:rPr lang="en-GB" altLang="en-US" sz="2400"/>
              <a:t>Look at pages 10-12. </a:t>
            </a:r>
          </a:p>
          <a:p>
            <a:pPr marL="650875" indent="-514350" eaLnBrk="1" hangingPunct="1"/>
            <a:r>
              <a:rPr lang="en-GB" altLang="en-US" sz="2400"/>
              <a:t>Highlight quotes about what Scrooge’s house is like and how it fits in with his personality.</a:t>
            </a:r>
          </a:p>
          <a:p>
            <a:pPr marL="650875" indent="-514350" eaLnBrk="1" hangingPunct="1"/>
            <a:endParaRPr lang="en-GB" altLang="en-US" sz="2400"/>
          </a:p>
          <a:p>
            <a:pPr marL="650875" indent="-514350" eaLnBrk="1" hangingPunct="1">
              <a:buFont typeface="Wingdings 2" panose="05020102010507070707" pitchFamily="18" charset="2"/>
              <a:buNone/>
            </a:pPr>
            <a:endParaRPr lang="en-GB" altLang="en-US" sz="2200"/>
          </a:p>
        </p:txBody>
      </p:sp>
      <p:pic>
        <p:nvPicPr>
          <p:cNvPr id="24580" name="Content Placeholder 5" descr="srooges house.jpg">
            <a:extLst>
              <a:ext uri="{FF2B5EF4-FFF2-40B4-BE49-F238E27FC236}">
                <a16:creationId xmlns:a16="http://schemas.microsoft.com/office/drawing/2014/main" id="{7D2E6B75-0F8F-43E7-8271-F5FBED5BBB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928813"/>
            <a:ext cx="3571875" cy="40005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9C8BB3C9-4A29-4D34-82B7-8F4E48ABC6D4}"/>
              </a:ext>
            </a:extLst>
          </p:cNvPr>
          <p:cNvSpPr txBox="1">
            <a:spLocks noChangeArrowheads="1"/>
          </p:cNvSpPr>
          <p:nvPr/>
        </p:nvSpPr>
        <p:spPr bwMode="auto">
          <a:xfrm>
            <a:off x="1187450" y="0"/>
            <a:ext cx="678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u="sng">
                <a:latin typeface="Comic Sans MS" panose="030F0702030302020204" pitchFamily="66" charset="0"/>
              </a:rPr>
              <a:t>ENGLISH LITERATURE PAPER 1 EXAM</a:t>
            </a:r>
          </a:p>
        </p:txBody>
      </p:sp>
      <p:sp>
        <p:nvSpPr>
          <p:cNvPr id="80900" name="Text Box 4">
            <a:extLst>
              <a:ext uri="{FF2B5EF4-FFF2-40B4-BE49-F238E27FC236}">
                <a16:creationId xmlns:a16="http://schemas.microsoft.com/office/drawing/2014/main" id="{09D24AFD-EC00-4E2E-9A2C-BC8B5ABF4541}"/>
              </a:ext>
            </a:extLst>
          </p:cNvPr>
          <p:cNvSpPr txBox="1">
            <a:spLocks noChangeArrowheads="1"/>
          </p:cNvSpPr>
          <p:nvPr/>
        </p:nvSpPr>
        <p:spPr bwMode="auto">
          <a:xfrm>
            <a:off x="323850" y="1557338"/>
            <a:ext cx="8153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u="sng">
                <a:latin typeface="Comic Sans MS" panose="030F0702030302020204" pitchFamily="66" charset="0"/>
                <a:cs typeface="Times New Roman" panose="02020603050405020304" pitchFamily="18" charset="0"/>
              </a:rPr>
              <a:t>Section A</a:t>
            </a:r>
            <a:r>
              <a:rPr lang="en-US" altLang="en-US" sz="2400">
                <a:latin typeface="Comic Sans MS" panose="030F0702030302020204" pitchFamily="66" charset="0"/>
                <a:cs typeface="Times New Roman" panose="02020603050405020304" pitchFamily="18" charset="0"/>
              </a:rPr>
              <a:t>: </a:t>
            </a:r>
            <a:r>
              <a:rPr lang="en-US" altLang="en-US" sz="2400" b="1" u="sng">
                <a:latin typeface="Comic Sans MS" panose="030F0702030302020204" pitchFamily="66" charset="0"/>
                <a:cs typeface="Times New Roman" panose="02020603050405020304" pitchFamily="18" charset="0"/>
              </a:rPr>
              <a:t>Shakespeare</a:t>
            </a:r>
          </a:p>
          <a:p>
            <a:pPr algn="just" eaLnBrk="1" hangingPunct="1">
              <a:spcBef>
                <a:spcPct val="50000"/>
              </a:spcBef>
              <a:buFontTx/>
              <a:buNone/>
            </a:pPr>
            <a:r>
              <a:rPr lang="en-US" altLang="en-US" sz="2400">
                <a:latin typeface="Comic Sans MS" panose="030F0702030302020204" pitchFamily="66" charset="0"/>
                <a:cs typeface="Times New Roman" panose="02020603050405020304" pitchFamily="18" charset="0"/>
              </a:rPr>
              <a:t>Close reading of an extract,</a:t>
            </a:r>
          </a:p>
          <a:p>
            <a:pPr algn="just" eaLnBrk="1" hangingPunct="1">
              <a:spcBef>
                <a:spcPct val="50000"/>
              </a:spcBef>
              <a:buFontTx/>
              <a:buNone/>
            </a:pPr>
            <a:r>
              <a:rPr lang="en-US" altLang="en-US" sz="2400">
                <a:latin typeface="Comic Sans MS" panose="030F0702030302020204" pitchFamily="66" charset="0"/>
                <a:cs typeface="Times New Roman" panose="02020603050405020304" pitchFamily="18" charset="0"/>
              </a:rPr>
              <a:t>then extended writing on set text.</a:t>
            </a:r>
            <a:endParaRPr lang="en-GB" altLang="en-US" sz="2400">
              <a:latin typeface="Comic Sans MS" panose="030F0702030302020204" pitchFamily="66" charset="0"/>
            </a:endParaRPr>
          </a:p>
        </p:txBody>
      </p:sp>
      <p:sp>
        <p:nvSpPr>
          <p:cNvPr id="80901" name="Text Box 5">
            <a:extLst>
              <a:ext uri="{FF2B5EF4-FFF2-40B4-BE49-F238E27FC236}">
                <a16:creationId xmlns:a16="http://schemas.microsoft.com/office/drawing/2014/main" id="{F91891BE-049B-4B3B-8C8C-3FCB4A0C4BC7}"/>
              </a:ext>
            </a:extLst>
          </p:cNvPr>
          <p:cNvSpPr txBox="1">
            <a:spLocks noChangeArrowheads="1"/>
          </p:cNvSpPr>
          <p:nvPr/>
        </p:nvSpPr>
        <p:spPr bwMode="auto">
          <a:xfrm>
            <a:off x="323850" y="3357563"/>
            <a:ext cx="8305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u="sng">
                <a:latin typeface="Comic Sans MS" panose="030F0702030302020204" pitchFamily="66" charset="0"/>
                <a:cs typeface="Times New Roman" panose="02020603050405020304" pitchFamily="18" charset="0"/>
              </a:rPr>
              <a:t>Section B</a:t>
            </a:r>
            <a:r>
              <a:rPr lang="en-US" altLang="en-US" sz="2400">
                <a:latin typeface="Comic Sans MS" panose="030F0702030302020204" pitchFamily="66" charset="0"/>
                <a:cs typeface="Times New Roman" panose="02020603050405020304" pitchFamily="18" charset="0"/>
              </a:rPr>
              <a:t>: </a:t>
            </a:r>
            <a:r>
              <a:rPr lang="en-US" altLang="en-US" sz="2400" b="1" u="sng">
                <a:latin typeface="Comic Sans MS" panose="030F0702030302020204" pitchFamily="66" charset="0"/>
                <a:cs typeface="Times New Roman" panose="02020603050405020304" pitchFamily="18" charset="0"/>
              </a:rPr>
              <a:t>THE 19</a:t>
            </a:r>
            <a:r>
              <a:rPr lang="en-US" altLang="en-US" sz="2400" b="1" u="sng" baseline="30000">
                <a:latin typeface="Comic Sans MS" panose="030F0702030302020204" pitchFamily="66" charset="0"/>
                <a:cs typeface="Times New Roman" panose="02020603050405020304" pitchFamily="18" charset="0"/>
              </a:rPr>
              <a:t>th</a:t>
            </a:r>
            <a:r>
              <a:rPr lang="en-US" altLang="en-US" sz="2400" b="1" u="sng">
                <a:latin typeface="Comic Sans MS" panose="030F0702030302020204" pitchFamily="66" charset="0"/>
                <a:cs typeface="Times New Roman" panose="02020603050405020304" pitchFamily="18" charset="0"/>
              </a:rPr>
              <a:t> CENTURY NOVEL</a:t>
            </a:r>
          </a:p>
          <a:p>
            <a:pPr eaLnBrk="1" hangingPunct="1">
              <a:spcBef>
                <a:spcPct val="50000"/>
              </a:spcBef>
              <a:buFontTx/>
              <a:buNone/>
            </a:pPr>
            <a:r>
              <a:rPr lang="en-GB" altLang="en-US" sz="2400">
                <a:latin typeface="Comic Sans MS" panose="030F0702030302020204" pitchFamily="66" charset="0"/>
              </a:rPr>
              <a:t>Close reading of an extract,</a:t>
            </a:r>
          </a:p>
          <a:p>
            <a:pPr eaLnBrk="1" hangingPunct="1">
              <a:spcBef>
                <a:spcPct val="50000"/>
              </a:spcBef>
              <a:buFontTx/>
              <a:buNone/>
            </a:pPr>
            <a:r>
              <a:rPr lang="en-GB" altLang="en-US" sz="2400">
                <a:latin typeface="Comic Sans MS" panose="030F0702030302020204" pitchFamily="66" charset="0"/>
              </a:rPr>
              <a:t>then extended writing on set text.</a:t>
            </a:r>
          </a:p>
        </p:txBody>
      </p:sp>
      <p:sp>
        <p:nvSpPr>
          <p:cNvPr id="80903" name="Text Box 7">
            <a:extLst>
              <a:ext uri="{FF2B5EF4-FFF2-40B4-BE49-F238E27FC236}">
                <a16:creationId xmlns:a16="http://schemas.microsoft.com/office/drawing/2014/main" id="{94797670-DE8B-4BA9-9D7F-05EC4B6FADA6}"/>
              </a:ext>
            </a:extLst>
          </p:cNvPr>
          <p:cNvSpPr txBox="1">
            <a:spLocks noChangeArrowheads="1"/>
          </p:cNvSpPr>
          <p:nvPr/>
        </p:nvSpPr>
        <p:spPr bwMode="auto">
          <a:xfrm>
            <a:off x="395288" y="5157788"/>
            <a:ext cx="5905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b="1" u="sng">
              <a:latin typeface="Comic Sans MS" panose="030F0702030302020204" pitchFamily="66" charset="0"/>
              <a:cs typeface="Times New Roman" panose="02020603050405020304" pitchFamily="18" charset="0"/>
            </a:endParaRPr>
          </a:p>
          <a:p>
            <a:pPr eaLnBrk="1" hangingPunct="1">
              <a:spcBef>
                <a:spcPct val="50000"/>
              </a:spcBef>
              <a:buFontTx/>
              <a:buNone/>
            </a:pPr>
            <a:endParaRPr lang="en-GB" altLang="en-US" sz="2400">
              <a:latin typeface="Comic Sans MS" panose="030F0702030302020204" pitchFamily="66" charset="0"/>
            </a:endParaRPr>
          </a:p>
        </p:txBody>
      </p:sp>
      <p:sp>
        <p:nvSpPr>
          <p:cNvPr id="8" name="Rounded Rectangle 7">
            <a:extLst>
              <a:ext uri="{FF2B5EF4-FFF2-40B4-BE49-F238E27FC236}">
                <a16:creationId xmlns:a16="http://schemas.microsoft.com/office/drawing/2014/main" id="{A3AA0FC9-AB9A-4BA0-B217-9180A538E182}"/>
              </a:ext>
            </a:extLst>
          </p:cNvPr>
          <p:cNvSpPr/>
          <p:nvPr/>
        </p:nvSpPr>
        <p:spPr>
          <a:xfrm>
            <a:off x="6248400" y="1905000"/>
            <a:ext cx="2514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We will be reading </a:t>
            </a:r>
            <a:r>
              <a:rPr lang="en-US" i="1" dirty="0"/>
              <a:t>A Romeo and Juliet</a:t>
            </a:r>
            <a:endParaRPr lang="en-US" dirty="0"/>
          </a:p>
        </p:txBody>
      </p:sp>
      <p:sp>
        <p:nvSpPr>
          <p:cNvPr id="9" name="Rounded Rectangle 8">
            <a:extLst>
              <a:ext uri="{FF2B5EF4-FFF2-40B4-BE49-F238E27FC236}">
                <a16:creationId xmlns:a16="http://schemas.microsoft.com/office/drawing/2014/main" id="{E8AD23B6-9804-45BB-9B05-B9D671EDE7DC}"/>
              </a:ext>
            </a:extLst>
          </p:cNvPr>
          <p:cNvSpPr/>
          <p:nvPr/>
        </p:nvSpPr>
        <p:spPr>
          <a:xfrm>
            <a:off x="6172200" y="3657600"/>
            <a:ext cx="2590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We will be reading </a:t>
            </a:r>
            <a:r>
              <a:rPr lang="en-US" i="1" dirty="0"/>
              <a:t>A Christmas Carol</a:t>
            </a:r>
            <a:endParaRPr lang="en-US" dirty="0"/>
          </a:p>
        </p:txBody>
      </p:sp>
      <p:pic>
        <p:nvPicPr>
          <p:cNvPr id="80902" name="Picture 6" descr="pe03336a">
            <a:extLst>
              <a:ext uri="{FF2B5EF4-FFF2-40B4-BE49-F238E27FC236}">
                <a16:creationId xmlns:a16="http://schemas.microsoft.com/office/drawing/2014/main" id="{30A5ED00-A0F1-4323-BAA6-DA780A6EE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587875"/>
            <a:ext cx="27717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a:extLst>
              <a:ext uri="{FF2B5EF4-FFF2-40B4-BE49-F238E27FC236}">
                <a16:creationId xmlns:a16="http://schemas.microsoft.com/office/drawing/2014/main" id="{5F162998-CA22-4881-B3F3-CFC0197B848F}"/>
              </a:ext>
            </a:extLst>
          </p:cNvPr>
          <p:cNvSpPr txBox="1">
            <a:spLocks noChangeArrowheads="1"/>
          </p:cNvSpPr>
          <p:nvPr/>
        </p:nvSpPr>
        <p:spPr bwMode="auto">
          <a:xfrm>
            <a:off x="250825" y="1077913"/>
            <a:ext cx="8153400" cy="36830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altLang="en-US" u="sng" dirty="0">
                <a:solidFill>
                  <a:srgbClr val="000099"/>
                </a:solidFill>
                <a:latin typeface="Comic Sans MS" pitchFamily="66" charset="0"/>
                <a:cs typeface="Times New Roman" pitchFamily="18" charset="0"/>
              </a:rPr>
              <a:t>(1hr 45 min, worth 64 marks- 30 for each question and 4 for SPAG)</a:t>
            </a:r>
            <a:endParaRPr lang="en-US" altLang="en-US" dirty="0">
              <a:solidFill>
                <a:srgbClr val="000099"/>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fltVal val="0"/>
                                          </p:val>
                                        </p:tav>
                                        <p:tav tm="100000">
                                          <p:val>
                                            <p:strVal val="#ppt_h"/>
                                          </p:val>
                                        </p:tav>
                                      </p:tavLst>
                                    </p:anim>
                                    <p:anim calcmode="lin" valueType="num">
                                      <p:cBhvr>
                                        <p:cTn id="9" dur="1000" fill="hold"/>
                                        <p:tgtEl>
                                          <p:spTgt spid="808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dissolve">
                                      <p:cBhvr>
                                        <p:cTn id="15" dur="500"/>
                                        <p:tgtEl>
                                          <p:spTgt spid="809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0900"/>
                                        </p:tgtEl>
                                        <p:attrNameLst>
                                          <p:attrName>style.visibility</p:attrName>
                                        </p:attrNameLst>
                                      </p:cBhvr>
                                      <p:to>
                                        <p:strVal val="visible"/>
                                      </p:to>
                                    </p:set>
                                    <p:anim calcmode="lin" valueType="num">
                                      <p:cBhvr additive="base">
                                        <p:cTn id="20" dur="500" fill="hold"/>
                                        <p:tgtEl>
                                          <p:spTgt spid="80900"/>
                                        </p:tgtEl>
                                        <p:attrNameLst>
                                          <p:attrName>ppt_x</p:attrName>
                                        </p:attrNameLst>
                                      </p:cBhvr>
                                      <p:tavLst>
                                        <p:tav tm="0">
                                          <p:val>
                                            <p:strVal val="0-#ppt_w/2"/>
                                          </p:val>
                                        </p:tav>
                                        <p:tav tm="100000">
                                          <p:val>
                                            <p:strVal val="#ppt_x"/>
                                          </p:val>
                                        </p:tav>
                                      </p:tavLst>
                                    </p:anim>
                                    <p:anim calcmode="lin" valueType="num">
                                      <p:cBhvr additive="base">
                                        <p:cTn id="21" dur="500" fill="hold"/>
                                        <p:tgtEl>
                                          <p:spTgt spid="80900"/>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0901"/>
                                        </p:tgtEl>
                                        <p:attrNameLst>
                                          <p:attrName>style.visibility</p:attrName>
                                        </p:attrNameLst>
                                      </p:cBhvr>
                                      <p:to>
                                        <p:strVal val="visible"/>
                                      </p:to>
                                    </p:set>
                                    <p:anim calcmode="lin" valueType="num">
                                      <p:cBhvr additive="base">
                                        <p:cTn id="26" dur="500" fill="hold"/>
                                        <p:tgtEl>
                                          <p:spTgt spid="80901"/>
                                        </p:tgtEl>
                                        <p:attrNameLst>
                                          <p:attrName>ppt_x</p:attrName>
                                        </p:attrNameLst>
                                      </p:cBhvr>
                                      <p:tavLst>
                                        <p:tav tm="0">
                                          <p:val>
                                            <p:strVal val="0-#ppt_w/2"/>
                                          </p:val>
                                        </p:tav>
                                        <p:tav tm="100000">
                                          <p:val>
                                            <p:strVal val="#ppt_x"/>
                                          </p:val>
                                        </p:tav>
                                      </p:tavLst>
                                    </p:anim>
                                    <p:anim calcmode="lin" valueType="num">
                                      <p:cBhvr additive="base">
                                        <p:cTn id="27"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nodePh="1">
                                  <p:stCondLst>
                                    <p:cond delay="0"/>
                                  </p:stCondLst>
                                  <p:endCondLst>
                                    <p:cond evt="begin" delay="0">
                                      <p:tn val="30"/>
                                    </p:cond>
                                  </p:endCondLst>
                                  <p:childTnLst>
                                    <p:set>
                                      <p:cBhvr>
                                        <p:cTn id="31" dur="1" fill="hold">
                                          <p:stCondLst>
                                            <p:cond delay="0"/>
                                          </p:stCondLst>
                                        </p:cTn>
                                        <p:tgtEl>
                                          <p:spTgt spid="80903"/>
                                        </p:tgtEl>
                                        <p:attrNameLst>
                                          <p:attrName>style.visibility</p:attrName>
                                        </p:attrNameLst>
                                      </p:cBhvr>
                                      <p:to>
                                        <p:strVal val="visible"/>
                                      </p:to>
                                    </p:set>
                                    <p:anim calcmode="lin" valueType="num">
                                      <p:cBhvr additive="base">
                                        <p:cTn id="32" dur="500" fill="hold"/>
                                        <p:tgtEl>
                                          <p:spTgt spid="80903"/>
                                        </p:tgtEl>
                                        <p:attrNameLst>
                                          <p:attrName>ppt_x</p:attrName>
                                        </p:attrNameLst>
                                      </p:cBhvr>
                                      <p:tavLst>
                                        <p:tav tm="0">
                                          <p:val>
                                            <p:strVal val="0-#ppt_w/2"/>
                                          </p:val>
                                        </p:tav>
                                        <p:tav tm="100000">
                                          <p:val>
                                            <p:strVal val="#ppt_x"/>
                                          </p:val>
                                        </p:tav>
                                      </p:tavLst>
                                    </p:anim>
                                    <p:anim calcmode="lin" valueType="num">
                                      <p:cBhvr additive="base">
                                        <p:cTn id="33"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900" grpId="0" autoUpdateAnimBg="0"/>
      <p:bldP spid="80901" grpId="0" autoUpdateAnimBg="0"/>
      <p:bldP spid="80903" grpId="0" autoUpdateAnimBg="0"/>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8F7D9F9-8974-4360-BF40-6FFD5EBD2068}"/>
              </a:ext>
            </a:extLst>
          </p:cNvPr>
          <p:cNvSpPr>
            <a:spLocks noGrp="1"/>
          </p:cNvSpPr>
          <p:nvPr>
            <p:ph type="title"/>
          </p:nvPr>
        </p:nvSpPr>
        <p:spPr/>
        <p:txBody>
          <a:bodyPr/>
          <a:lstStyle/>
          <a:p>
            <a:pPr eaLnBrk="1" hangingPunct="1"/>
            <a:r>
              <a:rPr lang="en-GB" altLang="en-US" u="sng"/>
              <a:t>EXTENSION TASK</a:t>
            </a:r>
          </a:p>
        </p:txBody>
      </p:sp>
      <p:sp>
        <p:nvSpPr>
          <p:cNvPr id="25603" name="Content Placeholder 2">
            <a:extLst>
              <a:ext uri="{FF2B5EF4-FFF2-40B4-BE49-F238E27FC236}">
                <a16:creationId xmlns:a16="http://schemas.microsoft.com/office/drawing/2014/main" id="{CFB5BC3B-94A3-4358-8DC9-C87F52DC7956}"/>
              </a:ext>
            </a:extLst>
          </p:cNvPr>
          <p:cNvSpPr>
            <a:spLocks noGrp="1"/>
          </p:cNvSpPr>
          <p:nvPr>
            <p:ph sz="half" idx="1"/>
          </p:nvPr>
        </p:nvSpPr>
        <p:spPr/>
        <p:txBody>
          <a:bodyPr/>
          <a:lstStyle/>
          <a:p>
            <a:pPr eaLnBrk="1" hangingPunct="1"/>
            <a:r>
              <a:rPr lang="en-GB" altLang="en-US"/>
              <a:t>Make your own knowledge organiser about Scrooge.</a:t>
            </a:r>
          </a:p>
          <a:p>
            <a:pPr eaLnBrk="1" hangingPunct="1"/>
            <a:endParaRPr lang="en-GB" altLang="en-US"/>
          </a:p>
        </p:txBody>
      </p:sp>
      <p:pic>
        <p:nvPicPr>
          <p:cNvPr id="25604" name="Content Placeholder 4" descr="tick.png">
            <a:extLst>
              <a:ext uri="{FF2B5EF4-FFF2-40B4-BE49-F238E27FC236}">
                <a16:creationId xmlns:a16="http://schemas.microsoft.com/office/drawing/2014/main" id="{CED0DD20-DDE8-4D8B-A4EA-16DED1ED4D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8"/>
            <a:ext cx="4038600" cy="4038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D2E91A27-5BFB-40BA-8CF8-5226E7025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34" t="21484" r="9407" b="9180"/>
          <a:stretch>
            <a:fillRect/>
          </a:stretch>
        </p:blipFill>
        <p:spPr bwMode="auto">
          <a:xfrm>
            <a:off x="171450" y="285750"/>
            <a:ext cx="8615363"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B677C04-96D4-4D89-B0A2-610E783A9EAD}"/>
              </a:ext>
            </a:extLst>
          </p:cNvPr>
          <p:cNvSpPr>
            <a:spLocks noGrp="1"/>
          </p:cNvSpPr>
          <p:nvPr>
            <p:ph type="title"/>
          </p:nvPr>
        </p:nvSpPr>
        <p:spPr/>
        <p:txBody>
          <a:bodyPr/>
          <a:lstStyle/>
          <a:p>
            <a:pPr eaLnBrk="1" hangingPunct="1"/>
            <a:r>
              <a:rPr lang="en-GB" altLang="en-US" u="sng"/>
              <a:t>Plenary: The A-Z of Scrooge so far</a:t>
            </a:r>
          </a:p>
        </p:txBody>
      </p:sp>
      <p:sp>
        <p:nvSpPr>
          <p:cNvPr id="27651" name="Content Placeholder 3">
            <a:extLst>
              <a:ext uri="{FF2B5EF4-FFF2-40B4-BE49-F238E27FC236}">
                <a16:creationId xmlns:a16="http://schemas.microsoft.com/office/drawing/2014/main" id="{23FC6FFB-D4AE-4E63-9646-9F251B8A425E}"/>
              </a:ext>
            </a:extLst>
          </p:cNvPr>
          <p:cNvSpPr>
            <a:spLocks noGrp="1"/>
          </p:cNvSpPr>
          <p:nvPr>
            <p:ph sz="half" idx="2"/>
          </p:nvPr>
        </p:nvSpPr>
        <p:spPr/>
        <p:txBody>
          <a:bodyPr/>
          <a:lstStyle/>
          <a:p>
            <a:pPr eaLnBrk="1" hangingPunct="1"/>
            <a:endParaRPr lang="en-GB" altLang="en-US"/>
          </a:p>
        </p:txBody>
      </p:sp>
      <p:pic>
        <p:nvPicPr>
          <p:cNvPr id="27652" name="Picture 2">
            <a:extLst>
              <a:ext uri="{FF2B5EF4-FFF2-40B4-BE49-F238E27FC236}">
                <a16:creationId xmlns:a16="http://schemas.microsoft.com/office/drawing/2014/main" id="{2FE73C47-11D5-4E26-8B2B-6EDCAB76E6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1471" t="21440" r="20876" b="9344"/>
          <a:stretch>
            <a:fillRect/>
          </a:stretch>
        </p:blipFill>
        <p:spPr>
          <a:xfrm>
            <a:off x="428625" y="1500188"/>
            <a:ext cx="8286750" cy="4786312"/>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6AC17A3-9F96-4EF1-A9A1-A527D829E91B}"/>
              </a:ext>
            </a:extLst>
          </p:cNvPr>
          <p:cNvSpPr>
            <a:spLocks noGrp="1"/>
          </p:cNvSpPr>
          <p:nvPr>
            <p:ph type="title"/>
          </p:nvPr>
        </p:nvSpPr>
        <p:spPr/>
        <p:txBody>
          <a:bodyPr/>
          <a:lstStyle/>
          <a:p>
            <a:pPr eaLnBrk="1" hangingPunct="1"/>
            <a:r>
              <a:rPr lang="en-GB" altLang="en-US" u="sng"/>
              <a:t>Homework</a:t>
            </a:r>
          </a:p>
        </p:txBody>
      </p:sp>
      <p:sp>
        <p:nvSpPr>
          <p:cNvPr id="28675" name="Content Placeholder 2">
            <a:extLst>
              <a:ext uri="{FF2B5EF4-FFF2-40B4-BE49-F238E27FC236}">
                <a16:creationId xmlns:a16="http://schemas.microsoft.com/office/drawing/2014/main" id="{A1CB5E5E-F755-4C6D-9830-F5409E9E3AA2}"/>
              </a:ext>
            </a:extLst>
          </p:cNvPr>
          <p:cNvSpPr>
            <a:spLocks noGrp="1"/>
          </p:cNvSpPr>
          <p:nvPr>
            <p:ph sz="half" idx="1"/>
          </p:nvPr>
        </p:nvSpPr>
        <p:spPr/>
        <p:txBody>
          <a:bodyPr/>
          <a:lstStyle/>
          <a:p>
            <a:pPr eaLnBrk="1" hangingPunct="1"/>
            <a:r>
              <a:rPr lang="en-GB" altLang="en-US"/>
              <a:t>Take your knowledge organiser home and learn the information about Scrooge.</a:t>
            </a:r>
          </a:p>
          <a:p>
            <a:pPr eaLnBrk="1" hangingPunct="1"/>
            <a:endParaRPr lang="en-GB" altLang="en-US"/>
          </a:p>
          <a:p>
            <a:pPr eaLnBrk="1" hangingPunct="1"/>
            <a:r>
              <a:rPr lang="en-GB" altLang="en-US"/>
              <a:t>TIP- try to memorise some of the quotes about him.</a:t>
            </a:r>
          </a:p>
        </p:txBody>
      </p:sp>
      <p:pic>
        <p:nvPicPr>
          <p:cNvPr id="28676" name="Content Placeholder 4" descr="homework-owl.gif">
            <a:extLst>
              <a:ext uri="{FF2B5EF4-FFF2-40B4-BE49-F238E27FC236}">
                <a16:creationId xmlns:a16="http://schemas.microsoft.com/office/drawing/2014/main" id="{7B502E68-206D-45B3-9D41-9313157315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676400"/>
            <a:ext cx="3333750"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EB82-E424-4E11-889E-11097D2D1517}"/>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00F51625-76F5-4CCB-8CCB-0075B0845DB4}"/>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RECALL what Scrooge is like in Chapter 1.</a:t>
            </a:r>
          </a:p>
          <a:p>
            <a:pPr marL="0" indent="0" eaLnBrk="1" fontAlgn="auto" hangingPunct="1">
              <a:spcAft>
                <a:spcPts val="0"/>
              </a:spcAft>
              <a:defRPr/>
            </a:pPr>
            <a:r>
              <a:rPr lang="en-GB" b="1" dirty="0">
                <a:solidFill>
                  <a:srgbClr val="FFC000"/>
                </a:solidFill>
              </a:rPr>
              <a:t>PLAN a response to an exam question.</a:t>
            </a:r>
          </a:p>
          <a:p>
            <a:pPr marL="0" indent="0" eaLnBrk="1" fontAlgn="auto" hangingPunct="1">
              <a:spcAft>
                <a:spcPts val="0"/>
              </a:spcAft>
              <a:defRPr/>
            </a:pPr>
            <a:r>
              <a:rPr lang="en-GB" b="1" dirty="0">
                <a:solidFill>
                  <a:srgbClr val="00B050"/>
                </a:solidFill>
              </a:rPr>
              <a:t>EXAMINE what a good exam should look like.</a:t>
            </a:r>
          </a:p>
          <a:p>
            <a:pPr marL="0" indent="0" eaLnBrk="1" fontAlgn="auto" hangingPunct="1">
              <a:spcAft>
                <a:spcPts val="0"/>
              </a:spcAft>
              <a:defRPr/>
            </a:pPr>
            <a:r>
              <a:rPr lang="en-GB" b="1" u="sng" dirty="0">
                <a:solidFill>
                  <a:srgbClr val="0070C0"/>
                </a:solidFill>
              </a:rPr>
              <a:t>LITERACY FOCUS: use of the PEE chain; planning your work, FULL STOPS AND CAPITAL LETTERS.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5367E37F-C6C1-4295-8602-4BD70695B932}"/>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6EF16D0-4E3A-452A-B78F-48497829E451}"/>
              </a:ext>
            </a:extLst>
          </p:cNvPr>
          <p:cNvSpPr>
            <a:spLocks noGrp="1"/>
          </p:cNvSpPr>
          <p:nvPr>
            <p:ph type="title"/>
          </p:nvPr>
        </p:nvSpPr>
        <p:spPr/>
        <p:txBody>
          <a:bodyPr/>
          <a:lstStyle/>
          <a:p>
            <a:pPr eaLnBrk="1" hangingPunct="1"/>
            <a:r>
              <a:rPr lang="en-GB" altLang="en-US" u="sng"/>
              <a:t>Essay Question</a:t>
            </a:r>
          </a:p>
        </p:txBody>
      </p:sp>
      <p:sp>
        <p:nvSpPr>
          <p:cNvPr id="35843" name="Content Placeholder 2">
            <a:extLst>
              <a:ext uri="{FF2B5EF4-FFF2-40B4-BE49-F238E27FC236}">
                <a16:creationId xmlns:a16="http://schemas.microsoft.com/office/drawing/2014/main" id="{1B2D5D18-B6A7-4CC5-8102-81915657B07A}"/>
              </a:ext>
            </a:extLst>
          </p:cNvPr>
          <p:cNvSpPr>
            <a:spLocks noGrp="1"/>
          </p:cNvSpPr>
          <p:nvPr>
            <p:ph sz="half" idx="1"/>
          </p:nvPr>
        </p:nvSpPr>
        <p:spPr>
          <a:xfrm>
            <a:off x="2195513" y="1628775"/>
            <a:ext cx="4038600" cy="4525963"/>
          </a:xfrm>
        </p:spPr>
        <p:txBody>
          <a:bodyPr/>
          <a:lstStyle/>
          <a:p>
            <a:pPr>
              <a:defRPr/>
            </a:pPr>
            <a:r>
              <a:rPr lang="en-GB" sz="3200" dirty="0"/>
              <a:t>Starting with this extract, how does Dickens present Scrooge here?</a:t>
            </a:r>
          </a:p>
          <a:p>
            <a:pPr>
              <a:defRPr/>
            </a:pPr>
            <a:r>
              <a:rPr lang="en-GB" sz="3200" dirty="0"/>
              <a:t>How does Dickens present Scrooge in the novel as a whole?</a:t>
            </a:r>
          </a:p>
          <a:p>
            <a:pPr marL="0" indent="0" eaLnBrk="1" hangingPunct="1">
              <a:buFont typeface="Arial" panose="020B0604020202020204" pitchFamily="34" charset="0"/>
              <a:buNone/>
              <a:defRPr/>
            </a:pPr>
            <a:endParaRPr lang="en-GB" alt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BB73-F623-4023-B032-FFB6BE7E9A62}"/>
              </a:ext>
            </a:extLst>
          </p:cNvPr>
          <p:cNvSpPr>
            <a:spLocks noGrp="1"/>
          </p:cNvSpPr>
          <p:nvPr>
            <p:ph type="title"/>
          </p:nvPr>
        </p:nvSpPr>
        <p:spPr/>
        <p:txBody>
          <a:bodyPr>
            <a:normAutofit fontScale="90000"/>
          </a:bodyPr>
          <a:lstStyle/>
          <a:p>
            <a:pPr>
              <a:defRPr/>
            </a:pPr>
            <a:r>
              <a:rPr lang="en-GB" u="sng" dirty="0"/>
              <a:t>An outstanding answer will contain:</a:t>
            </a:r>
          </a:p>
        </p:txBody>
      </p:sp>
      <p:sp>
        <p:nvSpPr>
          <p:cNvPr id="3" name="Content Placeholder 2">
            <a:extLst>
              <a:ext uri="{FF2B5EF4-FFF2-40B4-BE49-F238E27FC236}">
                <a16:creationId xmlns:a16="http://schemas.microsoft.com/office/drawing/2014/main" id="{49384CF1-01E0-4AB5-B44C-DABFA5F38E22}"/>
              </a:ext>
            </a:extLst>
          </p:cNvPr>
          <p:cNvSpPr>
            <a:spLocks noGrp="1"/>
          </p:cNvSpPr>
          <p:nvPr>
            <p:ph sz="half" idx="1"/>
          </p:nvPr>
        </p:nvSpPr>
        <p:spPr/>
        <p:txBody>
          <a:bodyPr>
            <a:normAutofit fontScale="92500" lnSpcReduction="20000"/>
          </a:bodyPr>
          <a:lstStyle/>
          <a:p>
            <a:pPr>
              <a:defRPr/>
            </a:pPr>
            <a:r>
              <a:rPr lang="en-GB" dirty="0"/>
              <a:t>Headings for the two sections of the question.</a:t>
            </a:r>
          </a:p>
          <a:p>
            <a:pPr>
              <a:defRPr/>
            </a:pPr>
            <a:r>
              <a:rPr lang="en-GB" dirty="0"/>
              <a:t>3 PEE paragraphs about the extract.</a:t>
            </a:r>
          </a:p>
          <a:p>
            <a:pPr>
              <a:defRPr/>
            </a:pPr>
            <a:r>
              <a:rPr lang="en-GB" dirty="0"/>
              <a:t>3 paragraphs on the whole story (the second part of the exam question).</a:t>
            </a:r>
          </a:p>
          <a:p>
            <a:pPr>
              <a:defRPr/>
            </a:pPr>
            <a:r>
              <a:rPr lang="en-GB" dirty="0"/>
              <a:t>Terminology if possible.</a:t>
            </a:r>
          </a:p>
          <a:p>
            <a:pPr>
              <a:defRPr/>
            </a:pPr>
            <a:r>
              <a:rPr lang="en-GB" dirty="0"/>
              <a:t>Zoom in on power words.</a:t>
            </a:r>
          </a:p>
          <a:p>
            <a:pPr>
              <a:defRPr/>
            </a:pPr>
            <a:r>
              <a:rPr lang="en-GB" dirty="0"/>
              <a:t>Repeat key words from the question.</a:t>
            </a:r>
          </a:p>
          <a:p>
            <a:pPr marL="0" indent="0">
              <a:buFont typeface="Arial" panose="020B0604020202020204" pitchFamily="34" charset="0"/>
              <a:buNone/>
              <a:defRPr/>
            </a:pPr>
            <a:endParaRPr lang="en-GB" dirty="0"/>
          </a:p>
        </p:txBody>
      </p:sp>
      <p:sp>
        <p:nvSpPr>
          <p:cNvPr id="4" name="Content Placeholder 3">
            <a:extLst>
              <a:ext uri="{FF2B5EF4-FFF2-40B4-BE49-F238E27FC236}">
                <a16:creationId xmlns:a16="http://schemas.microsoft.com/office/drawing/2014/main" id="{B8714CB9-C131-4B5C-A5C2-9A70E84591FD}"/>
              </a:ext>
            </a:extLst>
          </p:cNvPr>
          <p:cNvSpPr>
            <a:spLocks noGrp="1"/>
          </p:cNvSpPr>
          <p:nvPr>
            <p:ph sz="half" idx="2"/>
          </p:nvPr>
        </p:nvSpPr>
        <p:spPr/>
        <p:txBody>
          <a:bodyPr>
            <a:normAutofit fontScale="92500" lnSpcReduction="20000"/>
          </a:bodyPr>
          <a:lstStyle/>
          <a:p>
            <a:pPr>
              <a:defRPr/>
            </a:pPr>
            <a:r>
              <a:rPr lang="en-GB" sz="5700" u="sng" dirty="0">
                <a:solidFill>
                  <a:srgbClr val="FFC000"/>
                </a:solidFill>
              </a:rPr>
              <a:t>Now find and label these features in the example essay.</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34259FD-1E81-495D-BDB8-40DECDED216D}"/>
              </a:ext>
            </a:extLst>
          </p:cNvPr>
          <p:cNvSpPr>
            <a:spLocks noGrp="1"/>
          </p:cNvSpPr>
          <p:nvPr>
            <p:ph type="title"/>
          </p:nvPr>
        </p:nvSpPr>
        <p:spPr/>
        <p:txBody>
          <a:bodyPr/>
          <a:lstStyle/>
          <a:p>
            <a:r>
              <a:rPr lang="en-GB" altLang="en-US" u="sng"/>
              <a:t>Now plan your own response</a:t>
            </a:r>
          </a:p>
        </p:txBody>
      </p:sp>
      <p:sp>
        <p:nvSpPr>
          <p:cNvPr id="32771" name="Content Placeholder 2">
            <a:extLst>
              <a:ext uri="{FF2B5EF4-FFF2-40B4-BE49-F238E27FC236}">
                <a16:creationId xmlns:a16="http://schemas.microsoft.com/office/drawing/2014/main" id="{287230FA-961F-4B7C-B281-66E000611209}"/>
              </a:ext>
            </a:extLst>
          </p:cNvPr>
          <p:cNvSpPr>
            <a:spLocks noGrp="1"/>
          </p:cNvSpPr>
          <p:nvPr>
            <p:ph sz="half" idx="1"/>
          </p:nvPr>
        </p:nvSpPr>
        <p:spPr/>
        <p:txBody>
          <a:bodyPr/>
          <a:lstStyle/>
          <a:p>
            <a:r>
              <a:rPr lang="en-GB" altLang="en-US"/>
              <a:t>Highlight 3 quotations that you will then turn into 3 PEE paragraphs.</a:t>
            </a:r>
          </a:p>
          <a:p>
            <a:endParaRPr lang="en-GB" altLang="en-US"/>
          </a:p>
          <a:p>
            <a:r>
              <a:rPr lang="en-GB" altLang="en-US">
                <a:solidFill>
                  <a:srgbClr val="7030A0"/>
                </a:solidFill>
              </a:rPr>
              <a:t>Think about what Scrooge is like later on in the story (though we haven’t read it, you will know the story already!)</a:t>
            </a:r>
          </a:p>
        </p:txBody>
      </p:sp>
      <p:sp>
        <p:nvSpPr>
          <p:cNvPr id="32772" name="Content Placeholder 1">
            <a:extLst>
              <a:ext uri="{FF2B5EF4-FFF2-40B4-BE49-F238E27FC236}">
                <a16:creationId xmlns:a16="http://schemas.microsoft.com/office/drawing/2014/main" id="{A70D0FCD-B623-435C-9906-D0EAA9454C03}"/>
              </a:ext>
            </a:extLst>
          </p:cNvPr>
          <p:cNvSpPr>
            <a:spLocks noGrp="1"/>
          </p:cNvSpPr>
          <p:nvPr>
            <p:ph sz="half" idx="2"/>
          </p:nvPr>
        </p:nvSpPr>
        <p:spPr/>
        <p:txBody>
          <a:bodyPr/>
          <a:lstStyle/>
          <a:p>
            <a:endParaRPr lang="en-GB"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EF87EF6-A2A8-4F58-9D29-FFF7E9DDC4E4}"/>
              </a:ext>
            </a:extLst>
          </p:cNvPr>
          <p:cNvSpPr>
            <a:spLocks noGrp="1"/>
          </p:cNvSpPr>
          <p:nvPr>
            <p:ph type="title"/>
          </p:nvPr>
        </p:nvSpPr>
        <p:spPr/>
        <p:txBody>
          <a:bodyPr/>
          <a:lstStyle/>
          <a:p>
            <a:pPr eaLnBrk="1" hangingPunct="1"/>
            <a:r>
              <a:rPr lang="en-GB" altLang="en-US" u="sng"/>
              <a:t>Homework</a:t>
            </a:r>
          </a:p>
        </p:txBody>
      </p:sp>
      <p:sp>
        <p:nvSpPr>
          <p:cNvPr id="33795" name="Content Placeholder 2">
            <a:extLst>
              <a:ext uri="{FF2B5EF4-FFF2-40B4-BE49-F238E27FC236}">
                <a16:creationId xmlns:a16="http://schemas.microsoft.com/office/drawing/2014/main" id="{8C30DC3F-C7AE-4FA5-82DA-C43C2837341C}"/>
              </a:ext>
            </a:extLst>
          </p:cNvPr>
          <p:cNvSpPr>
            <a:spLocks noGrp="1"/>
          </p:cNvSpPr>
          <p:nvPr>
            <p:ph sz="half" idx="1"/>
          </p:nvPr>
        </p:nvSpPr>
        <p:spPr/>
        <p:txBody>
          <a:bodyPr/>
          <a:lstStyle/>
          <a:p>
            <a:pPr eaLnBrk="1" hangingPunct="1"/>
            <a:r>
              <a:rPr lang="en-GB" altLang="en-US"/>
              <a:t>Terminology.</a:t>
            </a:r>
          </a:p>
          <a:p>
            <a:pPr eaLnBrk="1" hangingPunct="1"/>
            <a:endParaRPr lang="en-GB" altLang="en-US"/>
          </a:p>
          <a:p>
            <a:pPr eaLnBrk="1" hangingPunct="1"/>
            <a:r>
              <a:rPr lang="en-GB" altLang="en-US"/>
              <a:t>Learn the key terms on the sheet- their meaning and their spelling.</a:t>
            </a:r>
          </a:p>
        </p:txBody>
      </p:sp>
      <p:pic>
        <p:nvPicPr>
          <p:cNvPr id="33796" name="Content Placeholder 4" descr="homework-owl.gif">
            <a:extLst>
              <a:ext uri="{FF2B5EF4-FFF2-40B4-BE49-F238E27FC236}">
                <a16:creationId xmlns:a16="http://schemas.microsoft.com/office/drawing/2014/main" id="{7B054B25-9DAC-4C33-A921-FFF9017EF74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676400"/>
            <a:ext cx="3333750" cy="4572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C3A2570-47BB-4867-8E37-4A6846B67162}"/>
              </a:ext>
            </a:extLst>
          </p:cNvPr>
          <p:cNvSpPr>
            <a:spLocks noGrp="1"/>
          </p:cNvSpPr>
          <p:nvPr>
            <p:ph type="title"/>
          </p:nvPr>
        </p:nvSpPr>
        <p:spPr/>
        <p:txBody>
          <a:bodyPr/>
          <a:lstStyle/>
          <a:p>
            <a:r>
              <a:rPr lang="en-GB" altLang="en-US" u="sng"/>
              <a:t>Write your answer</a:t>
            </a:r>
          </a:p>
        </p:txBody>
      </p:sp>
      <p:sp>
        <p:nvSpPr>
          <p:cNvPr id="34819" name="Content Placeholder 2">
            <a:extLst>
              <a:ext uri="{FF2B5EF4-FFF2-40B4-BE49-F238E27FC236}">
                <a16:creationId xmlns:a16="http://schemas.microsoft.com/office/drawing/2014/main" id="{7C654779-EF81-497A-A0D8-E1D1E8266786}"/>
              </a:ext>
            </a:extLst>
          </p:cNvPr>
          <p:cNvSpPr>
            <a:spLocks noGrp="1"/>
          </p:cNvSpPr>
          <p:nvPr>
            <p:ph sz="half" idx="1"/>
          </p:nvPr>
        </p:nvSpPr>
        <p:spPr/>
        <p:txBody>
          <a:bodyPr/>
          <a:lstStyle/>
          <a:p>
            <a:pPr>
              <a:buFont typeface="Wingdings" panose="05000000000000000000" pitchFamily="2" charset="2"/>
              <a:buChar char="ü"/>
            </a:pPr>
            <a:r>
              <a:rPr lang="en-GB" altLang="en-US"/>
              <a:t>Exam conditions.</a:t>
            </a:r>
          </a:p>
          <a:p>
            <a:pPr>
              <a:buFont typeface="Wingdings" panose="05000000000000000000" pitchFamily="2" charset="2"/>
              <a:buChar char="ü"/>
            </a:pPr>
            <a:r>
              <a:rPr lang="en-GB" altLang="en-US"/>
              <a:t>Use of PEE.</a:t>
            </a:r>
          </a:p>
          <a:p>
            <a:pPr>
              <a:buFont typeface="Wingdings" panose="05000000000000000000" pitchFamily="2" charset="2"/>
              <a:buChar char="ü"/>
            </a:pPr>
            <a:r>
              <a:rPr lang="en-GB" altLang="en-US"/>
              <a:t>Capital letters and full stops.</a:t>
            </a:r>
          </a:p>
          <a:p>
            <a:pPr>
              <a:buFont typeface="Wingdings" panose="05000000000000000000" pitchFamily="2" charset="2"/>
              <a:buChar char="ü"/>
            </a:pPr>
            <a:r>
              <a:rPr lang="en-GB" altLang="en-US"/>
              <a:t>Legible handwriting.</a:t>
            </a:r>
          </a:p>
          <a:p>
            <a:pPr>
              <a:buFont typeface="Wingdings" panose="05000000000000000000" pitchFamily="2" charset="2"/>
              <a:buChar char="ü"/>
            </a:pPr>
            <a:endParaRPr lang="en-GB" altLang="en-US"/>
          </a:p>
          <a:p>
            <a:pPr>
              <a:buFont typeface="Wingdings" panose="05000000000000000000" pitchFamily="2" charset="2"/>
              <a:buChar char="ü"/>
            </a:pPr>
            <a:r>
              <a:rPr lang="en-GB" altLang="en-US"/>
              <a:t>Think back to the example essay.</a:t>
            </a:r>
          </a:p>
        </p:txBody>
      </p:sp>
      <p:pic>
        <p:nvPicPr>
          <p:cNvPr id="34820" name="Content Placeholder 4" descr="killer-question.jpg">
            <a:extLst>
              <a:ext uri="{FF2B5EF4-FFF2-40B4-BE49-F238E27FC236}">
                <a16:creationId xmlns:a16="http://schemas.microsoft.com/office/drawing/2014/main" id="{AEDE662E-1D22-4C45-80F8-B91A64AD91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428750"/>
            <a:ext cx="3643312" cy="40163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8A090BB-1C64-4853-B123-3772AFC34684}"/>
              </a:ext>
            </a:extLst>
          </p:cNvPr>
          <p:cNvSpPr>
            <a:spLocks noGrp="1"/>
          </p:cNvSpPr>
          <p:nvPr>
            <p:ph type="title"/>
          </p:nvPr>
        </p:nvSpPr>
        <p:spPr/>
        <p:txBody>
          <a:bodyPr/>
          <a:lstStyle/>
          <a:p>
            <a:pPr eaLnBrk="1" hangingPunct="1"/>
            <a:r>
              <a:rPr lang="en-GB" altLang="en-US" u="sng"/>
              <a:t>Think-Pair-Share</a:t>
            </a:r>
            <a:endParaRPr lang="en-US" altLang="en-US" u="sng"/>
          </a:p>
        </p:txBody>
      </p:sp>
      <p:sp>
        <p:nvSpPr>
          <p:cNvPr id="4" name="Cloud Callout 3">
            <a:extLst>
              <a:ext uri="{FF2B5EF4-FFF2-40B4-BE49-F238E27FC236}">
                <a16:creationId xmlns:a16="http://schemas.microsoft.com/office/drawing/2014/main" id="{1A441FCC-71EF-4894-AF3F-253440EB0FF8}"/>
              </a:ext>
            </a:extLst>
          </p:cNvPr>
          <p:cNvSpPr/>
          <p:nvPr/>
        </p:nvSpPr>
        <p:spPr>
          <a:xfrm>
            <a:off x="785813" y="1628775"/>
            <a:ext cx="4857750" cy="41036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rgbClr val="FF0000"/>
                </a:solidFill>
              </a:rPr>
              <a:t>What makes an effective opening? What can a writer do to make the reader want to read on?</a:t>
            </a:r>
            <a:endParaRPr lang="en-US" sz="3200" dirty="0">
              <a:solidFill>
                <a:srgbClr val="FF0000"/>
              </a:solidFill>
            </a:endParaRPr>
          </a:p>
        </p:txBody>
      </p:sp>
      <p:pic>
        <p:nvPicPr>
          <p:cNvPr id="5" name="Content Placeholder 4">
            <a:extLst>
              <a:ext uri="{FF2B5EF4-FFF2-40B4-BE49-F238E27FC236}">
                <a16:creationId xmlns:a16="http://schemas.microsoft.com/office/drawing/2014/main" id="{B773DFD2-9A31-4BCA-B3F6-AAF07C19D4BA}"/>
              </a:ext>
            </a:extLst>
          </p:cNvPr>
          <p:cNvPicPr>
            <a:picLocks noGrp="1" noChangeAspect="1"/>
          </p:cNvPicPr>
          <p:nvPr>
            <p:ph idx="1"/>
          </p:nvPr>
        </p:nvPicPr>
        <p:blipFill>
          <a:blip r:embed="rId2"/>
          <a:stretch>
            <a:fillRect/>
          </a:stretch>
        </p:blipFill>
        <p:spPr>
          <a:xfrm>
            <a:off x="6072188" y="2357438"/>
            <a:ext cx="2238375" cy="3429000"/>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
        <p:nvSpPr>
          <p:cNvPr id="6" name="TextBox 5">
            <a:extLst>
              <a:ext uri="{FF2B5EF4-FFF2-40B4-BE49-F238E27FC236}">
                <a16:creationId xmlns:a16="http://schemas.microsoft.com/office/drawing/2014/main" id="{85E2BA12-645B-43AD-9250-5109D3E9EA13}"/>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42C3E01-9B33-4820-B13B-8A8D59369819}"/>
              </a:ext>
            </a:extLst>
          </p:cNvPr>
          <p:cNvSpPr>
            <a:spLocks noGrp="1"/>
          </p:cNvSpPr>
          <p:nvPr>
            <p:ph type="title"/>
          </p:nvPr>
        </p:nvSpPr>
        <p:spPr/>
        <p:txBody>
          <a:bodyPr/>
          <a:lstStyle/>
          <a:p>
            <a:r>
              <a:rPr lang="en-GB" altLang="en-US" u="sng"/>
              <a:t>Quick Fire Five!</a:t>
            </a:r>
          </a:p>
        </p:txBody>
      </p:sp>
      <p:sp>
        <p:nvSpPr>
          <p:cNvPr id="35843" name="Content Placeholder 2">
            <a:extLst>
              <a:ext uri="{FF2B5EF4-FFF2-40B4-BE49-F238E27FC236}">
                <a16:creationId xmlns:a16="http://schemas.microsoft.com/office/drawing/2014/main" id="{1C27477A-C483-4E17-8384-841487955F30}"/>
              </a:ext>
            </a:extLst>
          </p:cNvPr>
          <p:cNvSpPr>
            <a:spLocks noGrp="1"/>
          </p:cNvSpPr>
          <p:nvPr>
            <p:ph sz="half" idx="1"/>
          </p:nvPr>
        </p:nvSpPr>
        <p:spPr/>
        <p:txBody>
          <a:bodyPr/>
          <a:lstStyle/>
          <a:p>
            <a:pPr>
              <a:buFont typeface="Arial" panose="020B0604020202020204" pitchFamily="34" charset="0"/>
              <a:buNone/>
            </a:pPr>
            <a:endParaRPr lang="en-GB" altLang="en-US"/>
          </a:p>
          <a:p>
            <a:r>
              <a:rPr lang="en-GB" altLang="en-US" sz="2600"/>
              <a:t>LIST 5 THINGS THAT WE ALREADY KNOW ABOUT JACOB MARLEY.</a:t>
            </a:r>
          </a:p>
        </p:txBody>
      </p:sp>
      <p:sp>
        <p:nvSpPr>
          <p:cNvPr id="35844" name="Content Placeholder 3">
            <a:extLst>
              <a:ext uri="{FF2B5EF4-FFF2-40B4-BE49-F238E27FC236}">
                <a16:creationId xmlns:a16="http://schemas.microsoft.com/office/drawing/2014/main" id="{A48D6836-AD79-4BFA-9A07-58EE46F30D3A}"/>
              </a:ext>
            </a:extLst>
          </p:cNvPr>
          <p:cNvSpPr>
            <a:spLocks noGrp="1"/>
          </p:cNvSpPr>
          <p:nvPr>
            <p:ph sz="half" idx="2"/>
          </p:nvPr>
        </p:nvSpPr>
        <p:spPr/>
        <p:txBody>
          <a:bodyPr/>
          <a:lstStyle/>
          <a:p>
            <a:endParaRPr lang="en-GB" altLang="en-US"/>
          </a:p>
        </p:txBody>
      </p:sp>
      <p:pic>
        <p:nvPicPr>
          <p:cNvPr id="7" name="Content Placeholder 3" descr="quick-fire-quiz.jpg">
            <a:extLst>
              <a:ext uri="{FF2B5EF4-FFF2-40B4-BE49-F238E27FC236}">
                <a16:creationId xmlns:a16="http://schemas.microsoft.com/office/drawing/2014/main" id="{4E1A9F9F-6E9C-4DF3-9ACA-25F09C24A2C9}"/>
              </a:ext>
            </a:extLst>
          </p:cNvPr>
          <p:cNvPicPr>
            <a:picLocks noChangeAspect="1"/>
          </p:cNvPicPr>
          <p:nvPr/>
        </p:nvPicPr>
        <p:blipFill>
          <a:blip r:embed="rId2"/>
          <a:stretch>
            <a:fillRect/>
          </a:stretch>
        </p:blipFill>
        <p:spPr>
          <a:xfrm>
            <a:off x="7315200" y="228600"/>
            <a:ext cx="1530350" cy="153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quick-fire-quiz.jpg">
            <a:extLst>
              <a:ext uri="{FF2B5EF4-FFF2-40B4-BE49-F238E27FC236}">
                <a16:creationId xmlns:a16="http://schemas.microsoft.com/office/drawing/2014/main" id="{88474776-F6F1-4041-B8C0-3DDA05E414FC}"/>
              </a:ext>
            </a:extLst>
          </p:cNvPr>
          <p:cNvPicPr>
            <a:picLocks noChangeAspect="1"/>
          </p:cNvPicPr>
          <p:nvPr/>
        </p:nvPicPr>
        <p:blipFill>
          <a:blip r:embed="rId2"/>
          <a:stretch>
            <a:fillRect/>
          </a:stretch>
        </p:blipFill>
        <p:spPr>
          <a:xfrm>
            <a:off x="381000" y="304800"/>
            <a:ext cx="1530350" cy="153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E9E4-781C-4CCF-8DE0-E26C18E5913D}"/>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18123A6C-31C0-414C-9D1E-001C60F81E8C}"/>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RECALL who Marley is and what we already know about him.</a:t>
            </a:r>
          </a:p>
          <a:p>
            <a:pPr marL="0" indent="0" eaLnBrk="1" fontAlgn="auto" hangingPunct="1">
              <a:spcAft>
                <a:spcPts val="0"/>
              </a:spcAft>
              <a:defRPr/>
            </a:pPr>
            <a:r>
              <a:rPr lang="en-GB" b="1" dirty="0">
                <a:solidFill>
                  <a:srgbClr val="FFC000"/>
                </a:solidFill>
              </a:rPr>
              <a:t>IDENTIFY key quotes about Marley.</a:t>
            </a:r>
          </a:p>
          <a:p>
            <a:pPr marL="0" indent="0" eaLnBrk="1" fontAlgn="auto" hangingPunct="1">
              <a:spcAft>
                <a:spcPts val="0"/>
              </a:spcAft>
              <a:defRPr/>
            </a:pPr>
            <a:r>
              <a:rPr lang="en-GB" b="1" dirty="0">
                <a:solidFill>
                  <a:srgbClr val="00B050"/>
                </a:solidFill>
              </a:rPr>
              <a:t>SUMMARISE what we learn about Marley in Chapter 1.</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2013E6FD-FA2E-4FB6-AA89-9491428E0CE0}"/>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C3343C9-4F4E-444C-89E5-70A0F7A99340}"/>
              </a:ext>
            </a:extLst>
          </p:cNvPr>
          <p:cNvSpPr>
            <a:spLocks noGrp="1"/>
          </p:cNvSpPr>
          <p:nvPr>
            <p:ph type="title"/>
          </p:nvPr>
        </p:nvSpPr>
        <p:spPr/>
        <p:txBody>
          <a:bodyPr/>
          <a:lstStyle/>
          <a:p>
            <a:pPr eaLnBrk="1" hangingPunct="1"/>
            <a:r>
              <a:rPr lang="en-GB" altLang="en-US" u="sng"/>
              <a:t>Marley p 14, 17, 19,20.</a:t>
            </a:r>
          </a:p>
        </p:txBody>
      </p:sp>
      <p:sp>
        <p:nvSpPr>
          <p:cNvPr id="37891" name="Content Placeholder 2">
            <a:extLst>
              <a:ext uri="{FF2B5EF4-FFF2-40B4-BE49-F238E27FC236}">
                <a16:creationId xmlns:a16="http://schemas.microsoft.com/office/drawing/2014/main" id="{195B1F89-0BD8-4DA9-8245-1CE44DA6CA19}"/>
              </a:ext>
            </a:extLst>
          </p:cNvPr>
          <p:cNvSpPr>
            <a:spLocks noGrp="1"/>
          </p:cNvSpPr>
          <p:nvPr>
            <p:ph sz="half" idx="1"/>
          </p:nvPr>
        </p:nvSpPr>
        <p:spPr/>
        <p:txBody>
          <a:bodyPr/>
          <a:lstStyle/>
          <a:p>
            <a:pPr eaLnBrk="1" hangingPunct="1">
              <a:buFont typeface="Wingdings 2" panose="05020102010507070707" pitchFamily="18" charset="2"/>
              <a:buNone/>
            </a:pPr>
            <a:r>
              <a:rPr lang="en-GB" altLang="en-US"/>
              <a:t>     Read the description of Marley’s ghost on pages 14.</a:t>
            </a:r>
          </a:p>
          <a:p>
            <a:pPr eaLnBrk="1" hangingPunct="1">
              <a:buFont typeface="Wingdings 2" panose="05020102010507070707" pitchFamily="18" charset="2"/>
              <a:buNone/>
            </a:pPr>
            <a:endParaRPr lang="en-GB" altLang="en-US"/>
          </a:p>
          <a:p>
            <a:pPr eaLnBrk="1" hangingPunct="1"/>
            <a:r>
              <a:rPr lang="en-GB" altLang="en-US"/>
              <a:t>What is he wearing?</a:t>
            </a:r>
          </a:p>
          <a:p>
            <a:pPr eaLnBrk="1" hangingPunct="1"/>
            <a:r>
              <a:rPr lang="en-GB" altLang="en-US"/>
              <a:t>Why? What might these objects tell us about his character when he was alive?</a:t>
            </a:r>
          </a:p>
        </p:txBody>
      </p:sp>
      <p:pic>
        <p:nvPicPr>
          <p:cNvPr id="37892" name="Content Placeholder 4" descr="marley.jpg">
            <a:extLst>
              <a:ext uri="{FF2B5EF4-FFF2-40B4-BE49-F238E27FC236}">
                <a16:creationId xmlns:a16="http://schemas.microsoft.com/office/drawing/2014/main" id="{98137B0C-A865-4A11-BDB9-A07ED5BBFF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2500" y="2433638"/>
            <a:ext cx="3810000" cy="28575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E9E2BFE-46F9-428D-9DE4-68EB7A669C1A}"/>
              </a:ext>
            </a:extLst>
          </p:cNvPr>
          <p:cNvSpPr>
            <a:spLocks noGrp="1"/>
          </p:cNvSpPr>
          <p:nvPr>
            <p:ph type="title"/>
          </p:nvPr>
        </p:nvSpPr>
        <p:spPr/>
        <p:txBody>
          <a:bodyPr/>
          <a:lstStyle/>
          <a:p>
            <a:r>
              <a:rPr lang="en-GB" altLang="en-US" u="sng"/>
              <a:t>Marley’s Ghost</a:t>
            </a:r>
          </a:p>
        </p:txBody>
      </p:sp>
      <p:sp>
        <p:nvSpPr>
          <p:cNvPr id="39939" name="Content Placeholder 2">
            <a:extLst>
              <a:ext uri="{FF2B5EF4-FFF2-40B4-BE49-F238E27FC236}">
                <a16:creationId xmlns:a16="http://schemas.microsoft.com/office/drawing/2014/main" id="{5996B108-0EA7-448E-9811-FB65064F3555}"/>
              </a:ext>
            </a:extLst>
          </p:cNvPr>
          <p:cNvSpPr>
            <a:spLocks noGrp="1"/>
          </p:cNvSpPr>
          <p:nvPr>
            <p:ph sz="half" idx="1"/>
          </p:nvPr>
        </p:nvSpPr>
        <p:spPr/>
        <p:txBody>
          <a:bodyPr/>
          <a:lstStyle/>
          <a:p>
            <a:pPr marL="514350" indent="-514350">
              <a:buFont typeface="Arial" panose="020B0604020202020204" pitchFamily="34" charset="0"/>
              <a:buAutoNum type="arabicPeriod"/>
            </a:pPr>
            <a:r>
              <a:rPr lang="en-GB" altLang="en-US"/>
              <a:t>Glue the picture into your book.</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t>Around it, write everything you know about Marley. Include some quotations from your booklet.</a:t>
            </a:r>
          </a:p>
        </p:txBody>
      </p:sp>
      <p:pic>
        <p:nvPicPr>
          <p:cNvPr id="39940" name="Content Placeholder 4" descr="marley.jpg">
            <a:extLst>
              <a:ext uri="{FF2B5EF4-FFF2-40B4-BE49-F238E27FC236}">
                <a16:creationId xmlns:a16="http://schemas.microsoft.com/office/drawing/2014/main" id="{69B4B90A-4A62-4172-8BD9-0732333209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2433638"/>
            <a:ext cx="3810000" cy="28575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80DB71A-A18C-4FA3-99E9-2000FB1352C0}"/>
              </a:ext>
            </a:extLst>
          </p:cNvPr>
          <p:cNvSpPr>
            <a:spLocks noGrp="1"/>
          </p:cNvSpPr>
          <p:nvPr>
            <p:ph type="title"/>
          </p:nvPr>
        </p:nvSpPr>
        <p:spPr/>
        <p:txBody>
          <a:bodyPr/>
          <a:lstStyle/>
          <a:p>
            <a:br>
              <a:rPr lang="en-GB" altLang="en-US" sz="3600" b="1" u="sng">
                <a:solidFill>
                  <a:srgbClr val="0070C0"/>
                </a:solidFill>
              </a:rPr>
            </a:br>
            <a:r>
              <a:rPr lang="en-GB" altLang="en-US" sz="3600" b="1" u="sng">
                <a:solidFill>
                  <a:srgbClr val="0070C0"/>
                </a:solidFill>
              </a:rPr>
              <a:t>LITERACY FOCUS: capital letters and full stops, using quotation marks.</a:t>
            </a:r>
            <a:br>
              <a:rPr lang="en-GB" altLang="en-US" b="1" u="sng">
                <a:solidFill>
                  <a:srgbClr val="0070C0"/>
                </a:solidFill>
              </a:rPr>
            </a:br>
            <a:endParaRPr lang="en-GB" altLang="en-US"/>
          </a:p>
        </p:txBody>
      </p:sp>
      <p:sp>
        <p:nvSpPr>
          <p:cNvPr id="40963" name="Content Placeholder 2">
            <a:extLst>
              <a:ext uri="{FF2B5EF4-FFF2-40B4-BE49-F238E27FC236}">
                <a16:creationId xmlns:a16="http://schemas.microsoft.com/office/drawing/2014/main" id="{06D7E755-09D0-42C0-940D-660DB7D2BA72}"/>
              </a:ext>
            </a:extLst>
          </p:cNvPr>
          <p:cNvSpPr>
            <a:spLocks noGrp="1"/>
          </p:cNvSpPr>
          <p:nvPr>
            <p:ph sz="half" idx="1"/>
          </p:nvPr>
        </p:nvSpPr>
        <p:spPr/>
        <p:txBody>
          <a:bodyPr/>
          <a:lstStyle/>
          <a:p>
            <a:r>
              <a:rPr lang="en-GB" altLang="en-US"/>
              <a:t>Proofread your work.</a:t>
            </a:r>
          </a:p>
          <a:p>
            <a:endParaRPr lang="en-GB" altLang="en-US"/>
          </a:p>
          <a:p>
            <a:r>
              <a:rPr lang="en-GB" altLang="en-US"/>
              <a:t>When do we use a full stop?</a:t>
            </a:r>
          </a:p>
          <a:p>
            <a:r>
              <a:rPr lang="en-GB" altLang="en-US"/>
              <a:t>When do we use a capital letter?</a:t>
            </a:r>
          </a:p>
          <a:p>
            <a:r>
              <a:rPr lang="en-GB" altLang="en-US"/>
              <a:t>When do we use quotation marks?</a:t>
            </a:r>
          </a:p>
        </p:txBody>
      </p:sp>
      <p:pic>
        <p:nvPicPr>
          <p:cNvPr id="40964" name="Content Placeholder 4" descr="thumbs up.jpg">
            <a:extLst>
              <a:ext uri="{FF2B5EF4-FFF2-40B4-BE49-F238E27FC236}">
                <a16:creationId xmlns:a16="http://schemas.microsoft.com/office/drawing/2014/main" id="{D22EE094-1461-43BD-9007-10A085DB2F6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76838" y="1792288"/>
            <a:ext cx="2981325" cy="414337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73E5E18-AB31-414F-BCFA-9C1839D81AFD}"/>
              </a:ext>
            </a:extLst>
          </p:cNvPr>
          <p:cNvSpPr>
            <a:spLocks noGrp="1"/>
          </p:cNvSpPr>
          <p:nvPr>
            <p:ph type="title"/>
          </p:nvPr>
        </p:nvSpPr>
        <p:spPr/>
        <p:txBody>
          <a:bodyPr/>
          <a:lstStyle/>
          <a:p>
            <a:pPr eaLnBrk="1" hangingPunct="1"/>
            <a:r>
              <a:rPr lang="en-GB" altLang="en-US" u="sng"/>
              <a:t>Plenary: The A-Z of Marley</a:t>
            </a:r>
          </a:p>
        </p:txBody>
      </p:sp>
      <p:sp>
        <p:nvSpPr>
          <p:cNvPr id="41987" name="Content Placeholder 3">
            <a:extLst>
              <a:ext uri="{FF2B5EF4-FFF2-40B4-BE49-F238E27FC236}">
                <a16:creationId xmlns:a16="http://schemas.microsoft.com/office/drawing/2014/main" id="{9971D3BE-F0DC-44FC-AD66-253ACF9735F5}"/>
              </a:ext>
            </a:extLst>
          </p:cNvPr>
          <p:cNvSpPr>
            <a:spLocks noGrp="1"/>
          </p:cNvSpPr>
          <p:nvPr>
            <p:ph sz="half" idx="2"/>
          </p:nvPr>
        </p:nvSpPr>
        <p:spPr/>
        <p:txBody>
          <a:bodyPr/>
          <a:lstStyle/>
          <a:p>
            <a:pPr eaLnBrk="1" hangingPunct="1"/>
            <a:endParaRPr lang="en-GB" altLang="en-US"/>
          </a:p>
        </p:txBody>
      </p:sp>
      <p:pic>
        <p:nvPicPr>
          <p:cNvPr id="41988" name="Picture 2">
            <a:extLst>
              <a:ext uri="{FF2B5EF4-FFF2-40B4-BE49-F238E27FC236}">
                <a16:creationId xmlns:a16="http://schemas.microsoft.com/office/drawing/2014/main" id="{963325A5-3A0F-42D6-8FF5-626F8686C20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1471" t="21440" r="20876" b="9344"/>
          <a:stretch>
            <a:fillRect/>
          </a:stretch>
        </p:blipFill>
        <p:spPr>
          <a:xfrm>
            <a:off x="428625" y="1500188"/>
            <a:ext cx="8286750" cy="4786312"/>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E094EA1-2854-4273-B20F-6B52B352D0C4}"/>
              </a:ext>
            </a:extLst>
          </p:cNvPr>
          <p:cNvSpPr>
            <a:spLocks noGrp="1"/>
          </p:cNvSpPr>
          <p:nvPr>
            <p:ph type="ctrTitle"/>
          </p:nvPr>
        </p:nvSpPr>
        <p:spPr/>
        <p:txBody>
          <a:bodyPr/>
          <a:lstStyle/>
          <a:p>
            <a:r>
              <a:rPr lang="en-GB" altLang="en-US"/>
              <a:t>Then read chapter 2</a:t>
            </a:r>
          </a:p>
        </p:txBody>
      </p:sp>
      <p:sp>
        <p:nvSpPr>
          <p:cNvPr id="3" name="Subtitle 2">
            <a:extLst>
              <a:ext uri="{FF2B5EF4-FFF2-40B4-BE49-F238E27FC236}">
                <a16:creationId xmlns:a16="http://schemas.microsoft.com/office/drawing/2014/main" id="{4B5DED59-17AE-4893-B083-F8EDF6980FA8}"/>
              </a:ext>
            </a:extLst>
          </p:cNvPr>
          <p:cNvSpPr>
            <a:spLocks noGrp="1"/>
          </p:cNvSpPr>
          <p:nvPr>
            <p:ph type="subTitle" idx="1"/>
          </p:nvPr>
        </p:nvSpPr>
        <p:spPr/>
        <p:txBody>
          <a:bodyPr/>
          <a:lstStyle/>
          <a:p>
            <a:pPr>
              <a:buFont typeface="Arial" charset="0"/>
              <a:buNone/>
              <a:defRPr/>
            </a:pP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2369FEE-39E3-44A7-B00D-C142AFF1450D}"/>
              </a:ext>
            </a:extLst>
          </p:cNvPr>
          <p:cNvSpPr>
            <a:spLocks noGrp="1"/>
          </p:cNvSpPr>
          <p:nvPr>
            <p:ph type="title"/>
          </p:nvPr>
        </p:nvSpPr>
        <p:spPr/>
        <p:txBody>
          <a:bodyPr/>
          <a:lstStyle/>
          <a:p>
            <a:r>
              <a:rPr lang="en-GB" altLang="en-US" u="sng"/>
              <a:t>Quick Fire Five!</a:t>
            </a:r>
          </a:p>
        </p:txBody>
      </p:sp>
      <p:sp>
        <p:nvSpPr>
          <p:cNvPr id="44035" name="Content Placeholder 2">
            <a:extLst>
              <a:ext uri="{FF2B5EF4-FFF2-40B4-BE49-F238E27FC236}">
                <a16:creationId xmlns:a16="http://schemas.microsoft.com/office/drawing/2014/main" id="{24AF2528-054C-4270-8131-2993538AB960}"/>
              </a:ext>
            </a:extLst>
          </p:cNvPr>
          <p:cNvSpPr>
            <a:spLocks noGrp="1"/>
          </p:cNvSpPr>
          <p:nvPr>
            <p:ph sz="half" idx="1"/>
          </p:nvPr>
        </p:nvSpPr>
        <p:spPr/>
        <p:txBody>
          <a:bodyPr/>
          <a:lstStyle/>
          <a:p>
            <a:pPr>
              <a:buFont typeface="Arial" panose="020B0604020202020204" pitchFamily="34" charset="0"/>
              <a:buNone/>
            </a:pPr>
            <a:endParaRPr lang="en-GB" altLang="en-US"/>
          </a:p>
          <a:p>
            <a:r>
              <a:rPr lang="en-GB" altLang="en-US" sz="2600"/>
              <a:t>LIST 5 THINGS THAT YOU REMEMBER ABOUT WHAT HAPPENS IN CHAPTER 2.</a:t>
            </a:r>
          </a:p>
        </p:txBody>
      </p:sp>
      <p:sp>
        <p:nvSpPr>
          <p:cNvPr id="44036" name="Content Placeholder 3">
            <a:extLst>
              <a:ext uri="{FF2B5EF4-FFF2-40B4-BE49-F238E27FC236}">
                <a16:creationId xmlns:a16="http://schemas.microsoft.com/office/drawing/2014/main" id="{026A2A13-575B-4526-BA17-6D2B019499FD}"/>
              </a:ext>
            </a:extLst>
          </p:cNvPr>
          <p:cNvSpPr>
            <a:spLocks noGrp="1"/>
          </p:cNvSpPr>
          <p:nvPr>
            <p:ph sz="half" idx="2"/>
          </p:nvPr>
        </p:nvSpPr>
        <p:spPr/>
        <p:txBody>
          <a:bodyPr/>
          <a:lstStyle/>
          <a:p>
            <a:endParaRPr lang="en-GB" altLang="en-US"/>
          </a:p>
        </p:txBody>
      </p:sp>
      <p:pic>
        <p:nvPicPr>
          <p:cNvPr id="7" name="Content Placeholder 3" descr="quick-fire-quiz.jpg">
            <a:extLst>
              <a:ext uri="{FF2B5EF4-FFF2-40B4-BE49-F238E27FC236}">
                <a16:creationId xmlns:a16="http://schemas.microsoft.com/office/drawing/2014/main" id="{7264C03E-779A-49F9-93F4-DBCA87BC5C98}"/>
              </a:ext>
            </a:extLst>
          </p:cNvPr>
          <p:cNvPicPr>
            <a:picLocks noChangeAspect="1"/>
          </p:cNvPicPr>
          <p:nvPr/>
        </p:nvPicPr>
        <p:blipFill>
          <a:blip r:embed="rId2"/>
          <a:stretch>
            <a:fillRect/>
          </a:stretch>
        </p:blipFill>
        <p:spPr>
          <a:xfrm>
            <a:off x="7315200" y="228600"/>
            <a:ext cx="1530350" cy="153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quick-fire-quiz.jpg">
            <a:extLst>
              <a:ext uri="{FF2B5EF4-FFF2-40B4-BE49-F238E27FC236}">
                <a16:creationId xmlns:a16="http://schemas.microsoft.com/office/drawing/2014/main" id="{54C71AD6-EE18-477E-A74F-77F70EC40F88}"/>
              </a:ext>
            </a:extLst>
          </p:cNvPr>
          <p:cNvPicPr>
            <a:picLocks noChangeAspect="1"/>
          </p:cNvPicPr>
          <p:nvPr/>
        </p:nvPicPr>
        <p:blipFill>
          <a:blip r:embed="rId2"/>
          <a:stretch>
            <a:fillRect/>
          </a:stretch>
        </p:blipFill>
        <p:spPr>
          <a:xfrm>
            <a:off x="381000" y="304800"/>
            <a:ext cx="1530350" cy="153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917F-7170-4066-BE74-BC9414ADF934}"/>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D6748BCB-B0D3-4C6A-BF71-D888B6740425}"/>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RECALL the Ghost of Christmas Past and Chapter 2.</a:t>
            </a:r>
          </a:p>
          <a:p>
            <a:pPr marL="0" indent="0" eaLnBrk="1" fontAlgn="auto" hangingPunct="1">
              <a:spcAft>
                <a:spcPts val="0"/>
              </a:spcAft>
              <a:defRPr/>
            </a:pPr>
            <a:r>
              <a:rPr lang="en-GB" b="1" dirty="0">
                <a:solidFill>
                  <a:srgbClr val="FFC000"/>
                </a:solidFill>
              </a:rPr>
              <a:t>IDENTIFY key quotes about Marley.</a:t>
            </a:r>
          </a:p>
          <a:p>
            <a:pPr marL="0" indent="0" eaLnBrk="1" fontAlgn="auto" hangingPunct="1">
              <a:spcAft>
                <a:spcPts val="0"/>
              </a:spcAft>
              <a:defRPr/>
            </a:pPr>
            <a:r>
              <a:rPr lang="en-GB" b="1" dirty="0">
                <a:solidFill>
                  <a:srgbClr val="00B050"/>
                </a:solidFill>
              </a:rPr>
              <a:t>SUMMARISE what we learn about Marley in Chapter 1.</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4692AC4D-CE9E-4C4D-A25F-A0231E9EDCA0}"/>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6176FC5-3550-4781-8EE4-9CBB7480E1C2}"/>
              </a:ext>
            </a:extLst>
          </p:cNvPr>
          <p:cNvSpPr>
            <a:spLocks noGrp="1"/>
          </p:cNvSpPr>
          <p:nvPr>
            <p:ph type="title"/>
          </p:nvPr>
        </p:nvSpPr>
        <p:spPr/>
        <p:txBody>
          <a:bodyPr/>
          <a:lstStyle/>
          <a:p>
            <a:pPr eaLnBrk="1" hangingPunct="1"/>
            <a:r>
              <a:rPr lang="en-GB" altLang="en-US" u="sng"/>
              <a:t>The Ghost of Christmas Past- highlight and label:</a:t>
            </a:r>
          </a:p>
        </p:txBody>
      </p:sp>
      <p:sp>
        <p:nvSpPr>
          <p:cNvPr id="46083" name="Content Placeholder 2">
            <a:extLst>
              <a:ext uri="{FF2B5EF4-FFF2-40B4-BE49-F238E27FC236}">
                <a16:creationId xmlns:a16="http://schemas.microsoft.com/office/drawing/2014/main" id="{378BE77A-F4D4-4E60-86DD-802550E2DAC7}"/>
              </a:ext>
            </a:extLst>
          </p:cNvPr>
          <p:cNvSpPr>
            <a:spLocks noGrp="1"/>
          </p:cNvSpPr>
          <p:nvPr>
            <p:ph sz="half" idx="1"/>
          </p:nvPr>
        </p:nvSpPr>
        <p:spPr/>
        <p:txBody>
          <a:bodyPr/>
          <a:lstStyle/>
          <a:p>
            <a:pPr eaLnBrk="1" hangingPunct="1">
              <a:buFont typeface="Wingdings 2" panose="05020102010507070707" pitchFamily="18" charset="2"/>
              <a:buNone/>
            </a:pPr>
            <a:r>
              <a:rPr lang="en-GB" altLang="en-US"/>
              <a:t>1. </a:t>
            </a:r>
            <a:r>
              <a:rPr lang="en-GB" altLang="en-US" sz="2400"/>
              <a:t> What the Ghost of Christmas Past looks like.</a:t>
            </a:r>
          </a:p>
          <a:p>
            <a:pPr eaLnBrk="1" hangingPunct="1">
              <a:buFont typeface="Wingdings 2" panose="05020102010507070707" pitchFamily="18" charset="2"/>
              <a:buNone/>
            </a:pPr>
            <a:endParaRPr lang="en-GB" altLang="en-US" sz="2400"/>
          </a:p>
          <a:p>
            <a:pPr eaLnBrk="1" hangingPunct="1">
              <a:buFont typeface="Wingdings 2" panose="05020102010507070707" pitchFamily="18" charset="2"/>
              <a:buNone/>
            </a:pPr>
            <a:r>
              <a:rPr lang="en-GB" altLang="en-US" sz="2400"/>
              <a:t>2.  What his glowing head represents.</a:t>
            </a:r>
          </a:p>
          <a:p>
            <a:pPr eaLnBrk="1" hangingPunct="1">
              <a:buFont typeface="Wingdings 2" panose="05020102010507070707" pitchFamily="18" charset="2"/>
              <a:buNone/>
            </a:pPr>
            <a:endParaRPr lang="en-GB" altLang="en-US" sz="2400"/>
          </a:p>
          <a:p>
            <a:pPr eaLnBrk="1" hangingPunct="1">
              <a:buFont typeface="Wingdings 2" panose="05020102010507070707" pitchFamily="18" charset="2"/>
              <a:buNone/>
            </a:pPr>
            <a:r>
              <a:rPr lang="en-GB" altLang="en-US" sz="2400"/>
              <a:t>3.  What tells you he is a friendly ghost?</a:t>
            </a:r>
          </a:p>
        </p:txBody>
      </p:sp>
      <p:pic>
        <p:nvPicPr>
          <p:cNvPr id="46084" name="Content Placeholder 4" descr="Ghost_of_Christmas_Past.png">
            <a:extLst>
              <a:ext uri="{FF2B5EF4-FFF2-40B4-BE49-F238E27FC236}">
                <a16:creationId xmlns:a16="http://schemas.microsoft.com/office/drawing/2014/main" id="{274E0942-AC4F-407D-83F8-0556954FEC3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43063"/>
            <a:ext cx="4038600" cy="43576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CA42-8054-4B63-923F-22DA5CD4956D}"/>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2371C1F4-81BE-4659-B1F4-6224C3FC6F15}"/>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and DESCRIBE the opening of the novel.</a:t>
            </a:r>
          </a:p>
          <a:p>
            <a:pPr marL="0" indent="0" eaLnBrk="1" fontAlgn="auto" hangingPunct="1">
              <a:spcAft>
                <a:spcPts val="0"/>
              </a:spcAft>
              <a:defRPr/>
            </a:pPr>
            <a:r>
              <a:rPr lang="en-GB" b="1" dirty="0">
                <a:solidFill>
                  <a:srgbClr val="FFC000"/>
                </a:solidFill>
              </a:rPr>
              <a:t>DISCUSS how the beginning of the story hooks in the reader.</a:t>
            </a:r>
          </a:p>
          <a:p>
            <a:pPr marL="0" indent="0" eaLnBrk="1" fontAlgn="auto" hangingPunct="1">
              <a:spcAft>
                <a:spcPts val="0"/>
              </a:spcAft>
              <a:defRPr/>
            </a:pPr>
            <a:r>
              <a:rPr lang="en-GB" b="1" dirty="0">
                <a:solidFill>
                  <a:srgbClr val="00B050"/>
                </a:solidFill>
              </a:rPr>
              <a:t>SELECT relevant quotations.</a:t>
            </a:r>
          </a:p>
          <a:p>
            <a:pPr marL="0" indent="0" eaLnBrk="1" fontAlgn="auto" hangingPunct="1">
              <a:spcAft>
                <a:spcPts val="0"/>
              </a:spcAft>
              <a:defRPr/>
            </a:pPr>
            <a:r>
              <a:rPr lang="en-GB" b="1" dirty="0">
                <a:solidFill>
                  <a:srgbClr val="7030A0"/>
                </a:solidFill>
              </a:rPr>
              <a:t>EVALUATE how effective the opening of the story is.</a:t>
            </a:r>
          </a:p>
          <a:p>
            <a:pPr marL="0" indent="0" eaLnBrk="1" fontAlgn="auto" hangingPunct="1">
              <a:spcAft>
                <a:spcPts val="0"/>
              </a:spcAft>
              <a:defRPr/>
            </a:pPr>
            <a:r>
              <a:rPr lang="en-GB" b="1" u="sng" dirty="0">
                <a:solidFill>
                  <a:srgbClr val="0070C0"/>
                </a:solidFill>
              </a:rPr>
              <a:t>LITERACY FOCUS: selecting relevant quotes, capital letters and full stops.</a:t>
            </a:r>
          </a:p>
          <a:p>
            <a:pPr marL="0" indent="0" eaLnBrk="1" fontAlgn="auto" hangingPunct="1">
              <a:spcAft>
                <a:spcPts val="0"/>
              </a:spcAft>
              <a:buFont typeface="Arial" charset="0"/>
              <a:buNone/>
              <a:defRPr/>
            </a:pPr>
            <a:endParaRPr lang="en-GB" b="1"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B3C0196-7054-4FC6-9A76-ADD189B60FEA}"/>
              </a:ext>
            </a:extLst>
          </p:cNvPr>
          <p:cNvSpPr>
            <a:spLocks noGrp="1"/>
          </p:cNvSpPr>
          <p:nvPr>
            <p:ph type="title"/>
          </p:nvPr>
        </p:nvSpPr>
        <p:spPr/>
        <p:txBody>
          <a:bodyPr/>
          <a:lstStyle/>
          <a:p>
            <a:pPr eaLnBrk="1" hangingPunct="1"/>
            <a:endParaRPr lang="en-GB" altLang="en-US"/>
          </a:p>
        </p:txBody>
      </p:sp>
      <p:sp>
        <p:nvSpPr>
          <p:cNvPr id="47107" name="Content Placeholder 2">
            <a:extLst>
              <a:ext uri="{FF2B5EF4-FFF2-40B4-BE49-F238E27FC236}">
                <a16:creationId xmlns:a16="http://schemas.microsoft.com/office/drawing/2014/main" id="{18AEEB87-292A-4BDB-B570-0F02D55C1A3D}"/>
              </a:ext>
            </a:extLst>
          </p:cNvPr>
          <p:cNvSpPr>
            <a:spLocks noGrp="1"/>
          </p:cNvSpPr>
          <p:nvPr>
            <p:ph idx="1"/>
          </p:nvPr>
        </p:nvSpPr>
        <p:spPr>
          <a:xfrm>
            <a:off x="457200" y="260350"/>
            <a:ext cx="8229600" cy="6048375"/>
          </a:xfrm>
        </p:spPr>
        <p:txBody>
          <a:bodyPr/>
          <a:lstStyle/>
          <a:p>
            <a:pPr eaLnBrk="1" hangingPunct="1"/>
            <a:r>
              <a:rPr lang="en-GB" altLang="en-US" sz="2100" b="1"/>
              <a:t>It was a strange figure -- like a child: yet not so like a child as like an old man, viewed through some supernatural medium, which gave him the appearance of having receded from the view, and being diminished to a child's proportions. Its hair, which hung about its neck and down its back, was white as if with age; and yet the face had not a wrinkle in it, and the tenderest bloom was on the skin. The arms were very long and muscular; the hands the same, as if its hold were of uncommon strength. Its legs and feet, most delicately formed, were, like those upper members, bare. It wore a tunic of the purest white, and round its waist was bound a lustrous belt, the sheen of which was beautiful. It held a branch of fresh green holly in its hand; and, in singular contradiction of that wintry emblem, had its dress trimmed with summer flowers. But the strangest thing about it was, that from the crown of its head there sprung a bright clear jet of light, by which all this was visible; and which was doubtless the occasion of its using, in its duller moments, a great extinguisher for a cap, which it now held under its arm.</a:t>
            </a:r>
          </a:p>
          <a:p>
            <a:pPr eaLnBrk="1" hangingPunct="1"/>
            <a:endParaRPr lang="en-GB"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4" descr="Ghost_of_Christmas_Past.png">
            <a:extLst>
              <a:ext uri="{FF2B5EF4-FFF2-40B4-BE49-F238E27FC236}">
                <a16:creationId xmlns:a16="http://schemas.microsoft.com/office/drawing/2014/main" id="{A755BF70-B9E2-4E0F-8986-8FFCDF4E0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3">
            <a:extLst>
              <a:ext uri="{FF2B5EF4-FFF2-40B4-BE49-F238E27FC236}">
                <a16:creationId xmlns:a16="http://schemas.microsoft.com/office/drawing/2014/main" id="{7C95F1D9-BAF9-4CB0-ABF6-FED42376C5F5}"/>
              </a:ext>
            </a:extLst>
          </p:cNvPr>
          <p:cNvSpPr txBox="1">
            <a:spLocks noChangeArrowheads="1"/>
          </p:cNvSpPr>
          <p:nvPr/>
        </p:nvSpPr>
        <p:spPr bwMode="auto">
          <a:xfrm>
            <a:off x="500063" y="785813"/>
            <a:ext cx="4071937" cy="341630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defRPr/>
            </a:pPr>
            <a:r>
              <a:rPr lang="en-US" altLang="en-US" sz="2400" dirty="0">
                <a:latin typeface="Arial" charset="0"/>
              </a:rPr>
              <a:t>The Ghost of Christmas Past has a glowing head symbolize memory. </a:t>
            </a:r>
          </a:p>
          <a:p>
            <a:pPr eaLnBrk="1" hangingPunct="1">
              <a:spcBef>
                <a:spcPct val="0"/>
              </a:spcBef>
              <a:buClrTx/>
              <a:buSzTx/>
              <a:buFontTx/>
              <a:buNone/>
              <a:defRPr/>
            </a:pPr>
            <a:endParaRPr lang="en-US" altLang="en-US" sz="2400" dirty="0">
              <a:latin typeface="Arial" charset="0"/>
            </a:endParaRPr>
          </a:p>
          <a:p>
            <a:pPr eaLnBrk="1" hangingPunct="1">
              <a:spcBef>
                <a:spcPct val="0"/>
              </a:spcBef>
              <a:buClrTx/>
              <a:buSzTx/>
              <a:buFontTx/>
              <a:buNone/>
              <a:defRPr/>
            </a:pPr>
            <a:r>
              <a:rPr lang="en-US" altLang="en-US" sz="2400" dirty="0">
                <a:latin typeface="Arial" charset="0"/>
              </a:rPr>
              <a:t>The light it brings into Scrooge’s dark room could represent the light the spirit will bring to Scrooge’s dark and miserable life.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122CAAB-C8E7-4102-803E-404001A30029}"/>
              </a:ext>
            </a:extLst>
          </p:cNvPr>
          <p:cNvSpPr>
            <a:spLocks noGrp="1"/>
          </p:cNvSpPr>
          <p:nvPr>
            <p:ph type="title"/>
          </p:nvPr>
        </p:nvSpPr>
        <p:spPr/>
        <p:txBody>
          <a:bodyPr/>
          <a:lstStyle/>
          <a:p>
            <a:pPr algn="l" eaLnBrk="1" hangingPunct="1"/>
            <a:r>
              <a:rPr lang="en-GB" altLang="en-US" u="sng"/>
              <a:t>Questions to answer</a:t>
            </a:r>
          </a:p>
        </p:txBody>
      </p:sp>
      <p:sp>
        <p:nvSpPr>
          <p:cNvPr id="56323" name="Content Placeholder 2">
            <a:extLst>
              <a:ext uri="{FF2B5EF4-FFF2-40B4-BE49-F238E27FC236}">
                <a16:creationId xmlns:a16="http://schemas.microsoft.com/office/drawing/2014/main" id="{1736DD58-B500-40A0-97DD-D081C757CBCF}"/>
              </a:ext>
            </a:extLst>
          </p:cNvPr>
          <p:cNvSpPr>
            <a:spLocks noGrp="1"/>
          </p:cNvSpPr>
          <p:nvPr>
            <p:ph idx="1"/>
          </p:nvPr>
        </p:nvSpPr>
        <p:spPr/>
        <p:txBody>
          <a:bodyPr rtlCol="0">
            <a:normAutofit lnSpcReduction="10000"/>
          </a:bodyPr>
          <a:lstStyle/>
          <a:p>
            <a:pPr marL="514350" indent="-514350" eaLnBrk="1" fontAlgn="auto" hangingPunct="1">
              <a:spcAft>
                <a:spcPts val="0"/>
              </a:spcAft>
              <a:buFont typeface="Arial" charset="0"/>
              <a:buAutoNum type="arabicPeriod"/>
              <a:defRPr/>
            </a:pPr>
            <a:r>
              <a:rPr lang="en-GB" altLang="en-US" dirty="0"/>
              <a:t>What memories are shown to Scrooge? Why is Scrooge shown these things?</a:t>
            </a:r>
          </a:p>
          <a:p>
            <a:pPr marL="514350" indent="-514350" eaLnBrk="1" fontAlgn="auto" hangingPunct="1">
              <a:spcAft>
                <a:spcPts val="0"/>
              </a:spcAft>
              <a:buFont typeface="Arial" charset="0"/>
              <a:buAutoNum type="arabicPeriod"/>
              <a:defRPr/>
            </a:pPr>
            <a:r>
              <a:rPr lang="en-GB" altLang="en-US" dirty="0"/>
              <a:t>How was he treated by his father?</a:t>
            </a:r>
          </a:p>
          <a:p>
            <a:pPr marL="514350" indent="-514350" eaLnBrk="1" fontAlgn="auto" hangingPunct="1">
              <a:spcAft>
                <a:spcPts val="0"/>
              </a:spcAft>
              <a:buFont typeface="Arial" charset="0"/>
              <a:buAutoNum type="arabicPeriod"/>
              <a:defRPr/>
            </a:pPr>
            <a:r>
              <a:rPr lang="en-GB" altLang="en-US" dirty="0"/>
              <a:t>Why does seeing his sister make Scrooge sad?</a:t>
            </a:r>
          </a:p>
          <a:p>
            <a:pPr marL="514350" indent="-514350" eaLnBrk="1" fontAlgn="auto" hangingPunct="1">
              <a:spcAft>
                <a:spcPts val="0"/>
              </a:spcAft>
              <a:buFont typeface="Arial" charset="0"/>
              <a:buAutoNum type="arabicPeriod"/>
              <a:defRPr/>
            </a:pPr>
            <a:r>
              <a:rPr lang="en-GB" altLang="en-US" dirty="0"/>
              <a:t>What does </a:t>
            </a:r>
            <a:r>
              <a:rPr lang="en-GB" altLang="en-US" dirty="0" err="1"/>
              <a:t>Fezziwig’s</a:t>
            </a:r>
            <a:r>
              <a:rPr lang="en-GB" altLang="en-US" dirty="0"/>
              <a:t> party tell us about how Christmas should be celebrated?</a:t>
            </a:r>
          </a:p>
          <a:p>
            <a:pPr marL="514350" indent="-514350" eaLnBrk="1" fontAlgn="auto" hangingPunct="1">
              <a:spcAft>
                <a:spcPts val="0"/>
              </a:spcAft>
              <a:buFont typeface="Arial" charset="0"/>
              <a:buAutoNum type="arabicPeriod"/>
              <a:defRPr/>
            </a:pPr>
            <a:r>
              <a:rPr lang="en-GB" altLang="en-US" dirty="0"/>
              <a:t>Why is Scrooge’s relationship with Belle destroyed? What did he love more?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7219-6CE1-4ABB-9885-101542BFA4C9}"/>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u="sng" dirty="0"/>
              <a:t>On your post-it note</a:t>
            </a:r>
          </a:p>
        </p:txBody>
      </p:sp>
      <p:sp>
        <p:nvSpPr>
          <p:cNvPr id="3" name="Content Placeholder 2">
            <a:extLst>
              <a:ext uri="{FF2B5EF4-FFF2-40B4-BE49-F238E27FC236}">
                <a16:creationId xmlns:a16="http://schemas.microsoft.com/office/drawing/2014/main" id="{7BDF52EF-E029-45E1-A213-83ED20D64D1A}"/>
              </a:ext>
            </a:extLst>
          </p:cNvPr>
          <p:cNvSpPr>
            <a:spLocks noGrp="1"/>
          </p:cNvSpPr>
          <p:nvPr>
            <p:ph sz="half" idx="1"/>
          </p:nvPr>
        </p:nvSpPr>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defRPr/>
            </a:pPr>
            <a:r>
              <a:rPr lang="en-GB" sz="3600" dirty="0"/>
              <a:t>Write down what you have learned about The Ghost of Christmas Past.</a:t>
            </a:r>
          </a:p>
          <a:p>
            <a:pPr eaLnBrk="1" fontAlgn="auto" hangingPunct="1">
              <a:spcAft>
                <a:spcPts val="0"/>
              </a:spcAft>
              <a:buFont typeface="Arial" charset="0"/>
              <a:buNone/>
              <a:defRPr/>
            </a:pPr>
            <a:endParaRPr lang="en-GB" sz="2500" dirty="0"/>
          </a:p>
        </p:txBody>
      </p:sp>
      <p:pic>
        <p:nvPicPr>
          <p:cNvPr id="5" name="Content Placeholder 4" descr="post it.jpg">
            <a:extLst>
              <a:ext uri="{FF2B5EF4-FFF2-40B4-BE49-F238E27FC236}">
                <a16:creationId xmlns:a16="http://schemas.microsoft.com/office/drawing/2014/main" id="{1C253CD0-0F7C-4123-9B9F-9A3F218F4803}"/>
              </a:ext>
            </a:extLst>
          </p:cNvPr>
          <p:cNvPicPr>
            <a:picLocks noGrp="1" noChangeAspect="1"/>
          </p:cNvPicPr>
          <p:nvPr>
            <p:ph sz="half" idx="2"/>
          </p:nvPr>
        </p:nvPicPr>
        <p:blipFill>
          <a:blip r:embed="rId2"/>
          <a:stretch>
            <a:fillRect/>
          </a:stretch>
        </p:blipFill>
        <p:spPr>
          <a:xfrm>
            <a:off x="4876800" y="1828800"/>
            <a:ext cx="3429000" cy="4114800"/>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ADAA97D6-1CC6-4128-A1A7-ACD3BA368CBE}"/>
              </a:ext>
            </a:extLst>
          </p:cNvPr>
          <p:cNvSpPr>
            <a:spLocks noGrp="1"/>
          </p:cNvSpPr>
          <p:nvPr>
            <p:ph type="ctrTitle"/>
          </p:nvPr>
        </p:nvSpPr>
        <p:spPr/>
        <p:txBody>
          <a:bodyPr/>
          <a:lstStyle/>
          <a:p>
            <a:r>
              <a:rPr lang="en-GB" altLang="en-US"/>
              <a:t>Watch and read chapter 3- go back to pre-reading PP</a:t>
            </a:r>
          </a:p>
        </p:txBody>
      </p:sp>
      <p:sp>
        <p:nvSpPr>
          <p:cNvPr id="3" name="Subtitle 2">
            <a:extLst>
              <a:ext uri="{FF2B5EF4-FFF2-40B4-BE49-F238E27FC236}">
                <a16:creationId xmlns:a16="http://schemas.microsoft.com/office/drawing/2014/main" id="{103B10A2-FE43-434D-8792-16B13C2C3A30}"/>
              </a:ext>
            </a:extLst>
          </p:cNvPr>
          <p:cNvSpPr>
            <a:spLocks noGrp="1"/>
          </p:cNvSpPr>
          <p:nvPr>
            <p:ph type="subTitle" idx="1"/>
          </p:nvPr>
        </p:nvSpPr>
        <p:spPr/>
        <p:txBody>
          <a:bodyPr/>
          <a:lstStyle/>
          <a:p>
            <a:pPr>
              <a:buFont typeface="Arial" charset="0"/>
              <a:buNone/>
              <a:defRPr/>
            </a:pPr>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E1C95BC-0DEC-46A7-A939-FC38E04E564A}"/>
              </a:ext>
            </a:extLst>
          </p:cNvPr>
          <p:cNvSpPr>
            <a:spLocks noGrp="1"/>
          </p:cNvSpPr>
          <p:nvPr>
            <p:ph type="title"/>
          </p:nvPr>
        </p:nvSpPr>
        <p:spPr/>
        <p:txBody>
          <a:bodyPr/>
          <a:lstStyle/>
          <a:p>
            <a:r>
              <a:rPr lang="en-GB" altLang="en-US" u="sng"/>
              <a:t>Class Charts</a:t>
            </a:r>
          </a:p>
        </p:txBody>
      </p:sp>
      <p:sp>
        <p:nvSpPr>
          <p:cNvPr id="52227" name="Content Placeholder 2">
            <a:extLst>
              <a:ext uri="{FF2B5EF4-FFF2-40B4-BE49-F238E27FC236}">
                <a16:creationId xmlns:a16="http://schemas.microsoft.com/office/drawing/2014/main" id="{BD77D417-5B88-4C10-A768-87B4B024C007}"/>
              </a:ext>
            </a:extLst>
          </p:cNvPr>
          <p:cNvSpPr>
            <a:spLocks noGrp="1"/>
          </p:cNvSpPr>
          <p:nvPr>
            <p:ph sz="half" idx="1"/>
          </p:nvPr>
        </p:nvSpPr>
        <p:spPr/>
        <p:txBody>
          <a:bodyPr/>
          <a:lstStyle/>
          <a:p>
            <a:r>
              <a:rPr lang="en-GB" altLang="en-US" sz="4400"/>
              <a:t>Complete the worksheet by filling in the gaps for Chapter 3 (stave 3).</a:t>
            </a:r>
          </a:p>
        </p:txBody>
      </p:sp>
      <p:pic>
        <p:nvPicPr>
          <p:cNvPr id="52228" name="Content Placeholder 4" descr="homework-owl.gif">
            <a:extLst>
              <a:ext uri="{FF2B5EF4-FFF2-40B4-BE49-F238E27FC236}">
                <a16:creationId xmlns:a16="http://schemas.microsoft.com/office/drawing/2014/main" id="{C8393B35-8AE8-4241-AE41-0209BA9BD72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1714500"/>
            <a:ext cx="3333750" cy="42148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6E26288-F68F-407D-9062-C3C654D99839}"/>
              </a:ext>
            </a:extLst>
          </p:cNvPr>
          <p:cNvSpPr>
            <a:spLocks noGrp="1"/>
          </p:cNvSpPr>
          <p:nvPr>
            <p:ph type="title"/>
          </p:nvPr>
        </p:nvSpPr>
        <p:spPr/>
        <p:txBody>
          <a:bodyPr/>
          <a:lstStyle/>
          <a:p>
            <a:r>
              <a:rPr lang="en-GB" altLang="en-US" u="sng"/>
              <a:t>Do it now task</a:t>
            </a:r>
          </a:p>
        </p:txBody>
      </p:sp>
      <p:sp>
        <p:nvSpPr>
          <p:cNvPr id="54275" name="Content Placeholder 2">
            <a:extLst>
              <a:ext uri="{FF2B5EF4-FFF2-40B4-BE49-F238E27FC236}">
                <a16:creationId xmlns:a16="http://schemas.microsoft.com/office/drawing/2014/main" id="{8EE77104-1120-4248-9C57-004ACC72965C}"/>
              </a:ext>
            </a:extLst>
          </p:cNvPr>
          <p:cNvSpPr>
            <a:spLocks noGrp="1"/>
          </p:cNvSpPr>
          <p:nvPr>
            <p:ph idx="1"/>
          </p:nvPr>
        </p:nvSpPr>
        <p:spPr/>
        <p:txBody>
          <a:bodyPr/>
          <a:lstStyle/>
          <a:p>
            <a:r>
              <a:rPr lang="en-GB" altLang="en-US"/>
              <a:t>Write down on the paper what Christmas means to you.</a:t>
            </a:r>
          </a:p>
          <a:p>
            <a:endParaRPr lang="en-GB" altLang="en-US"/>
          </a:p>
          <a:p>
            <a:r>
              <a:rPr lang="en-GB" altLang="en-US"/>
              <a:t>Forget about the idea that it is a Christian festival about the birth of Christ, think about what Christmas means to you personally.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6822-5433-4770-A912-93AF77A32A7D}"/>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C31EB9A2-5E82-45F7-BDFD-4269C62F6E63}"/>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RECALL the Ghost of Christmas Present and Chapter 2.</a:t>
            </a:r>
          </a:p>
          <a:p>
            <a:pPr marL="0" indent="0" eaLnBrk="1" fontAlgn="auto" hangingPunct="1">
              <a:spcAft>
                <a:spcPts val="0"/>
              </a:spcAft>
              <a:defRPr/>
            </a:pPr>
            <a:r>
              <a:rPr lang="en-GB" b="1" dirty="0">
                <a:solidFill>
                  <a:srgbClr val="FFC000"/>
                </a:solidFill>
              </a:rPr>
              <a:t>IDENTIFY key quotes about the ghost.</a:t>
            </a:r>
          </a:p>
          <a:p>
            <a:pPr marL="0" indent="0" eaLnBrk="1" fontAlgn="auto" hangingPunct="1">
              <a:spcAft>
                <a:spcPts val="0"/>
              </a:spcAft>
              <a:defRPr/>
            </a:pPr>
            <a:r>
              <a:rPr lang="en-GB" b="1" dirty="0">
                <a:solidFill>
                  <a:srgbClr val="00B050"/>
                </a:solidFill>
              </a:rPr>
              <a:t>SUMMARISE what we learn about the Ghost of Christmas Present.</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687C8F58-C60E-48E9-BEF2-8B345CACBF2A}"/>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FB4D-E9F5-47CC-8D71-15FBC26A9467}"/>
              </a:ext>
            </a:extLst>
          </p:cNvPr>
          <p:cNvSpPr>
            <a:spLocks noGrp="1"/>
          </p:cNvSpPr>
          <p:nvPr>
            <p:ph type="title"/>
          </p:nvPr>
        </p:nvSpPr>
        <p:spPr/>
        <p:txBody>
          <a:bodyPr rtlCol="0">
            <a:normAutofit fontScale="90000"/>
          </a:bodyPr>
          <a:lstStyle/>
          <a:p>
            <a:pPr eaLnBrk="1" fontAlgn="auto" hangingPunct="1">
              <a:spcAft>
                <a:spcPts val="0"/>
              </a:spcAft>
              <a:defRPr/>
            </a:pPr>
            <a:r>
              <a:rPr lang="en-GB" u="sng" dirty="0"/>
              <a:t>What were Dickens’ thoughts and feelings about Christmas?</a:t>
            </a:r>
          </a:p>
        </p:txBody>
      </p:sp>
      <p:sp>
        <p:nvSpPr>
          <p:cNvPr id="3" name="Content Placeholder 2">
            <a:extLst>
              <a:ext uri="{FF2B5EF4-FFF2-40B4-BE49-F238E27FC236}">
                <a16:creationId xmlns:a16="http://schemas.microsoft.com/office/drawing/2014/main" id="{92B211B1-C589-46D4-90A2-D125E2A44D76}"/>
              </a:ext>
            </a:extLst>
          </p:cNvPr>
          <p:cNvSpPr>
            <a:spLocks noGrp="1"/>
          </p:cNvSpPr>
          <p:nvPr>
            <p:ph sz="half" idx="1"/>
          </p:nvPr>
        </p:nvSpPr>
        <p:spPr>
          <a:xfrm>
            <a:off x="457200" y="1600200"/>
            <a:ext cx="4038600" cy="4900613"/>
          </a:xfrm>
        </p:spPr>
        <p:txBody>
          <a:bodyPr/>
          <a:lstStyle/>
          <a:p>
            <a:pPr eaLnBrk="1" hangingPunct="1"/>
            <a:r>
              <a:rPr lang="en-GB" altLang="en-US"/>
              <a:t>In Dickens’ mind, Christmas wasn’t a time for religion and the birth of Christ.  </a:t>
            </a:r>
          </a:p>
          <a:p>
            <a:pPr eaLnBrk="1" hangingPunct="1"/>
            <a:r>
              <a:rPr lang="en-GB" altLang="en-US"/>
              <a:t>He felt it was instead a time for sharing, spending your money on enjoyment, a time of gathering, love and celebration.</a:t>
            </a:r>
          </a:p>
        </p:txBody>
      </p:sp>
      <p:pic>
        <p:nvPicPr>
          <p:cNvPr id="56324" name="Content Placeholder 4" descr="2135_christmas-scene.jpg">
            <a:extLst>
              <a:ext uri="{FF2B5EF4-FFF2-40B4-BE49-F238E27FC236}">
                <a16:creationId xmlns:a16="http://schemas.microsoft.com/office/drawing/2014/main" id="{50E46065-EB41-4A5E-8EFD-DDA57D2ECF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3500" y="1571625"/>
            <a:ext cx="3357563" cy="4572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64C2F82-3A86-41AA-82D5-6D91D192CCB2}"/>
              </a:ext>
            </a:extLst>
          </p:cNvPr>
          <p:cNvSpPr>
            <a:spLocks noGrp="1"/>
          </p:cNvSpPr>
          <p:nvPr>
            <p:ph type="title"/>
          </p:nvPr>
        </p:nvSpPr>
        <p:spPr/>
        <p:txBody>
          <a:bodyPr/>
          <a:lstStyle/>
          <a:p>
            <a:pPr eaLnBrk="1" hangingPunct="1"/>
            <a:r>
              <a:rPr lang="en-GB" altLang="en-US" sz="2800" u="sng"/>
              <a:t>The Ghost of Christmas Present feels the same way</a:t>
            </a:r>
          </a:p>
        </p:txBody>
      </p:sp>
      <p:sp>
        <p:nvSpPr>
          <p:cNvPr id="3" name="Content Placeholder 2">
            <a:extLst>
              <a:ext uri="{FF2B5EF4-FFF2-40B4-BE49-F238E27FC236}">
                <a16:creationId xmlns:a16="http://schemas.microsoft.com/office/drawing/2014/main" id="{9DF9AC2B-6D18-4EC3-A4D1-0D4AFBDA12AA}"/>
              </a:ext>
            </a:extLst>
          </p:cNvPr>
          <p:cNvSpPr>
            <a:spLocks noGrp="1"/>
          </p:cNvSpPr>
          <p:nvPr>
            <p:ph sz="half" idx="1"/>
          </p:nvPr>
        </p:nvSpPr>
        <p:spPr>
          <a:xfrm>
            <a:off x="457200" y="1600200"/>
            <a:ext cx="4038600" cy="4900613"/>
          </a:xfrm>
        </p:spPr>
        <p:txBody>
          <a:bodyPr/>
          <a:lstStyle/>
          <a:p>
            <a:pPr eaLnBrk="1" hangingPunct="1"/>
            <a:r>
              <a:rPr lang="en-GB" altLang="en-US"/>
              <a:t>This ghost wants Scrooge to see how Christmas is celebrated.</a:t>
            </a:r>
          </a:p>
          <a:p>
            <a:pPr eaLnBrk="1" hangingPunct="1"/>
            <a:r>
              <a:rPr lang="en-GB" altLang="en-US"/>
              <a:t>He has transformed Scrooge’s house into a treasure trove, containing piles of Christmas goods and food to show what a wonderful celebration it is.</a:t>
            </a:r>
          </a:p>
        </p:txBody>
      </p:sp>
      <p:pic>
        <p:nvPicPr>
          <p:cNvPr id="57348" name="Content Placeholder 6" descr="present.jpg">
            <a:extLst>
              <a:ext uri="{FF2B5EF4-FFF2-40B4-BE49-F238E27FC236}">
                <a16:creationId xmlns:a16="http://schemas.microsoft.com/office/drawing/2014/main" id="{1F1A5194-4750-4802-9409-7BC28B785C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571625"/>
            <a:ext cx="3786188" cy="4429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4ABD34-336A-4F79-98C6-0E4E20694A38}"/>
              </a:ext>
            </a:extLst>
          </p:cNvPr>
          <p:cNvSpPr>
            <a:spLocks noGrp="1"/>
          </p:cNvSpPr>
          <p:nvPr>
            <p:ph type="title"/>
          </p:nvPr>
        </p:nvSpPr>
        <p:spPr/>
        <p:txBody>
          <a:bodyPr/>
          <a:lstStyle/>
          <a:p>
            <a:pPr eaLnBrk="1" hangingPunct="1"/>
            <a:r>
              <a:rPr lang="en-GB" altLang="en-US" u="sng"/>
              <a:t>Task</a:t>
            </a:r>
            <a:endParaRPr lang="en-US" altLang="en-US" u="sng"/>
          </a:p>
        </p:txBody>
      </p:sp>
      <p:sp>
        <p:nvSpPr>
          <p:cNvPr id="3" name="Content Placeholder 2">
            <a:extLst>
              <a:ext uri="{FF2B5EF4-FFF2-40B4-BE49-F238E27FC236}">
                <a16:creationId xmlns:a16="http://schemas.microsoft.com/office/drawing/2014/main" id="{364334AD-E63D-4333-AD62-387EDBBFE511}"/>
              </a:ext>
            </a:extLst>
          </p:cNvPr>
          <p:cNvSpPr>
            <a:spLocks noGrp="1"/>
          </p:cNvSpPr>
          <p:nvPr>
            <p:ph sz="half" idx="1"/>
          </p:nvPr>
        </p:nvSpPr>
        <p:spPr/>
        <p:txBody>
          <a:bodyPr rtlCol="0">
            <a:normAutofit fontScale="85000" lnSpcReduction="10000"/>
          </a:bodyPr>
          <a:lstStyle/>
          <a:p>
            <a:pPr marL="651510" indent="-514350" eaLnBrk="1" fontAlgn="auto" hangingPunct="1">
              <a:spcAft>
                <a:spcPts val="0"/>
              </a:spcAft>
              <a:buClr>
                <a:schemeClr val="tx1">
                  <a:shade val="95000"/>
                </a:schemeClr>
              </a:buClr>
              <a:buFont typeface="Wingdings 2"/>
              <a:buAutoNum type="arabicPeriod"/>
              <a:defRPr/>
            </a:pPr>
            <a:r>
              <a:rPr lang="en-GB" dirty="0"/>
              <a:t>Read the opening of the novel again </a:t>
            </a:r>
            <a:r>
              <a:rPr lang="en-GB" i="1" dirty="0"/>
              <a:t>(Marley was dead...it was all the same to him.)</a:t>
            </a:r>
          </a:p>
          <a:p>
            <a:pPr marL="651510" indent="-514350" eaLnBrk="1" fontAlgn="auto" hangingPunct="1">
              <a:spcAft>
                <a:spcPts val="0"/>
              </a:spcAft>
              <a:buClr>
                <a:schemeClr val="tx1">
                  <a:shade val="95000"/>
                </a:schemeClr>
              </a:buClr>
              <a:buFont typeface="Wingdings 2"/>
              <a:buAutoNum type="arabicPeriod"/>
              <a:defRPr/>
            </a:pPr>
            <a:r>
              <a:rPr lang="en-GB" dirty="0"/>
              <a:t>Highlight any quotations that hook you into the story and make you want to read on. Look for what information is REPEATED again and again to the reader.</a:t>
            </a:r>
          </a:p>
          <a:p>
            <a:pPr marL="651510" indent="-514350" eaLnBrk="1" fontAlgn="auto" hangingPunct="1">
              <a:spcAft>
                <a:spcPts val="0"/>
              </a:spcAft>
              <a:buClr>
                <a:schemeClr val="tx1">
                  <a:shade val="95000"/>
                </a:schemeClr>
              </a:buClr>
              <a:buFont typeface="Wingdings 2"/>
              <a:buNone/>
              <a:defRPr/>
            </a:pPr>
            <a:r>
              <a:rPr lang="en-GB" dirty="0"/>
              <a:t>3.  Write next to the quote how it hooks you in.</a:t>
            </a:r>
            <a:endParaRPr lang="en-US" dirty="0"/>
          </a:p>
        </p:txBody>
      </p:sp>
      <p:sp>
        <p:nvSpPr>
          <p:cNvPr id="5" name="Content Placeholder 4">
            <a:extLst>
              <a:ext uri="{FF2B5EF4-FFF2-40B4-BE49-F238E27FC236}">
                <a16:creationId xmlns:a16="http://schemas.microsoft.com/office/drawing/2014/main" id="{95B6E43A-6285-4421-9DA7-0BBC29FACADC}"/>
              </a:ext>
            </a:extLst>
          </p:cNvPr>
          <p:cNvSpPr>
            <a:spLocks noGrp="1"/>
          </p:cNvSpPr>
          <p:nvPr>
            <p:ph sz="half" idx="2"/>
          </p:nvPr>
        </p:nvSpPr>
        <p:spPr/>
        <p:txBody>
          <a:bodyPr rtlCol="0">
            <a:normAutofit fontScale="85000" lnSpcReduction="10000"/>
          </a:bodyPr>
          <a:lstStyle/>
          <a:p>
            <a:pPr marL="514350" indent="-514350" eaLnBrk="1" fontAlgn="auto" hangingPunct="1">
              <a:spcAft>
                <a:spcPts val="0"/>
              </a:spcAft>
              <a:buFont typeface="Arial" panose="020B0604020202020204" pitchFamily="34" charset="0"/>
              <a:buAutoNum type="arabicPeriod"/>
              <a:defRPr/>
            </a:pPr>
            <a:r>
              <a:rPr lang="en-GB" dirty="0"/>
              <a:t>Lire à nouveau </a:t>
            </a:r>
            <a:r>
              <a:rPr lang="en-GB" dirty="0" err="1"/>
              <a:t>l’ouverture</a:t>
            </a:r>
            <a:r>
              <a:rPr lang="en-GB" dirty="0"/>
              <a:t> du roman (Marley </a:t>
            </a:r>
            <a:r>
              <a:rPr lang="en-GB" dirty="0" err="1"/>
              <a:t>était</a:t>
            </a:r>
            <a:r>
              <a:rPr lang="en-GB" dirty="0"/>
              <a:t> mort… </a:t>
            </a:r>
            <a:r>
              <a:rPr lang="en-GB" dirty="0" err="1"/>
              <a:t>c’était</a:t>
            </a:r>
            <a:r>
              <a:rPr lang="en-GB" dirty="0"/>
              <a:t> </a:t>
            </a:r>
            <a:r>
              <a:rPr lang="en-GB" dirty="0" err="1"/>
              <a:t>pareil</a:t>
            </a:r>
            <a:r>
              <a:rPr lang="en-GB" dirty="0"/>
              <a:t> pour </a:t>
            </a:r>
            <a:r>
              <a:rPr lang="en-GB" dirty="0" err="1"/>
              <a:t>lui</a:t>
            </a:r>
            <a:r>
              <a:rPr lang="en-GB" dirty="0"/>
              <a:t>.) </a:t>
            </a:r>
          </a:p>
          <a:p>
            <a:pPr marL="514350" indent="-514350" eaLnBrk="1" fontAlgn="auto" hangingPunct="1">
              <a:spcAft>
                <a:spcPts val="0"/>
              </a:spcAft>
              <a:buFont typeface="Arial" panose="020B0604020202020204" pitchFamily="34" charset="0"/>
              <a:buAutoNum type="arabicPeriod"/>
              <a:defRPr/>
            </a:pPr>
            <a:r>
              <a:rPr lang="en-GB" dirty="0" err="1"/>
              <a:t>Mettez</a:t>
            </a:r>
            <a:r>
              <a:rPr lang="en-GB" dirty="0"/>
              <a:t> en </a:t>
            </a:r>
            <a:r>
              <a:rPr lang="en-GB" dirty="0" err="1"/>
              <a:t>évidence</a:t>
            </a:r>
            <a:r>
              <a:rPr lang="en-GB" dirty="0"/>
              <a:t> </a:t>
            </a:r>
            <a:r>
              <a:rPr lang="en-GB" dirty="0" err="1"/>
              <a:t>toutes</a:t>
            </a:r>
            <a:r>
              <a:rPr lang="en-GB" dirty="0"/>
              <a:t> les citations qui </a:t>
            </a:r>
            <a:r>
              <a:rPr lang="en-GB" dirty="0" err="1"/>
              <a:t>vous</a:t>
            </a:r>
            <a:r>
              <a:rPr lang="en-GB" dirty="0"/>
              <a:t> </a:t>
            </a:r>
            <a:r>
              <a:rPr lang="en-GB" dirty="0" err="1"/>
              <a:t>attirent</a:t>
            </a:r>
            <a:r>
              <a:rPr lang="en-GB" dirty="0"/>
              <a:t> </a:t>
            </a:r>
            <a:r>
              <a:rPr lang="en-GB" dirty="0" err="1"/>
              <a:t>dans</a:t>
            </a:r>
            <a:r>
              <a:rPr lang="en-GB" dirty="0"/>
              <a:t> </a:t>
            </a:r>
            <a:r>
              <a:rPr lang="en-GB" dirty="0" err="1"/>
              <a:t>l'histoire</a:t>
            </a:r>
            <a:r>
              <a:rPr lang="en-GB" dirty="0"/>
              <a:t> et </a:t>
            </a:r>
            <a:r>
              <a:rPr lang="en-GB" dirty="0" err="1"/>
              <a:t>vous</a:t>
            </a:r>
            <a:r>
              <a:rPr lang="en-GB" dirty="0"/>
              <a:t> </a:t>
            </a:r>
            <a:r>
              <a:rPr lang="en-GB" dirty="0" err="1"/>
              <a:t>donner</a:t>
            </a:r>
            <a:r>
              <a:rPr lang="en-GB" dirty="0"/>
              <a:t> </a:t>
            </a:r>
            <a:r>
              <a:rPr lang="en-GB" dirty="0" err="1"/>
              <a:t>envie</a:t>
            </a:r>
            <a:r>
              <a:rPr lang="en-GB" dirty="0"/>
              <a:t> de continuer à lire.</a:t>
            </a:r>
          </a:p>
          <a:p>
            <a:pPr marL="514350" indent="-514350" eaLnBrk="1" fontAlgn="auto" hangingPunct="1">
              <a:spcAft>
                <a:spcPts val="0"/>
              </a:spcAft>
              <a:buFont typeface="Arial" panose="020B0604020202020204" pitchFamily="34" charset="0"/>
              <a:buAutoNum type="arabicPeriod"/>
              <a:defRPr/>
            </a:pPr>
            <a:r>
              <a:rPr lang="en-GB" dirty="0"/>
              <a:t> </a:t>
            </a:r>
            <a:r>
              <a:rPr lang="en-GB" dirty="0" err="1"/>
              <a:t>Ecrivez</a:t>
            </a:r>
            <a:r>
              <a:rPr lang="en-GB" dirty="0"/>
              <a:t> à </a:t>
            </a:r>
            <a:r>
              <a:rPr lang="en-GB" dirty="0" err="1"/>
              <a:t>côté</a:t>
            </a:r>
            <a:r>
              <a:rPr lang="en-GB" dirty="0"/>
              <a:t> de la citation comment </a:t>
            </a:r>
            <a:r>
              <a:rPr lang="en-GB" dirty="0" err="1"/>
              <a:t>cela</a:t>
            </a:r>
            <a:r>
              <a:rPr lang="en-GB" dirty="0"/>
              <a:t> </a:t>
            </a:r>
            <a:r>
              <a:rPr lang="en-GB" dirty="0" err="1"/>
              <a:t>vous</a:t>
            </a:r>
            <a:r>
              <a:rPr lang="en-GB" dirty="0"/>
              <a:t> </a:t>
            </a:r>
            <a:r>
              <a:rPr lang="en-GB" dirty="0" err="1"/>
              <a:t>branche</a:t>
            </a:r>
            <a:r>
              <a:rPr lang="en-GB" dirty="0"/>
              <a:t>.</a:t>
            </a:r>
          </a:p>
          <a:p>
            <a:pPr eaLnBrk="1" fontAlgn="auto" hangingPunct="1">
              <a:spcAft>
                <a:spcPts val="0"/>
              </a:spcAft>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3AA8F23-BA29-4A66-85CB-1F4C86663C66}"/>
              </a:ext>
            </a:extLst>
          </p:cNvPr>
          <p:cNvSpPr>
            <a:spLocks noGrp="1"/>
          </p:cNvSpPr>
          <p:nvPr>
            <p:ph type="title"/>
          </p:nvPr>
        </p:nvSpPr>
        <p:spPr/>
        <p:txBody>
          <a:bodyPr/>
          <a:lstStyle/>
          <a:p>
            <a:pPr eaLnBrk="1" hangingPunct="1"/>
            <a:r>
              <a:rPr lang="en-GB" altLang="en-US" u="sng"/>
              <a:t>The spirit’s torch</a:t>
            </a:r>
          </a:p>
        </p:txBody>
      </p:sp>
      <p:sp>
        <p:nvSpPr>
          <p:cNvPr id="58371" name="Content Placeholder 2">
            <a:extLst>
              <a:ext uri="{FF2B5EF4-FFF2-40B4-BE49-F238E27FC236}">
                <a16:creationId xmlns:a16="http://schemas.microsoft.com/office/drawing/2014/main" id="{487264FD-A3A0-497E-BDD4-3694E241995A}"/>
              </a:ext>
            </a:extLst>
          </p:cNvPr>
          <p:cNvSpPr>
            <a:spLocks noGrp="1"/>
          </p:cNvSpPr>
          <p:nvPr>
            <p:ph sz="half" idx="1"/>
          </p:nvPr>
        </p:nvSpPr>
        <p:spPr/>
        <p:txBody>
          <a:bodyPr/>
          <a:lstStyle/>
          <a:p>
            <a:pPr eaLnBrk="1" hangingPunct="1"/>
            <a:r>
              <a:rPr lang="en-GB" altLang="en-US"/>
              <a:t>The spirit’s torch has been likened to a cornucopia, a large, horn shaped container overflowing with produce: flowers, nuts, edibles, or wealth in another form.</a:t>
            </a:r>
          </a:p>
          <a:p>
            <a:pPr eaLnBrk="1" hangingPunct="1"/>
            <a:r>
              <a:rPr lang="en-GB" altLang="en-US"/>
              <a:t>It is a symbol of plenty and abundance.</a:t>
            </a:r>
          </a:p>
        </p:txBody>
      </p:sp>
      <p:pic>
        <p:nvPicPr>
          <p:cNvPr id="58372" name="Content Placeholder 4" descr="corn.jpg">
            <a:extLst>
              <a:ext uri="{FF2B5EF4-FFF2-40B4-BE49-F238E27FC236}">
                <a16:creationId xmlns:a16="http://schemas.microsoft.com/office/drawing/2014/main" id="{709E16E0-14CF-401C-965D-7A26329788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6375" y="1500188"/>
            <a:ext cx="3155950" cy="4643437"/>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D5E1AD9-66D0-4E3D-99BB-82C59A9EEA97}"/>
              </a:ext>
            </a:extLst>
          </p:cNvPr>
          <p:cNvSpPr>
            <a:spLocks noGrp="1"/>
          </p:cNvSpPr>
          <p:nvPr>
            <p:ph type="title"/>
          </p:nvPr>
        </p:nvSpPr>
        <p:spPr/>
        <p:txBody>
          <a:bodyPr/>
          <a:lstStyle/>
          <a:p>
            <a:r>
              <a:rPr lang="en-GB" altLang="en-US" u="sng"/>
              <a:t>Task</a:t>
            </a:r>
          </a:p>
        </p:txBody>
      </p:sp>
      <p:sp>
        <p:nvSpPr>
          <p:cNvPr id="59395" name="Content Placeholder 2">
            <a:extLst>
              <a:ext uri="{FF2B5EF4-FFF2-40B4-BE49-F238E27FC236}">
                <a16:creationId xmlns:a16="http://schemas.microsoft.com/office/drawing/2014/main" id="{8FA93809-3055-4A48-A37A-E9DBE52DEB4A}"/>
              </a:ext>
            </a:extLst>
          </p:cNvPr>
          <p:cNvSpPr>
            <a:spLocks noGrp="1"/>
          </p:cNvSpPr>
          <p:nvPr>
            <p:ph sz="half" idx="1"/>
          </p:nvPr>
        </p:nvSpPr>
        <p:spPr/>
        <p:txBody>
          <a:bodyPr/>
          <a:lstStyle/>
          <a:p>
            <a:r>
              <a:rPr lang="en-GB" altLang="en-US" sz="3200"/>
              <a:t>Complete the annotation tasks worksheet to annotate the information about the Ghost of Christmas Present.</a:t>
            </a:r>
          </a:p>
        </p:txBody>
      </p:sp>
      <p:pic>
        <p:nvPicPr>
          <p:cNvPr id="59396" name="Content Placeholder 6" descr="present.jpg">
            <a:extLst>
              <a:ext uri="{FF2B5EF4-FFF2-40B4-BE49-F238E27FC236}">
                <a16:creationId xmlns:a16="http://schemas.microsoft.com/office/drawing/2014/main" id="{3E5FDF21-FBFC-402C-BAC8-B7229D33C4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2063" y="1714500"/>
            <a:ext cx="3071812" cy="44291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E386393-BB55-4E2B-86A0-1EE180A3A04C}"/>
              </a:ext>
            </a:extLst>
          </p:cNvPr>
          <p:cNvSpPr>
            <a:spLocks noGrp="1"/>
          </p:cNvSpPr>
          <p:nvPr>
            <p:ph type="title"/>
          </p:nvPr>
        </p:nvSpPr>
        <p:spPr/>
        <p:txBody>
          <a:bodyPr/>
          <a:lstStyle/>
          <a:p>
            <a:r>
              <a:rPr lang="en-GB" altLang="en-US" u="sng"/>
              <a:t>Planners out please</a:t>
            </a:r>
          </a:p>
        </p:txBody>
      </p:sp>
      <p:sp>
        <p:nvSpPr>
          <p:cNvPr id="60419" name="Content Placeholder 2">
            <a:extLst>
              <a:ext uri="{FF2B5EF4-FFF2-40B4-BE49-F238E27FC236}">
                <a16:creationId xmlns:a16="http://schemas.microsoft.com/office/drawing/2014/main" id="{EB51B08F-ADE8-4955-B727-4493891C8092}"/>
              </a:ext>
            </a:extLst>
          </p:cNvPr>
          <p:cNvSpPr>
            <a:spLocks noGrp="1"/>
          </p:cNvSpPr>
          <p:nvPr>
            <p:ph sz="half" idx="1"/>
          </p:nvPr>
        </p:nvSpPr>
        <p:spPr/>
        <p:txBody>
          <a:bodyPr/>
          <a:lstStyle/>
          <a:p>
            <a:r>
              <a:rPr lang="en-GB" altLang="en-US"/>
              <a:t>LEARNING HWK</a:t>
            </a:r>
          </a:p>
          <a:p>
            <a:endParaRPr lang="en-GB" altLang="en-US"/>
          </a:p>
          <a:p>
            <a:r>
              <a:rPr lang="en-GB" altLang="en-US"/>
              <a:t>Read the knowledge organiser on The Ghost of Christmas Present and begin to learn the information about him.</a:t>
            </a:r>
          </a:p>
          <a:p>
            <a:endParaRPr lang="en-GB" altLang="en-US"/>
          </a:p>
          <a:p>
            <a:r>
              <a:rPr lang="en-GB" altLang="en-US"/>
              <a:t>You will be tested at a later date!</a:t>
            </a:r>
          </a:p>
        </p:txBody>
      </p:sp>
      <p:pic>
        <p:nvPicPr>
          <p:cNvPr id="60420" name="Content Placeholder 4" descr="homework-owl.gif">
            <a:extLst>
              <a:ext uri="{FF2B5EF4-FFF2-40B4-BE49-F238E27FC236}">
                <a16:creationId xmlns:a16="http://schemas.microsoft.com/office/drawing/2014/main" id="{0D7DA5CA-580C-433E-916B-E617559109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714500"/>
            <a:ext cx="3333750" cy="421481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BAB2B2D-5444-4CDE-973D-6D5C20976EA7}"/>
              </a:ext>
            </a:extLst>
          </p:cNvPr>
          <p:cNvSpPr>
            <a:spLocks noGrp="1"/>
          </p:cNvSpPr>
          <p:nvPr>
            <p:ph type="title"/>
          </p:nvPr>
        </p:nvSpPr>
        <p:spPr/>
        <p:txBody>
          <a:bodyPr/>
          <a:lstStyle/>
          <a:p>
            <a:r>
              <a:rPr lang="en-GB" altLang="en-US" u="sng"/>
              <a:t>Title- The Ghost of Christmas Present</a:t>
            </a:r>
          </a:p>
        </p:txBody>
      </p:sp>
      <p:sp>
        <p:nvSpPr>
          <p:cNvPr id="61443" name="Content Placeholder 2">
            <a:extLst>
              <a:ext uri="{FF2B5EF4-FFF2-40B4-BE49-F238E27FC236}">
                <a16:creationId xmlns:a16="http://schemas.microsoft.com/office/drawing/2014/main" id="{3EEBFB5E-AD0E-4F54-837C-687B13ABA3DC}"/>
              </a:ext>
            </a:extLst>
          </p:cNvPr>
          <p:cNvSpPr>
            <a:spLocks noGrp="1"/>
          </p:cNvSpPr>
          <p:nvPr>
            <p:ph sz="half" idx="1"/>
          </p:nvPr>
        </p:nvSpPr>
        <p:spPr/>
        <p:txBody>
          <a:bodyPr/>
          <a:lstStyle/>
          <a:p>
            <a:r>
              <a:rPr lang="en-GB" altLang="en-US"/>
              <a:t>Write 2 pages of PEE paragraphs about how Dickens presents the Ghost of Christmas Present.</a:t>
            </a:r>
          </a:p>
          <a:p>
            <a:endParaRPr lang="en-GB" altLang="en-US"/>
          </a:p>
          <a:p>
            <a:r>
              <a:rPr lang="en-GB" altLang="en-US"/>
              <a:t>You can do it!</a:t>
            </a:r>
          </a:p>
        </p:txBody>
      </p:sp>
      <p:pic>
        <p:nvPicPr>
          <p:cNvPr id="61444" name="Content Placeholder 4" descr="killer-question.jpg">
            <a:extLst>
              <a:ext uri="{FF2B5EF4-FFF2-40B4-BE49-F238E27FC236}">
                <a16:creationId xmlns:a16="http://schemas.microsoft.com/office/drawing/2014/main" id="{E51421F5-261A-4EAE-9317-94025AA4F80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4938" y="1785938"/>
            <a:ext cx="3071812" cy="3516312"/>
          </a:xfrm>
        </p:spPr>
      </p:pic>
      <p:sp>
        <p:nvSpPr>
          <p:cNvPr id="5" name="TextBox 4">
            <a:extLst>
              <a:ext uri="{FF2B5EF4-FFF2-40B4-BE49-F238E27FC236}">
                <a16:creationId xmlns:a16="http://schemas.microsoft.com/office/drawing/2014/main" id="{3D09A778-2519-427B-AA77-D05AA57C86D3}"/>
              </a:ext>
            </a:extLst>
          </p:cNvPr>
          <p:cNvSpPr txBox="1"/>
          <p:nvPr/>
        </p:nvSpPr>
        <p:spPr>
          <a:xfrm>
            <a:off x="0" y="0"/>
            <a:ext cx="1214438"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dirty="0"/>
              <a:t>Lesson 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F624359-4A8C-4A58-857C-F7DBCF89151A}"/>
              </a:ext>
            </a:extLst>
          </p:cNvPr>
          <p:cNvSpPr>
            <a:spLocks noGrp="1"/>
          </p:cNvSpPr>
          <p:nvPr>
            <p:ph type="title"/>
          </p:nvPr>
        </p:nvSpPr>
        <p:spPr/>
        <p:txBody>
          <a:bodyPr/>
          <a:lstStyle/>
          <a:p>
            <a:r>
              <a:rPr lang="en-GB" altLang="en-US" u="sng"/>
              <a:t>Some points to start your paragraphs.</a:t>
            </a:r>
          </a:p>
        </p:txBody>
      </p:sp>
      <p:sp>
        <p:nvSpPr>
          <p:cNvPr id="62467" name="Content Placeholder 2">
            <a:extLst>
              <a:ext uri="{FF2B5EF4-FFF2-40B4-BE49-F238E27FC236}">
                <a16:creationId xmlns:a16="http://schemas.microsoft.com/office/drawing/2014/main" id="{73E4E85E-9FE6-4B89-BA70-58A50E18A643}"/>
              </a:ext>
            </a:extLst>
          </p:cNvPr>
          <p:cNvSpPr>
            <a:spLocks noGrp="1"/>
          </p:cNvSpPr>
          <p:nvPr>
            <p:ph idx="1"/>
          </p:nvPr>
        </p:nvSpPr>
        <p:spPr/>
        <p:txBody>
          <a:bodyPr/>
          <a:lstStyle/>
          <a:p>
            <a:r>
              <a:rPr lang="en-GB" altLang="en-US" sz="2800"/>
              <a:t>The Ghost of Christmas Present transforms Scrooge’s home,</a:t>
            </a:r>
          </a:p>
          <a:p>
            <a:r>
              <a:rPr lang="en-GB" altLang="en-US" sz="2800"/>
              <a:t>Another example of how the ghost has changed Scrooge’s room is, </a:t>
            </a:r>
          </a:p>
          <a:p>
            <a:r>
              <a:rPr lang="en-GB" altLang="en-US" sz="2800"/>
              <a:t>The Ghost is described as,</a:t>
            </a:r>
          </a:p>
          <a:p>
            <a:r>
              <a:rPr lang="en-GB" altLang="en-US" sz="2800"/>
              <a:t>The Ghost carries a cornucopia,</a:t>
            </a:r>
          </a:p>
          <a:p>
            <a:r>
              <a:rPr lang="en-GB" altLang="en-US" sz="2800"/>
              <a:t>The ghost looks like it is friendly,</a:t>
            </a:r>
          </a:p>
          <a:p>
            <a:r>
              <a:rPr lang="en-GB" altLang="en-US" sz="2800"/>
              <a:t>Further evidence of the ghost being friendly is,</a:t>
            </a:r>
          </a:p>
          <a:p>
            <a:r>
              <a:rPr lang="en-GB" altLang="en-US" sz="2800"/>
              <a:t>The ghost is wearing...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6C27B13-F82F-4DCE-8A9C-E6F20B7FE5A7}"/>
              </a:ext>
            </a:extLst>
          </p:cNvPr>
          <p:cNvSpPr>
            <a:spLocks noGrp="1"/>
          </p:cNvSpPr>
          <p:nvPr>
            <p:ph type="title"/>
          </p:nvPr>
        </p:nvSpPr>
        <p:spPr/>
        <p:txBody>
          <a:bodyPr/>
          <a:lstStyle/>
          <a:p>
            <a:r>
              <a:rPr lang="en-GB" altLang="en-US" u="sng"/>
              <a:t>WAGOLL</a:t>
            </a:r>
          </a:p>
        </p:txBody>
      </p:sp>
      <p:sp>
        <p:nvSpPr>
          <p:cNvPr id="3" name="Content Placeholder 2">
            <a:extLst>
              <a:ext uri="{FF2B5EF4-FFF2-40B4-BE49-F238E27FC236}">
                <a16:creationId xmlns:a16="http://schemas.microsoft.com/office/drawing/2014/main" id="{FE1C162E-22D0-43F5-88B4-F5741C61C8FF}"/>
              </a:ext>
            </a:extLst>
          </p:cNvPr>
          <p:cNvSpPr>
            <a:spLocks noGrp="1"/>
          </p:cNvSpPr>
          <p:nvPr>
            <p:ph idx="1"/>
          </p:nvPr>
        </p:nvSpPr>
        <p:spPr/>
        <p:txBody>
          <a:bodyPr/>
          <a:lstStyle/>
          <a:p>
            <a:r>
              <a:rPr lang="en-GB" altLang="en-US" sz="2300" b="1">
                <a:solidFill>
                  <a:srgbClr val="FF0000"/>
                </a:solidFill>
              </a:rPr>
              <a:t>The Ghost of Christmas Present transforms Scrooge’s home, for example, </a:t>
            </a:r>
            <a:r>
              <a:rPr lang="en-GB" altLang="en-US" sz="2300" b="1">
                <a:solidFill>
                  <a:srgbClr val="FFC000"/>
                </a:solidFill>
              </a:rPr>
              <a:t>‘Heaped up on the floor, to form a kind of throne, were turkeys, geese, game, poultry, brawn, great joints of meat,’</a:t>
            </a:r>
            <a:r>
              <a:rPr lang="en-GB" altLang="en-US" sz="2300" b="1">
                <a:solidFill>
                  <a:srgbClr val="00B050"/>
                </a:solidFill>
              </a:rPr>
              <a:t> </a:t>
            </a:r>
          </a:p>
          <a:p>
            <a:pPr>
              <a:buFont typeface="Arial" panose="020B0604020202020204" pitchFamily="34" charset="0"/>
              <a:buNone/>
            </a:pPr>
            <a:r>
              <a:rPr lang="en-GB" altLang="en-US" sz="2300" b="1">
                <a:solidFill>
                  <a:srgbClr val="00B050"/>
                </a:solidFill>
              </a:rPr>
              <a:t>     The ghost has brought lots of festive things to Scrooge’s house.  The adjective ‘heaped’ and the long list of things Charles Dickens writes about tells us there is a lot of food.  This helps to make the reader think about what a good time Christmas is, when we can enjoy lots of different things and in large amounts because that is what Christmas is all about.  The ghost has made Scrooge’s room different because it is filled with lots of luxurious food which is better compared to the gruel Scrooge was eating in chapter 1 of the story.</a:t>
            </a:r>
            <a:endParaRPr lang="en-GB" altLang="en-US" sz="2300" b="1">
              <a:solidFill>
                <a:srgbClr val="FFC000"/>
              </a:solidFill>
            </a:endParaRPr>
          </a:p>
          <a:p>
            <a:pPr>
              <a:buFont typeface="Arial" panose="020B0604020202020204" pitchFamily="34" charset="0"/>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3D7AC1B-FF28-4D93-8F7D-CA95299A1B19}"/>
              </a:ext>
            </a:extLst>
          </p:cNvPr>
          <p:cNvSpPr>
            <a:spLocks noGrp="1"/>
          </p:cNvSpPr>
          <p:nvPr>
            <p:ph type="title"/>
          </p:nvPr>
        </p:nvSpPr>
        <p:spPr/>
        <p:txBody>
          <a:bodyPr/>
          <a:lstStyle/>
          <a:p>
            <a:r>
              <a:rPr lang="en-GB" altLang="en-US" u="sng"/>
              <a:t>WAGOLL</a:t>
            </a:r>
          </a:p>
        </p:txBody>
      </p:sp>
      <p:sp>
        <p:nvSpPr>
          <p:cNvPr id="3" name="Content Placeholder 2">
            <a:extLst>
              <a:ext uri="{FF2B5EF4-FFF2-40B4-BE49-F238E27FC236}">
                <a16:creationId xmlns:a16="http://schemas.microsoft.com/office/drawing/2014/main" id="{459549D6-AB01-4430-9266-2A45162F0034}"/>
              </a:ext>
            </a:extLst>
          </p:cNvPr>
          <p:cNvSpPr>
            <a:spLocks noGrp="1"/>
          </p:cNvSpPr>
          <p:nvPr>
            <p:ph idx="1"/>
          </p:nvPr>
        </p:nvSpPr>
        <p:spPr/>
        <p:txBody>
          <a:bodyPr/>
          <a:lstStyle/>
          <a:p>
            <a:r>
              <a:rPr lang="en-GB" altLang="en-US" sz="2800" b="1">
                <a:solidFill>
                  <a:srgbClr val="FF0000"/>
                </a:solidFill>
              </a:rPr>
              <a:t>Another way the Ghost of Christmas Present has changed Scrooge’s home is, </a:t>
            </a:r>
            <a:r>
              <a:rPr lang="en-GB" altLang="en-US" sz="2800" b="1">
                <a:solidFill>
                  <a:srgbClr val="FFC000"/>
                </a:solidFill>
              </a:rPr>
              <a:t>‘a mighty blaze went roaring up the chimney,’</a:t>
            </a:r>
          </a:p>
          <a:p>
            <a:r>
              <a:rPr lang="en-GB" altLang="en-US" sz="2800" b="1">
                <a:solidFill>
                  <a:srgbClr val="00B050"/>
                </a:solidFill>
              </a:rPr>
              <a:t>This quote tells us....This is effective because...</a:t>
            </a:r>
          </a:p>
          <a:p>
            <a:pPr>
              <a:buFont typeface="Arial" panose="020B0604020202020204" pitchFamily="34" charset="0"/>
              <a:buNone/>
            </a:pPr>
            <a:r>
              <a:rPr lang="en-GB" altLang="en-US" sz="2300" b="1">
                <a:solidFill>
                  <a:srgbClr val="00B050"/>
                </a:solidFill>
              </a:rPr>
              <a:t>     </a:t>
            </a:r>
            <a:endParaRPr lang="en-GB" altLang="en-US" sz="2300" b="1">
              <a:solidFill>
                <a:srgbClr val="FFC000"/>
              </a:solidFill>
            </a:endParaRPr>
          </a:p>
          <a:p>
            <a:pPr>
              <a:buFont typeface="Arial" panose="020B0604020202020204" pitchFamily="34" charset="0"/>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B9B1051-1506-45BC-AA4A-26B80D69E1E0}"/>
              </a:ext>
            </a:extLst>
          </p:cNvPr>
          <p:cNvSpPr>
            <a:spLocks noGrp="1"/>
          </p:cNvSpPr>
          <p:nvPr>
            <p:ph type="title"/>
          </p:nvPr>
        </p:nvSpPr>
        <p:spPr/>
        <p:txBody>
          <a:bodyPr/>
          <a:lstStyle/>
          <a:p>
            <a:r>
              <a:rPr lang="en-GB" altLang="en-US" u="sng"/>
              <a:t>DIRT TIME</a:t>
            </a:r>
          </a:p>
        </p:txBody>
      </p:sp>
      <p:sp>
        <p:nvSpPr>
          <p:cNvPr id="65539" name="Content Placeholder 2">
            <a:extLst>
              <a:ext uri="{FF2B5EF4-FFF2-40B4-BE49-F238E27FC236}">
                <a16:creationId xmlns:a16="http://schemas.microsoft.com/office/drawing/2014/main" id="{AEE93E63-70A2-445E-9270-5BD4C4362DEB}"/>
              </a:ext>
            </a:extLst>
          </p:cNvPr>
          <p:cNvSpPr>
            <a:spLocks noGrp="1"/>
          </p:cNvSpPr>
          <p:nvPr>
            <p:ph sz="half" idx="1"/>
          </p:nvPr>
        </p:nvSpPr>
        <p:spPr/>
        <p:txBody>
          <a:bodyPr/>
          <a:lstStyle/>
          <a:p>
            <a:pPr marL="514350" indent="-514350">
              <a:buFont typeface="Arial" panose="020B0604020202020204" pitchFamily="34" charset="0"/>
              <a:buAutoNum type="arabicPeriod"/>
            </a:pPr>
            <a:r>
              <a:rPr lang="en-GB" altLang="en-US"/>
              <a:t>Make your green pen corrections.</a:t>
            </a:r>
          </a:p>
          <a:p>
            <a:pPr marL="514350" indent="-514350">
              <a:buFont typeface="Arial" panose="020B0604020202020204" pitchFamily="34" charset="0"/>
              <a:buAutoNum type="arabicPeriod"/>
            </a:pPr>
            <a:endParaRPr lang="en-GB" altLang="en-US"/>
          </a:p>
          <a:p>
            <a:pPr marL="514350" indent="-514350">
              <a:buFont typeface="Arial" panose="020B0604020202020204" pitchFamily="34" charset="0"/>
              <a:buAutoNum type="arabicPeriod"/>
            </a:pPr>
            <a:r>
              <a:rPr lang="en-GB" altLang="en-US">
                <a:solidFill>
                  <a:srgbClr val="FF0000"/>
                </a:solidFill>
              </a:rPr>
              <a:t>Private reading of your Accelerated Reader book.</a:t>
            </a:r>
          </a:p>
        </p:txBody>
      </p:sp>
      <p:pic>
        <p:nvPicPr>
          <p:cNvPr id="65540" name="Content Placeholder 4" descr="green pen.jpg">
            <a:extLst>
              <a:ext uri="{FF2B5EF4-FFF2-40B4-BE49-F238E27FC236}">
                <a16:creationId xmlns:a16="http://schemas.microsoft.com/office/drawing/2014/main" id="{24E35FA5-C441-4533-BE86-FE8966875C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676400"/>
            <a:ext cx="3276600" cy="37338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6F28ED5-76BB-4DF3-AA4A-36598BFC3569}"/>
              </a:ext>
            </a:extLst>
          </p:cNvPr>
          <p:cNvSpPr>
            <a:spLocks noGrp="1"/>
          </p:cNvSpPr>
          <p:nvPr>
            <p:ph type="title"/>
          </p:nvPr>
        </p:nvSpPr>
        <p:spPr/>
        <p:txBody>
          <a:bodyPr/>
          <a:lstStyle/>
          <a:p>
            <a:r>
              <a:rPr lang="en-GB" altLang="en-US" u="sng"/>
              <a:t>Do it now task</a:t>
            </a:r>
          </a:p>
        </p:txBody>
      </p:sp>
      <p:sp>
        <p:nvSpPr>
          <p:cNvPr id="66563" name="Content Placeholder 2">
            <a:extLst>
              <a:ext uri="{FF2B5EF4-FFF2-40B4-BE49-F238E27FC236}">
                <a16:creationId xmlns:a16="http://schemas.microsoft.com/office/drawing/2014/main" id="{4DB01772-6117-4BC8-8B45-A0A40BFC72D1}"/>
              </a:ext>
            </a:extLst>
          </p:cNvPr>
          <p:cNvSpPr>
            <a:spLocks noGrp="1"/>
          </p:cNvSpPr>
          <p:nvPr>
            <p:ph idx="1"/>
          </p:nvPr>
        </p:nvSpPr>
        <p:spPr/>
        <p:txBody>
          <a:bodyPr/>
          <a:lstStyle/>
          <a:p>
            <a:r>
              <a:rPr lang="en-GB" altLang="en-US"/>
              <a:t>Write down on the paper what Christmas morning is like.</a:t>
            </a:r>
          </a:p>
          <a:p>
            <a:endParaRPr lang="en-GB" altLang="en-US"/>
          </a:p>
          <a:p>
            <a:r>
              <a:rPr lang="en-GB" altLang="en-US"/>
              <a:t>What’s going on? Is it busy or quiet? What is the atmosphere like?</a:t>
            </a:r>
          </a:p>
          <a:p>
            <a:endParaRPr lang="en-GB"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6154-EC88-4B09-A67D-9C470E74CB1A}"/>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B04E6644-7B09-4100-8E3F-A6511B0ABAF3}"/>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Dickens’ description of Christmas morning.</a:t>
            </a:r>
          </a:p>
          <a:p>
            <a:pPr marL="0" indent="0" eaLnBrk="1" fontAlgn="auto" hangingPunct="1">
              <a:spcAft>
                <a:spcPts val="0"/>
              </a:spcAft>
              <a:defRPr/>
            </a:pPr>
            <a:r>
              <a:rPr lang="en-GB" b="1" dirty="0">
                <a:solidFill>
                  <a:srgbClr val="FFC000"/>
                </a:solidFill>
              </a:rPr>
              <a:t>IDENTIFY key quotes that describe the scene.</a:t>
            </a:r>
          </a:p>
          <a:p>
            <a:pPr marL="0" indent="0" eaLnBrk="1" fontAlgn="auto" hangingPunct="1">
              <a:spcAft>
                <a:spcPts val="0"/>
              </a:spcAft>
              <a:defRPr/>
            </a:pPr>
            <a:r>
              <a:rPr lang="en-GB" b="1" dirty="0">
                <a:solidFill>
                  <a:srgbClr val="00B050"/>
                </a:solidFill>
              </a:rPr>
              <a:t>DISCUSS what atmosphere is created.</a:t>
            </a:r>
          </a:p>
          <a:p>
            <a:pPr marL="0" indent="0" eaLnBrk="1" fontAlgn="auto" hangingPunct="1">
              <a:spcAft>
                <a:spcPts val="0"/>
              </a:spcAft>
              <a:defRPr/>
            </a:pPr>
            <a:r>
              <a:rPr lang="en-GB" b="1" dirty="0">
                <a:solidFill>
                  <a:srgbClr val="7030A0"/>
                </a:solidFill>
              </a:rPr>
              <a:t>TRANSFORM your knowledge into an image.</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8ABA9B91-9EE5-4702-BB3C-4F76C7F6283F}"/>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D4787AC-F322-4F88-A646-AAFF7BD94DDD}"/>
              </a:ext>
            </a:extLst>
          </p:cNvPr>
          <p:cNvSpPr>
            <a:spLocks noGrp="1"/>
          </p:cNvSpPr>
          <p:nvPr>
            <p:ph type="title"/>
          </p:nvPr>
        </p:nvSpPr>
        <p:spPr/>
        <p:txBody>
          <a:bodyPr/>
          <a:lstStyle/>
          <a:p>
            <a:pPr eaLnBrk="1" hangingPunct="1"/>
            <a:r>
              <a:rPr lang="en-GB" altLang="en-US" u="sng"/>
              <a:t>PA: The opening of the novel</a:t>
            </a:r>
          </a:p>
        </p:txBody>
      </p:sp>
      <p:sp>
        <p:nvSpPr>
          <p:cNvPr id="9219" name="Content Placeholder 2">
            <a:extLst>
              <a:ext uri="{FF2B5EF4-FFF2-40B4-BE49-F238E27FC236}">
                <a16:creationId xmlns:a16="http://schemas.microsoft.com/office/drawing/2014/main" id="{4AE02863-EE05-4524-9648-2C6B1E26C650}"/>
              </a:ext>
            </a:extLst>
          </p:cNvPr>
          <p:cNvSpPr>
            <a:spLocks noGrp="1"/>
          </p:cNvSpPr>
          <p:nvPr>
            <p:ph sz="half" idx="1"/>
          </p:nvPr>
        </p:nvSpPr>
        <p:spPr>
          <a:xfrm>
            <a:off x="457200" y="1600200"/>
            <a:ext cx="7354888" cy="4525963"/>
          </a:xfrm>
        </p:spPr>
        <p:txBody>
          <a:bodyPr/>
          <a:lstStyle/>
          <a:p>
            <a:pPr eaLnBrk="1" hangingPunct="1"/>
            <a:r>
              <a:rPr lang="en-GB" altLang="en-US" sz="4400"/>
              <a:t>How does Dickens engage the reader in the opening of the novel?</a:t>
            </a:r>
          </a:p>
        </p:txBody>
      </p:sp>
      <p:sp>
        <p:nvSpPr>
          <p:cNvPr id="9220" name="Content Placeholder 1">
            <a:extLst>
              <a:ext uri="{FF2B5EF4-FFF2-40B4-BE49-F238E27FC236}">
                <a16:creationId xmlns:a16="http://schemas.microsoft.com/office/drawing/2014/main" id="{3531C014-4600-4FB1-A2E7-351E7217A8F1}"/>
              </a:ext>
            </a:extLst>
          </p:cNvPr>
          <p:cNvSpPr>
            <a:spLocks noGrp="1"/>
          </p:cNvSpPr>
          <p:nvPr>
            <p:ph sz="half" idx="2"/>
          </p:nvPr>
        </p:nvSpPr>
        <p:spPr/>
        <p:txBody>
          <a:bodyPr/>
          <a:lstStyle/>
          <a:p>
            <a:endParaRPr lang="en-GB"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1A11345-DCF1-497E-8D6E-57B1AE90BBD6}"/>
              </a:ext>
            </a:extLst>
          </p:cNvPr>
          <p:cNvSpPr>
            <a:spLocks noGrp="1"/>
          </p:cNvSpPr>
          <p:nvPr>
            <p:ph type="title"/>
          </p:nvPr>
        </p:nvSpPr>
        <p:spPr/>
        <p:txBody>
          <a:bodyPr/>
          <a:lstStyle/>
          <a:p>
            <a:pPr eaLnBrk="1" hangingPunct="1"/>
            <a:r>
              <a:rPr lang="en-GB" altLang="en-US" u="sng"/>
              <a:t>Shared reading</a:t>
            </a:r>
            <a:endParaRPr lang="en-US" altLang="en-US" u="sng"/>
          </a:p>
        </p:txBody>
      </p:sp>
      <p:sp>
        <p:nvSpPr>
          <p:cNvPr id="68611" name="Content Placeholder 2">
            <a:extLst>
              <a:ext uri="{FF2B5EF4-FFF2-40B4-BE49-F238E27FC236}">
                <a16:creationId xmlns:a16="http://schemas.microsoft.com/office/drawing/2014/main" id="{73CB3E1D-BAF5-449C-A62F-224A6B19583B}"/>
              </a:ext>
            </a:extLst>
          </p:cNvPr>
          <p:cNvSpPr>
            <a:spLocks noGrp="1"/>
          </p:cNvSpPr>
          <p:nvPr>
            <p:ph sz="half" idx="1"/>
          </p:nvPr>
        </p:nvSpPr>
        <p:spPr/>
        <p:txBody>
          <a:bodyPr/>
          <a:lstStyle/>
          <a:p>
            <a:pPr eaLnBrk="1" hangingPunct="1"/>
            <a:r>
              <a:rPr lang="en-GB" altLang="en-US"/>
              <a:t>As we read the description of Christmas morning, highlight any details about:</a:t>
            </a:r>
          </a:p>
          <a:p>
            <a:pPr eaLnBrk="1" hangingPunct="1"/>
            <a:r>
              <a:rPr lang="en-GB" altLang="en-US"/>
              <a:t>What people are up to</a:t>
            </a:r>
          </a:p>
          <a:p>
            <a:pPr eaLnBrk="1" hangingPunct="1"/>
            <a:r>
              <a:rPr lang="en-GB" altLang="en-US"/>
              <a:t>The weather</a:t>
            </a:r>
          </a:p>
          <a:p>
            <a:pPr eaLnBrk="1" hangingPunct="1"/>
            <a:r>
              <a:rPr lang="en-GB" altLang="en-US"/>
              <a:t>The mood</a:t>
            </a:r>
          </a:p>
          <a:p>
            <a:pPr eaLnBrk="1" hangingPunct="1"/>
            <a:r>
              <a:rPr lang="en-GB" altLang="en-US"/>
              <a:t>The atmosphere</a:t>
            </a:r>
          </a:p>
          <a:p>
            <a:pPr eaLnBrk="1" hangingPunct="1"/>
            <a:r>
              <a:rPr lang="en-GB" altLang="en-US"/>
              <a:t>Sights, sounds.</a:t>
            </a:r>
            <a:endParaRPr lang="en-US" altLang="en-US"/>
          </a:p>
        </p:txBody>
      </p:sp>
      <p:pic>
        <p:nvPicPr>
          <p:cNvPr id="68612" name="Content Placeholder 4" descr="present.jpg">
            <a:extLst>
              <a:ext uri="{FF2B5EF4-FFF2-40B4-BE49-F238E27FC236}">
                <a16:creationId xmlns:a16="http://schemas.microsoft.com/office/drawing/2014/main" id="{DF24E668-D469-46FE-9A58-1232E0043E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628775"/>
            <a:ext cx="3600450" cy="42481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72DB3E1A-2030-406E-83A0-D4A301772EA1}"/>
              </a:ext>
            </a:extLst>
          </p:cNvPr>
          <p:cNvSpPr>
            <a:spLocks noGrp="1"/>
          </p:cNvSpPr>
          <p:nvPr>
            <p:ph type="title"/>
          </p:nvPr>
        </p:nvSpPr>
        <p:spPr/>
        <p:txBody>
          <a:bodyPr/>
          <a:lstStyle/>
          <a:p>
            <a:pPr eaLnBrk="1" hangingPunct="1"/>
            <a:r>
              <a:rPr lang="en-GB" altLang="en-US" u="sng">
                <a:solidFill>
                  <a:schemeClr val="bg1"/>
                </a:solidFill>
              </a:rPr>
              <a:t>Analysing and exploring quotations</a:t>
            </a:r>
          </a:p>
        </p:txBody>
      </p:sp>
      <p:sp>
        <p:nvSpPr>
          <p:cNvPr id="69635" name="Content Placeholder 2">
            <a:extLst>
              <a:ext uri="{FF2B5EF4-FFF2-40B4-BE49-F238E27FC236}">
                <a16:creationId xmlns:a16="http://schemas.microsoft.com/office/drawing/2014/main" id="{F9A27CEC-EEA6-495A-BFF2-4D1DA2138488}"/>
              </a:ext>
            </a:extLst>
          </p:cNvPr>
          <p:cNvSpPr>
            <a:spLocks noGrp="1"/>
          </p:cNvSpPr>
          <p:nvPr>
            <p:ph idx="1"/>
          </p:nvPr>
        </p:nvSpPr>
        <p:spPr/>
        <p:txBody>
          <a:bodyPr/>
          <a:lstStyle/>
          <a:p>
            <a:r>
              <a:rPr lang="en-US" altLang="en-US"/>
              <a:t>‘</a:t>
            </a:r>
            <a:r>
              <a:rPr lang="en-GB" altLang="en-US"/>
              <a:t>For, the people who were shovelling away on the housetops were jovial and full of glee; calling out to one another from the parapets, and now and then exchanging a facetious snowball – better-natured missile far than many a wordy jest – laughing heartily if it went right and not less heartily if it went wrong.</a:t>
            </a:r>
            <a:r>
              <a:rPr lang="en-US" altLang="en-US"/>
              <a:t>.’</a:t>
            </a:r>
            <a:endParaRPr lang="en-GB"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0076A82-DFA1-4D2C-AF60-2E82CF285E15}"/>
              </a:ext>
            </a:extLst>
          </p:cNvPr>
          <p:cNvSpPr>
            <a:spLocks noGrp="1"/>
          </p:cNvSpPr>
          <p:nvPr>
            <p:ph type="title"/>
          </p:nvPr>
        </p:nvSpPr>
        <p:spPr/>
        <p:txBody>
          <a:bodyPr/>
          <a:lstStyle/>
          <a:p>
            <a:pPr eaLnBrk="1" hangingPunct="1"/>
            <a:r>
              <a:rPr lang="en-GB" altLang="en-US" u="sng">
                <a:solidFill>
                  <a:schemeClr val="bg1"/>
                </a:solidFill>
              </a:rPr>
              <a:t>Analysing and exploring quotations</a:t>
            </a:r>
          </a:p>
        </p:txBody>
      </p:sp>
      <p:sp>
        <p:nvSpPr>
          <p:cNvPr id="70659" name="Content Placeholder 2">
            <a:extLst>
              <a:ext uri="{FF2B5EF4-FFF2-40B4-BE49-F238E27FC236}">
                <a16:creationId xmlns:a16="http://schemas.microsoft.com/office/drawing/2014/main" id="{CF76AE44-0965-4709-8DCB-D089D3296AE4}"/>
              </a:ext>
            </a:extLst>
          </p:cNvPr>
          <p:cNvSpPr>
            <a:spLocks noGrp="1"/>
          </p:cNvSpPr>
          <p:nvPr>
            <p:ph idx="1"/>
          </p:nvPr>
        </p:nvSpPr>
        <p:spPr/>
        <p:txBody>
          <a:bodyPr/>
          <a:lstStyle/>
          <a:p>
            <a:r>
              <a:rPr lang="en-US" altLang="en-US"/>
              <a:t>‘t</a:t>
            </a:r>
            <a:r>
              <a:rPr lang="en-GB" altLang="en-US"/>
              <a:t>he customers were all so hurried and so eager in the hopeful promise of the day, that they tumbled up against each other at the door, clashing their wicker baskets wildly, and left their purchases upon the counter, and came running back to fetch them, and committed hundreds of the like mistakes, in the best humour possible.’</a:t>
            </a:r>
            <a:endParaRPr lang="en-GB" altLang="en-US">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94B990A8-10E5-4703-893A-D5D7316F294E}"/>
              </a:ext>
            </a:extLst>
          </p:cNvPr>
          <p:cNvSpPr>
            <a:spLocks noGrp="1"/>
          </p:cNvSpPr>
          <p:nvPr>
            <p:ph type="title"/>
          </p:nvPr>
        </p:nvSpPr>
        <p:spPr/>
        <p:txBody>
          <a:bodyPr/>
          <a:lstStyle/>
          <a:p>
            <a:pPr eaLnBrk="1" hangingPunct="1"/>
            <a:r>
              <a:rPr lang="en-GB" altLang="en-US" u="sng">
                <a:solidFill>
                  <a:schemeClr val="bg1"/>
                </a:solidFill>
              </a:rPr>
              <a:t>Analysing and exploring quotations</a:t>
            </a:r>
          </a:p>
        </p:txBody>
      </p:sp>
      <p:sp>
        <p:nvSpPr>
          <p:cNvPr id="71683" name="Content Placeholder 2">
            <a:extLst>
              <a:ext uri="{FF2B5EF4-FFF2-40B4-BE49-F238E27FC236}">
                <a16:creationId xmlns:a16="http://schemas.microsoft.com/office/drawing/2014/main" id="{7B96D6D3-C84B-4DBC-9FE2-3B580A143450}"/>
              </a:ext>
            </a:extLst>
          </p:cNvPr>
          <p:cNvSpPr>
            <a:spLocks noGrp="1"/>
          </p:cNvSpPr>
          <p:nvPr>
            <p:ph idx="1"/>
          </p:nvPr>
        </p:nvSpPr>
        <p:spPr/>
        <p:txBody>
          <a:bodyPr/>
          <a:lstStyle/>
          <a:p>
            <a:pPr eaLnBrk="1" hangingPunct="1"/>
            <a:r>
              <a:rPr lang="en-US" altLang="en-US"/>
              <a:t>‘There were great, round, pot-bellied baskets of chestnuts, shaped like the waistcoats of jolly old gentlemen, lolling at the doors, and tumbling out into the street’</a:t>
            </a:r>
            <a:endParaRPr lang="en-GB"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EC6D3D04-5D58-451A-9A59-68A13D3FC91A}"/>
              </a:ext>
            </a:extLst>
          </p:cNvPr>
          <p:cNvSpPr>
            <a:spLocks noGrp="1"/>
          </p:cNvSpPr>
          <p:nvPr>
            <p:ph type="title"/>
          </p:nvPr>
        </p:nvSpPr>
        <p:spPr/>
        <p:txBody>
          <a:bodyPr/>
          <a:lstStyle/>
          <a:p>
            <a:br>
              <a:rPr lang="en-GB" altLang="en-US" b="1">
                <a:solidFill>
                  <a:srgbClr val="7030A0"/>
                </a:solidFill>
              </a:rPr>
            </a:br>
            <a:r>
              <a:rPr lang="en-GB" altLang="en-US" b="1" u="sng">
                <a:solidFill>
                  <a:srgbClr val="7030A0"/>
                </a:solidFill>
              </a:rPr>
              <a:t>TRANSFORM your knowledge into an image.</a:t>
            </a:r>
            <a:br>
              <a:rPr lang="en-GB" altLang="en-US" b="1">
                <a:solidFill>
                  <a:srgbClr val="7030A0"/>
                </a:solidFill>
              </a:rPr>
            </a:br>
            <a:endParaRPr lang="en-GB" altLang="en-US"/>
          </a:p>
        </p:txBody>
      </p:sp>
      <p:sp>
        <p:nvSpPr>
          <p:cNvPr id="72707" name="Content Placeholder 2">
            <a:extLst>
              <a:ext uri="{FF2B5EF4-FFF2-40B4-BE49-F238E27FC236}">
                <a16:creationId xmlns:a16="http://schemas.microsoft.com/office/drawing/2014/main" id="{60617973-66F3-4773-A911-A8CEBC7492DE}"/>
              </a:ext>
            </a:extLst>
          </p:cNvPr>
          <p:cNvSpPr>
            <a:spLocks noGrp="1"/>
          </p:cNvSpPr>
          <p:nvPr>
            <p:ph sz="half" idx="1"/>
          </p:nvPr>
        </p:nvSpPr>
        <p:spPr/>
        <p:txBody>
          <a:bodyPr/>
          <a:lstStyle/>
          <a:p>
            <a:r>
              <a:rPr lang="en-GB" altLang="en-US" sz="3200"/>
              <a:t>Using the information you have just read, draw a picture which matches the scene that Dickens has described.    </a:t>
            </a:r>
          </a:p>
        </p:txBody>
      </p:sp>
      <p:pic>
        <p:nvPicPr>
          <p:cNvPr id="72708" name="Content Placeholder 4" descr="tick.png">
            <a:extLst>
              <a:ext uri="{FF2B5EF4-FFF2-40B4-BE49-F238E27FC236}">
                <a16:creationId xmlns:a16="http://schemas.microsoft.com/office/drawing/2014/main" id="{58E0B6C9-97A1-4DE7-A09D-ACB83FF5831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8"/>
            <a:ext cx="4038600" cy="40386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E8275AE-017E-445F-8A65-573B81509D4A}"/>
              </a:ext>
            </a:extLst>
          </p:cNvPr>
          <p:cNvSpPr>
            <a:spLocks noGrp="1"/>
          </p:cNvSpPr>
          <p:nvPr>
            <p:ph type="title"/>
          </p:nvPr>
        </p:nvSpPr>
        <p:spPr/>
        <p:txBody>
          <a:bodyPr/>
          <a:lstStyle/>
          <a:p>
            <a:r>
              <a:rPr lang="en-GB" altLang="en-US" u="sng"/>
              <a:t>Plenary</a:t>
            </a:r>
          </a:p>
        </p:txBody>
      </p:sp>
      <p:sp>
        <p:nvSpPr>
          <p:cNvPr id="73731" name="Content Placeholder 2">
            <a:extLst>
              <a:ext uri="{FF2B5EF4-FFF2-40B4-BE49-F238E27FC236}">
                <a16:creationId xmlns:a16="http://schemas.microsoft.com/office/drawing/2014/main" id="{65856FB3-D5F3-47ED-B318-A6760AE0CA93}"/>
              </a:ext>
            </a:extLst>
          </p:cNvPr>
          <p:cNvSpPr>
            <a:spLocks noGrp="1"/>
          </p:cNvSpPr>
          <p:nvPr>
            <p:ph sz="half" idx="1"/>
          </p:nvPr>
        </p:nvSpPr>
        <p:spPr/>
        <p:txBody>
          <a:bodyPr/>
          <a:lstStyle/>
          <a:p>
            <a:r>
              <a:rPr lang="en-GB" altLang="en-US"/>
              <a:t>Thinking back to Dickens’ description of Christmas morning, what atmosphere has he created?</a:t>
            </a:r>
          </a:p>
          <a:p>
            <a:r>
              <a:rPr lang="en-GB" altLang="en-US"/>
              <a:t>Be ready to justify your answer.</a:t>
            </a:r>
          </a:p>
        </p:txBody>
      </p:sp>
      <p:pic>
        <p:nvPicPr>
          <p:cNvPr id="73732" name="Content Placeholder 4" descr="Pitstop-31.png">
            <a:extLst>
              <a:ext uri="{FF2B5EF4-FFF2-40B4-BE49-F238E27FC236}">
                <a16:creationId xmlns:a16="http://schemas.microsoft.com/office/drawing/2014/main" id="{82775D9A-7D35-4817-BADA-04FB8BECDB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28813"/>
            <a:ext cx="4038600" cy="2566987"/>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FC357CE-E910-4024-91AD-E61D2658FE58}"/>
              </a:ext>
            </a:extLst>
          </p:cNvPr>
          <p:cNvSpPr>
            <a:spLocks noGrp="1"/>
          </p:cNvSpPr>
          <p:nvPr>
            <p:ph type="title"/>
          </p:nvPr>
        </p:nvSpPr>
        <p:spPr/>
        <p:txBody>
          <a:bodyPr/>
          <a:lstStyle/>
          <a:p>
            <a:r>
              <a:rPr lang="en-GB" altLang="en-US" sz="1800" b="1" u="sng"/>
              <a:t>Do it now task- list 5 things you already know about this family</a:t>
            </a:r>
            <a:br>
              <a:rPr lang="en-GB" altLang="en-US" sz="1800" b="1" u="sng"/>
            </a:br>
            <a:br>
              <a:rPr lang="fr-FR" altLang="en-US" sz="1800" b="1" u="sng"/>
            </a:br>
            <a:endParaRPr lang="en-GB" altLang="en-US" sz="1800" b="1" u="sng"/>
          </a:p>
        </p:txBody>
      </p:sp>
      <p:sp>
        <p:nvSpPr>
          <p:cNvPr id="5" name="TextBox 4">
            <a:extLst>
              <a:ext uri="{FF2B5EF4-FFF2-40B4-BE49-F238E27FC236}">
                <a16:creationId xmlns:a16="http://schemas.microsoft.com/office/drawing/2014/main" id="{5C9DDC32-922B-47CD-9981-530A19B95956}"/>
              </a:ext>
            </a:extLst>
          </p:cNvPr>
          <p:cNvSpPr txBox="1"/>
          <p:nvPr/>
        </p:nvSpPr>
        <p:spPr>
          <a:xfrm>
            <a:off x="3500438" y="5786438"/>
            <a:ext cx="314325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GB" b="1" u="sng" dirty="0">
                <a:solidFill>
                  <a:srgbClr val="0070C0"/>
                </a:solidFill>
              </a:rPr>
              <a:t>LITERACY FOCUS: capital letters and full stops, </a:t>
            </a:r>
            <a:endParaRPr lang="en-GB" dirty="0"/>
          </a:p>
        </p:txBody>
      </p:sp>
      <p:pic>
        <p:nvPicPr>
          <p:cNvPr id="74756" name="Content Placeholder 5" descr="Image result for bob cratchit dinner">
            <a:hlinkClick r:id="rId2"/>
            <a:extLst>
              <a:ext uri="{FF2B5EF4-FFF2-40B4-BE49-F238E27FC236}">
                <a16:creationId xmlns:a16="http://schemas.microsoft.com/office/drawing/2014/main" id="{36C46849-934B-4EA7-BCB6-FA54B857216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928688" y="1857375"/>
            <a:ext cx="6929437" cy="371475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47D0-DFAE-4DDE-9229-81D32152B917}"/>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5E273ADB-DB2D-45F0-AB37-063664224143}"/>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lnSpcReduction="10000"/>
          </a:bodyPr>
          <a:lstStyle/>
          <a:p>
            <a:pPr marL="0" indent="0" eaLnBrk="1" fontAlgn="auto" hangingPunct="1">
              <a:spcAft>
                <a:spcPts val="0"/>
              </a:spcAft>
              <a:defRPr/>
            </a:pPr>
            <a:r>
              <a:rPr lang="en-GB" b="1" dirty="0">
                <a:solidFill>
                  <a:srgbClr val="FF0000"/>
                </a:solidFill>
              </a:rPr>
              <a:t>READ Dickens’ description of the </a:t>
            </a:r>
            <a:r>
              <a:rPr lang="en-GB" b="1" dirty="0" err="1">
                <a:solidFill>
                  <a:srgbClr val="FF0000"/>
                </a:solidFill>
              </a:rPr>
              <a:t>Cratchit</a:t>
            </a:r>
            <a:r>
              <a:rPr lang="en-GB" b="1" dirty="0">
                <a:solidFill>
                  <a:srgbClr val="FF0000"/>
                </a:solidFill>
              </a:rPr>
              <a:t> family and their Christmas.</a:t>
            </a:r>
          </a:p>
          <a:p>
            <a:pPr marL="0" indent="0" eaLnBrk="1" fontAlgn="auto" hangingPunct="1">
              <a:spcAft>
                <a:spcPts val="0"/>
              </a:spcAft>
              <a:defRPr/>
            </a:pPr>
            <a:r>
              <a:rPr lang="en-GB" b="1" dirty="0">
                <a:solidFill>
                  <a:srgbClr val="FFC000"/>
                </a:solidFill>
              </a:rPr>
              <a:t>IDENTIFY key quotes that describe the scene.</a:t>
            </a:r>
          </a:p>
          <a:p>
            <a:pPr marL="0" indent="0" eaLnBrk="1" fontAlgn="auto" hangingPunct="1">
              <a:spcAft>
                <a:spcPts val="0"/>
              </a:spcAft>
              <a:defRPr/>
            </a:pPr>
            <a:r>
              <a:rPr lang="en-GB" b="1" dirty="0">
                <a:solidFill>
                  <a:srgbClr val="00B050"/>
                </a:solidFill>
              </a:rPr>
              <a:t>DISCUSS how the </a:t>
            </a:r>
            <a:r>
              <a:rPr lang="en-GB" b="1" dirty="0" err="1">
                <a:solidFill>
                  <a:srgbClr val="00B050"/>
                </a:solidFill>
              </a:rPr>
              <a:t>Cratchits</a:t>
            </a:r>
            <a:r>
              <a:rPr lang="en-GB" b="1" dirty="0">
                <a:solidFill>
                  <a:srgbClr val="00B050"/>
                </a:solidFill>
              </a:rPr>
              <a:t> are presented to the reader.</a:t>
            </a:r>
          </a:p>
          <a:p>
            <a:pPr marL="0" indent="0" eaLnBrk="1" fontAlgn="auto" hangingPunct="1">
              <a:spcAft>
                <a:spcPts val="0"/>
              </a:spcAft>
              <a:defRPr/>
            </a:pPr>
            <a:r>
              <a:rPr lang="en-GB" b="1" dirty="0">
                <a:solidFill>
                  <a:srgbClr val="7030A0"/>
                </a:solidFill>
              </a:rPr>
              <a:t>EVALUATE how and why they are important to the story.</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10C7086E-32DF-428A-9C6D-8A2E2DBF82AC}"/>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EB7F556-CF7B-4613-8B27-0EA081B38F03}"/>
              </a:ext>
            </a:extLst>
          </p:cNvPr>
          <p:cNvSpPr>
            <a:spLocks noGrp="1"/>
          </p:cNvSpPr>
          <p:nvPr>
            <p:ph type="title"/>
          </p:nvPr>
        </p:nvSpPr>
        <p:spPr/>
        <p:txBody>
          <a:bodyPr/>
          <a:lstStyle/>
          <a:p>
            <a:pPr eaLnBrk="1" hangingPunct="1"/>
            <a:r>
              <a:rPr lang="en-GB" altLang="en-US" u="sng"/>
              <a:t>Meet the Cratchits!</a:t>
            </a:r>
            <a:endParaRPr lang="en-US" altLang="en-US" u="sng"/>
          </a:p>
        </p:txBody>
      </p:sp>
      <p:sp>
        <p:nvSpPr>
          <p:cNvPr id="76803" name="Content Placeholder 2">
            <a:extLst>
              <a:ext uri="{FF2B5EF4-FFF2-40B4-BE49-F238E27FC236}">
                <a16:creationId xmlns:a16="http://schemas.microsoft.com/office/drawing/2014/main" id="{0F53BE9C-1D8F-4828-BC6E-5FA0ADC47D91}"/>
              </a:ext>
            </a:extLst>
          </p:cNvPr>
          <p:cNvSpPr>
            <a:spLocks noGrp="1"/>
          </p:cNvSpPr>
          <p:nvPr>
            <p:ph sz="half" idx="1"/>
          </p:nvPr>
        </p:nvSpPr>
        <p:spPr/>
        <p:txBody>
          <a:bodyPr/>
          <a:lstStyle/>
          <a:p>
            <a:pPr eaLnBrk="1" hangingPunct="1"/>
            <a:r>
              <a:rPr lang="en-GB" altLang="en-US" sz="2200"/>
              <a:t>On pages 8-14, the Ghost of Christmas Present shows Scrooge how the Cratchit family celebrate their Christmas.</a:t>
            </a:r>
          </a:p>
          <a:p>
            <a:pPr eaLnBrk="1" hangingPunct="1"/>
            <a:r>
              <a:rPr lang="en-GB" altLang="en-US" sz="2200"/>
              <a:t>This allows Scrooge to see how the poor live and how we can be content without riches. It allows Scrooge to feel sympathy with the lower class and to see his worker, Bob, in a different light.</a:t>
            </a:r>
            <a:endParaRPr lang="en-US" altLang="en-US" sz="2200"/>
          </a:p>
        </p:txBody>
      </p:sp>
      <p:sp>
        <p:nvSpPr>
          <p:cNvPr id="76804" name="Content Placeholder 1">
            <a:extLst>
              <a:ext uri="{FF2B5EF4-FFF2-40B4-BE49-F238E27FC236}">
                <a16:creationId xmlns:a16="http://schemas.microsoft.com/office/drawing/2014/main" id="{174D0384-359F-4027-96EC-843E4A8A6B82}"/>
              </a:ext>
            </a:extLst>
          </p:cNvPr>
          <p:cNvSpPr>
            <a:spLocks noGrp="1"/>
          </p:cNvSpPr>
          <p:nvPr>
            <p:ph sz="half" idx="2"/>
          </p:nvPr>
        </p:nvSpPr>
        <p:spPr/>
        <p:txBody>
          <a:bodyPr/>
          <a:lstStyle/>
          <a:p>
            <a:endParaRPr lang="en-GB"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81A0879-A6E8-4375-A48A-67587ACF6817}"/>
              </a:ext>
            </a:extLst>
          </p:cNvPr>
          <p:cNvSpPr>
            <a:spLocks noGrp="1"/>
          </p:cNvSpPr>
          <p:nvPr>
            <p:ph type="title"/>
          </p:nvPr>
        </p:nvSpPr>
        <p:spPr/>
        <p:txBody>
          <a:bodyPr/>
          <a:lstStyle/>
          <a:p>
            <a:pPr eaLnBrk="1" hangingPunct="1"/>
            <a:r>
              <a:rPr lang="en-GB" altLang="en-US" u="sng"/>
              <a:t>Meet the Cratchits!</a:t>
            </a:r>
            <a:endParaRPr lang="en-US" altLang="en-US" u="sng"/>
          </a:p>
        </p:txBody>
      </p:sp>
      <p:sp>
        <p:nvSpPr>
          <p:cNvPr id="77827" name="Content Placeholder 2">
            <a:extLst>
              <a:ext uri="{FF2B5EF4-FFF2-40B4-BE49-F238E27FC236}">
                <a16:creationId xmlns:a16="http://schemas.microsoft.com/office/drawing/2014/main" id="{28DEB2E8-0A7B-4C52-9BED-096004E1E756}"/>
              </a:ext>
            </a:extLst>
          </p:cNvPr>
          <p:cNvSpPr>
            <a:spLocks noGrp="1"/>
          </p:cNvSpPr>
          <p:nvPr>
            <p:ph sz="half" idx="1"/>
          </p:nvPr>
        </p:nvSpPr>
        <p:spPr>
          <a:xfrm>
            <a:off x="428625" y="1571625"/>
            <a:ext cx="4038600" cy="5072063"/>
          </a:xfrm>
        </p:spPr>
        <p:txBody>
          <a:bodyPr/>
          <a:lstStyle/>
          <a:p>
            <a:pPr eaLnBrk="1" hangingPunct="1"/>
            <a:r>
              <a:rPr lang="en-GB" altLang="en-US" sz="1800"/>
              <a:t>Remember that many of the upper classes were unfeeling to the poor- like Scrooge, some were angry that their taxes went towards housing the poor in work houses.</a:t>
            </a:r>
          </a:p>
          <a:p>
            <a:pPr eaLnBrk="1" hangingPunct="1"/>
            <a:r>
              <a:rPr lang="en-GB" altLang="en-US" sz="1800"/>
              <a:t>Dickens presents the Cratchits in a positive light as he wanted to undermine the prove that the poor are good people too. Dickens shows the Cratchits are family orientated, clean, tidy and take pride in their appearance/ the dinner that has been made.</a:t>
            </a:r>
          </a:p>
          <a:p>
            <a:pPr eaLnBrk="1" hangingPunct="1"/>
            <a:r>
              <a:rPr lang="en-GB" altLang="en-US" sz="1800"/>
              <a:t>Dickens also uses the Cratchits to highlight the problems faced by the poor.</a:t>
            </a:r>
            <a:endParaRPr lang="en-US" altLang="en-US" sz="1800"/>
          </a:p>
        </p:txBody>
      </p:sp>
      <p:sp>
        <p:nvSpPr>
          <p:cNvPr id="77828" name="Content Placeholder 1">
            <a:extLst>
              <a:ext uri="{FF2B5EF4-FFF2-40B4-BE49-F238E27FC236}">
                <a16:creationId xmlns:a16="http://schemas.microsoft.com/office/drawing/2014/main" id="{3390E7C1-CDDA-4CF6-B980-AC148D20D699}"/>
              </a:ext>
            </a:extLst>
          </p:cNvPr>
          <p:cNvSpPr>
            <a:spLocks noGrp="1"/>
          </p:cNvSpPr>
          <p:nvPr>
            <p:ph sz="half" idx="2"/>
          </p:nvPr>
        </p:nvSpPr>
        <p:spPr/>
        <p:txBody>
          <a:bodyPr/>
          <a:lstStyle/>
          <a:p>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EC7F9DC-7FCA-4C43-9B6A-53CB18E3203D}"/>
              </a:ext>
            </a:extLst>
          </p:cNvPr>
          <p:cNvSpPr>
            <a:spLocks noGrp="1"/>
          </p:cNvSpPr>
          <p:nvPr>
            <p:ph type="title"/>
          </p:nvPr>
        </p:nvSpPr>
        <p:spPr/>
        <p:txBody>
          <a:bodyPr/>
          <a:lstStyle/>
          <a:p>
            <a:pPr eaLnBrk="1" hangingPunct="1"/>
            <a:r>
              <a:rPr lang="en-GB" altLang="en-US" u="sng"/>
              <a:t>Writing frame</a:t>
            </a:r>
          </a:p>
        </p:txBody>
      </p:sp>
      <p:sp>
        <p:nvSpPr>
          <p:cNvPr id="3" name="Content Placeholder 2">
            <a:extLst>
              <a:ext uri="{FF2B5EF4-FFF2-40B4-BE49-F238E27FC236}">
                <a16:creationId xmlns:a16="http://schemas.microsoft.com/office/drawing/2014/main" id="{44D643DC-D551-4392-8833-98F2F526036D}"/>
              </a:ext>
            </a:extLst>
          </p:cNvPr>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None/>
              <a:defRPr/>
            </a:pPr>
            <a:r>
              <a:rPr lang="en-GB" dirty="0"/>
              <a:t>P: The writer hooks me into the novel when he says,</a:t>
            </a:r>
          </a:p>
          <a:p>
            <a:pPr eaLnBrk="1" fontAlgn="auto" hangingPunct="1">
              <a:spcAft>
                <a:spcPts val="0"/>
              </a:spcAft>
              <a:buFont typeface="Arial" panose="020B0604020202020204" pitchFamily="34" charset="0"/>
              <a:buNone/>
              <a:defRPr/>
            </a:pPr>
            <a:r>
              <a:rPr lang="en-GB" dirty="0"/>
              <a:t>E: Copy your chosen quote.</a:t>
            </a:r>
          </a:p>
          <a:p>
            <a:pPr eaLnBrk="1" fontAlgn="auto" hangingPunct="1">
              <a:spcAft>
                <a:spcPts val="0"/>
              </a:spcAft>
              <a:buFont typeface="Arial" panose="020B0604020202020204" pitchFamily="34" charset="0"/>
              <a:buNone/>
              <a:defRPr/>
            </a:pPr>
            <a:r>
              <a:rPr lang="en-GB" dirty="0"/>
              <a:t>E: This makes the reader interested because...</a:t>
            </a:r>
          </a:p>
          <a:p>
            <a:pPr eaLnBrk="1" fontAlgn="auto" hangingPunct="1">
              <a:spcAft>
                <a:spcPts val="0"/>
              </a:spcAft>
              <a:buFont typeface="Arial" panose="020B0604020202020204" pitchFamily="34" charset="0"/>
              <a:buNone/>
              <a:defRPr/>
            </a:pPr>
            <a:endParaRPr lang="en-GB" dirty="0"/>
          </a:p>
          <a:p>
            <a:pPr eaLnBrk="1" fontAlgn="auto" hangingPunct="1">
              <a:spcAft>
                <a:spcPts val="0"/>
              </a:spcAft>
              <a:buFont typeface="Arial" panose="020B0604020202020204" pitchFamily="34" charset="0"/>
              <a:buNone/>
              <a:defRPr/>
            </a:pPr>
            <a:r>
              <a:rPr lang="en-GB" dirty="0"/>
              <a:t>P: Another way the writer interests me is when it says,</a:t>
            </a:r>
          </a:p>
          <a:p>
            <a:pPr eaLnBrk="1" fontAlgn="auto" hangingPunct="1">
              <a:spcAft>
                <a:spcPts val="0"/>
              </a:spcAft>
              <a:buFont typeface="Arial" panose="020B0604020202020204" pitchFamily="34" charset="0"/>
              <a:buNone/>
              <a:defRPr/>
            </a:pPr>
            <a:r>
              <a:rPr lang="en-GB" dirty="0"/>
              <a:t>E: Copy your next quote.</a:t>
            </a:r>
          </a:p>
          <a:p>
            <a:pPr eaLnBrk="1" fontAlgn="auto" hangingPunct="1">
              <a:spcAft>
                <a:spcPts val="0"/>
              </a:spcAft>
              <a:buFont typeface="Arial" panose="020B0604020202020204" pitchFamily="34" charset="0"/>
              <a:buNone/>
              <a:defRPr/>
            </a:pPr>
            <a:r>
              <a:rPr lang="en-GB" dirty="0"/>
              <a:t>E: This makes me want to read on because.</a:t>
            </a:r>
          </a:p>
        </p:txBody>
      </p:sp>
      <p:sp>
        <p:nvSpPr>
          <p:cNvPr id="4" name="TextBox 3">
            <a:extLst>
              <a:ext uri="{FF2B5EF4-FFF2-40B4-BE49-F238E27FC236}">
                <a16:creationId xmlns:a16="http://schemas.microsoft.com/office/drawing/2014/main" id="{08F63EB3-DE16-4E96-B44C-611AF14CDEB2}"/>
              </a:ext>
            </a:extLst>
          </p:cNvPr>
          <p:cNvSpPr txBox="1"/>
          <p:nvPr/>
        </p:nvSpPr>
        <p:spPr>
          <a:xfrm>
            <a:off x="571500" y="5934075"/>
            <a:ext cx="8001000" cy="64770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en-GB" b="1" u="sng" dirty="0">
                <a:solidFill>
                  <a:srgbClr val="7030A0"/>
                </a:solidFill>
              </a:rPr>
              <a:t>CHALLENGE TASK: CAN YOU WRITE AN EXTRA PEE PARAGRAPH ON THE SIMILE DICKENS USES IN THE OPENING OF THE NOVEL?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FC9ECC-84F2-4BFA-9FCF-45F4BA2ABFA6}"/>
              </a:ext>
            </a:extLst>
          </p:cNvPr>
          <p:cNvSpPr>
            <a:spLocks noGrp="1"/>
          </p:cNvSpPr>
          <p:nvPr>
            <p:ph type="title"/>
          </p:nvPr>
        </p:nvSpPr>
        <p:spPr/>
        <p:txBody>
          <a:bodyPr/>
          <a:lstStyle/>
          <a:p>
            <a:pPr eaLnBrk="1" hangingPunct="1"/>
            <a:r>
              <a:rPr lang="en-GB" altLang="en-US" u="sng"/>
              <a:t>Meet the Cratchits!</a:t>
            </a:r>
            <a:endParaRPr lang="en-US" altLang="en-US" u="sng"/>
          </a:p>
        </p:txBody>
      </p:sp>
      <p:sp>
        <p:nvSpPr>
          <p:cNvPr id="78851" name="Content Placeholder 2">
            <a:extLst>
              <a:ext uri="{FF2B5EF4-FFF2-40B4-BE49-F238E27FC236}">
                <a16:creationId xmlns:a16="http://schemas.microsoft.com/office/drawing/2014/main" id="{B3F87B42-74D2-4CA9-A591-F2C5CE6C20E0}"/>
              </a:ext>
            </a:extLst>
          </p:cNvPr>
          <p:cNvSpPr>
            <a:spLocks noGrp="1"/>
          </p:cNvSpPr>
          <p:nvPr>
            <p:ph sz="half" idx="1"/>
          </p:nvPr>
        </p:nvSpPr>
        <p:spPr/>
        <p:txBody>
          <a:bodyPr/>
          <a:lstStyle/>
          <a:p>
            <a:pPr eaLnBrk="1" hangingPunct="1"/>
            <a:r>
              <a:rPr lang="en-GB" altLang="en-US" sz="2400"/>
              <a:t>In your exercise books, using your notes and your own knowledge, summarise what you know about the Cratchits and why they are important in the story. </a:t>
            </a:r>
          </a:p>
          <a:p>
            <a:pPr eaLnBrk="1" hangingPunct="1"/>
            <a:endParaRPr lang="en-GB" altLang="en-US" sz="2200" u="sng"/>
          </a:p>
          <a:p>
            <a:pPr eaLnBrk="1" hangingPunct="1">
              <a:buFont typeface="Wingdings 2" panose="05020102010507070707" pitchFamily="18" charset="2"/>
              <a:buNone/>
            </a:pPr>
            <a:endParaRPr lang="en-GB" altLang="en-US" sz="2200" u="sng"/>
          </a:p>
          <a:p>
            <a:pPr eaLnBrk="1" hangingPunct="1">
              <a:buFont typeface="Wingdings 2" panose="05020102010507070707" pitchFamily="18" charset="2"/>
              <a:buNone/>
            </a:pPr>
            <a:endParaRPr lang="en-US" altLang="en-US" sz="2200" u="sng"/>
          </a:p>
        </p:txBody>
      </p:sp>
      <p:pic>
        <p:nvPicPr>
          <p:cNvPr id="78852" name="Content Placeholder 4" descr="cratchit 4.jpg">
            <a:extLst>
              <a:ext uri="{FF2B5EF4-FFF2-40B4-BE49-F238E27FC236}">
                <a16:creationId xmlns:a16="http://schemas.microsoft.com/office/drawing/2014/main" id="{FFEE0A4B-C45A-4AC3-9B86-8CBD71326A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571625"/>
            <a:ext cx="3786188" cy="45720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D65B4C4-AE81-4ACF-B643-767E67956D03}"/>
              </a:ext>
            </a:extLst>
          </p:cNvPr>
          <p:cNvSpPr>
            <a:spLocks noGrp="1"/>
          </p:cNvSpPr>
          <p:nvPr>
            <p:ph type="title"/>
          </p:nvPr>
        </p:nvSpPr>
        <p:spPr/>
        <p:txBody>
          <a:bodyPr/>
          <a:lstStyle/>
          <a:p>
            <a:r>
              <a:rPr lang="en-GB" altLang="en-US" u="sng"/>
              <a:t>Extension</a:t>
            </a:r>
          </a:p>
        </p:txBody>
      </p:sp>
      <p:sp>
        <p:nvSpPr>
          <p:cNvPr id="79875" name="Content Placeholder 2">
            <a:extLst>
              <a:ext uri="{FF2B5EF4-FFF2-40B4-BE49-F238E27FC236}">
                <a16:creationId xmlns:a16="http://schemas.microsoft.com/office/drawing/2014/main" id="{94D38994-416B-4FC9-800D-478D5B395479}"/>
              </a:ext>
            </a:extLst>
          </p:cNvPr>
          <p:cNvSpPr>
            <a:spLocks noGrp="1"/>
          </p:cNvSpPr>
          <p:nvPr>
            <p:ph sz="half" idx="1"/>
          </p:nvPr>
        </p:nvSpPr>
        <p:spPr/>
        <p:txBody>
          <a:bodyPr/>
          <a:lstStyle/>
          <a:p>
            <a:r>
              <a:rPr lang="en-GB" altLang="en-US"/>
              <a:t>Now write some PEE paragraphs about what the Cratchits are like and how they celebrate Christmas.</a:t>
            </a:r>
          </a:p>
        </p:txBody>
      </p:sp>
      <p:pic>
        <p:nvPicPr>
          <p:cNvPr id="79876" name="Content Placeholder 4" descr="cratchit 4.jpg">
            <a:extLst>
              <a:ext uri="{FF2B5EF4-FFF2-40B4-BE49-F238E27FC236}">
                <a16:creationId xmlns:a16="http://schemas.microsoft.com/office/drawing/2014/main" id="{00DB4CD8-8C3A-4F53-8B57-3FAC19A2BA3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5238" y="1773238"/>
            <a:ext cx="3384550" cy="2898775"/>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E288EB2-0C3D-4E3F-BD6B-C797AE33D1BE}"/>
              </a:ext>
            </a:extLst>
          </p:cNvPr>
          <p:cNvSpPr>
            <a:spLocks noGrp="1"/>
          </p:cNvSpPr>
          <p:nvPr>
            <p:ph type="title"/>
          </p:nvPr>
        </p:nvSpPr>
        <p:spPr/>
        <p:txBody>
          <a:bodyPr/>
          <a:lstStyle/>
          <a:p>
            <a:r>
              <a:rPr lang="en-GB" altLang="en-US" u="sng"/>
              <a:t>Starter Sentences</a:t>
            </a:r>
          </a:p>
        </p:txBody>
      </p:sp>
      <p:sp>
        <p:nvSpPr>
          <p:cNvPr id="80899" name="Content Placeholder 2">
            <a:extLst>
              <a:ext uri="{FF2B5EF4-FFF2-40B4-BE49-F238E27FC236}">
                <a16:creationId xmlns:a16="http://schemas.microsoft.com/office/drawing/2014/main" id="{58633F0D-68AB-4F3F-9A2E-F324581FF8F6}"/>
              </a:ext>
            </a:extLst>
          </p:cNvPr>
          <p:cNvSpPr>
            <a:spLocks noGrp="1"/>
          </p:cNvSpPr>
          <p:nvPr>
            <p:ph idx="1"/>
          </p:nvPr>
        </p:nvSpPr>
        <p:spPr/>
        <p:txBody>
          <a:bodyPr/>
          <a:lstStyle/>
          <a:p>
            <a:r>
              <a:rPr lang="en-GB" altLang="en-US" i="1"/>
              <a:t>The Cratchits are a very loving family...</a:t>
            </a:r>
          </a:p>
          <a:p>
            <a:r>
              <a:rPr lang="en-GB" altLang="en-US" i="1"/>
              <a:t>We know they are a poor family because...</a:t>
            </a:r>
          </a:p>
          <a:p>
            <a:r>
              <a:rPr lang="en-GB" altLang="en-US" i="1"/>
              <a:t>The family all help out with the preparation of the Christmas dinner...</a:t>
            </a:r>
          </a:p>
          <a:p>
            <a:r>
              <a:rPr lang="en-GB" altLang="en-US" i="1"/>
              <a:t>The Cratchits keep themselves tidy and presentable...</a:t>
            </a:r>
          </a:p>
          <a:p>
            <a:r>
              <a:rPr lang="en-GB" altLang="en-US" i="1"/>
              <a:t>The family are grateful for what they have...</a:t>
            </a:r>
          </a:p>
          <a:p>
            <a:endParaRPr lang="en-GB"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54FAB62B-0FFB-4904-BEF0-080120F41938}"/>
              </a:ext>
            </a:extLst>
          </p:cNvPr>
          <p:cNvSpPr>
            <a:spLocks noGrp="1"/>
          </p:cNvSpPr>
          <p:nvPr>
            <p:ph type="title"/>
          </p:nvPr>
        </p:nvSpPr>
        <p:spPr/>
        <p:txBody>
          <a:bodyPr/>
          <a:lstStyle/>
          <a:p>
            <a:r>
              <a:rPr lang="en-GB" altLang="en-US" u="sng"/>
              <a:t>WAGOLL</a:t>
            </a:r>
          </a:p>
        </p:txBody>
      </p:sp>
      <p:sp>
        <p:nvSpPr>
          <p:cNvPr id="3" name="Content Placeholder 2">
            <a:extLst>
              <a:ext uri="{FF2B5EF4-FFF2-40B4-BE49-F238E27FC236}">
                <a16:creationId xmlns:a16="http://schemas.microsoft.com/office/drawing/2014/main" id="{81BA6156-98AC-4AA8-9EFC-0E0A26614C6D}"/>
              </a:ext>
            </a:extLst>
          </p:cNvPr>
          <p:cNvSpPr>
            <a:spLocks noGrp="1"/>
          </p:cNvSpPr>
          <p:nvPr>
            <p:ph idx="1"/>
          </p:nvPr>
        </p:nvSpPr>
        <p:spPr/>
        <p:txBody>
          <a:bodyPr/>
          <a:lstStyle/>
          <a:p>
            <a:r>
              <a:rPr lang="en-GB" altLang="en-US" sz="2800">
                <a:solidFill>
                  <a:srgbClr val="FF0000"/>
                </a:solidFill>
              </a:rPr>
              <a:t>The Cratchits are a very loving family, </a:t>
            </a:r>
            <a:r>
              <a:rPr lang="en-GB" altLang="en-US" sz="2800">
                <a:solidFill>
                  <a:srgbClr val="FFC000"/>
                </a:solidFill>
              </a:rPr>
              <a:t>‘Why, bless your heart alive, my dear, how late you are!” said Mrs Cratchit, kissing her a dozen times, and taking off her shawl and bonnet for her.’</a:t>
            </a:r>
          </a:p>
          <a:p>
            <a:r>
              <a:rPr lang="en-GB" altLang="en-US" sz="2800">
                <a:solidFill>
                  <a:srgbClr val="00B050"/>
                </a:solidFill>
              </a:rPr>
              <a:t>This proves they are loving because Mrs Cratchit is pleased to see her daughter.  She calls her daughter, ‘my dear’ which is a loving word to use and kisses her ‘a dozen times’ meaning that she is pleased Martha is home for Christmas and loves her dearly.</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1FA5DDCE-0C8F-4DD1-B8D6-6F45D727EDC7}"/>
              </a:ext>
            </a:extLst>
          </p:cNvPr>
          <p:cNvSpPr>
            <a:spLocks noGrp="1"/>
          </p:cNvSpPr>
          <p:nvPr>
            <p:ph type="title"/>
          </p:nvPr>
        </p:nvSpPr>
        <p:spPr/>
        <p:txBody>
          <a:bodyPr/>
          <a:lstStyle/>
          <a:p>
            <a:pPr eaLnBrk="1" hangingPunct="1"/>
            <a:r>
              <a:rPr lang="en-GB" altLang="en-US" u="sng"/>
              <a:t>Plenary: The A-Z of the Cratchits</a:t>
            </a:r>
          </a:p>
        </p:txBody>
      </p:sp>
      <p:sp>
        <p:nvSpPr>
          <p:cNvPr id="82947" name="Content Placeholder 3">
            <a:extLst>
              <a:ext uri="{FF2B5EF4-FFF2-40B4-BE49-F238E27FC236}">
                <a16:creationId xmlns:a16="http://schemas.microsoft.com/office/drawing/2014/main" id="{97FD9FFB-1467-4CC5-B1B5-8F4DFC53945A}"/>
              </a:ext>
            </a:extLst>
          </p:cNvPr>
          <p:cNvSpPr>
            <a:spLocks noGrp="1"/>
          </p:cNvSpPr>
          <p:nvPr>
            <p:ph sz="half" idx="2"/>
          </p:nvPr>
        </p:nvSpPr>
        <p:spPr/>
        <p:txBody>
          <a:bodyPr/>
          <a:lstStyle/>
          <a:p>
            <a:pPr eaLnBrk="1" hangingPunct="1"/>
            <a:endParaRPr lang="en-GB" altLang="en-US"/>
          </a:p>
        </p:txBody>
      </p:sp>
      <p:pic>
        <p:nvPicPr>
          <p:cNvPr id="82948" name="Picture 2">
            <a:extLst>
              <a:ext uri="{FF2B5EF4-FFF2-40B4-BE49-F238E27FC236}">
                <a16:creationId xmlns:a16="http://schemas.microsoft.com/office/drawing/2014/main" id="{9C0F92E4-AE7C-4310-81E8-F987208876F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21471" t="21440" r="20876" b="9344"/>
          <a:stretch>
            <a:fillRect/>
          </a:stretch>
        </p:blipFill>
        <p:spPr>
          <a:xfrm>
            <a:off x="428625" y="1500188"/>
            <a:ext cx="8286750" cy="4786312"/>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79A10C4-52DD-4BD7-BD1B-D9B28921F836}"/>
              </a:ext>
            </a:extLst>
          </p:cNvPr>
          <p:cNvSpPr>
            <a:spLocks noGrp="1"/>
          </p:cNvSpPr>
          <p:nvPr>
            <p:ph type="title"/>
          </p:nvPr>
        </p:nvSpPr>
        <p:spPr/>
        <p:txBody>
          <a:bodyPr/>
          <a:lstStyle/>
          <a:p>
            <a:r>
              <a:rPr lang="en-GB" altLang="en-US" u="sng"/>
              <a:t>Class Charts</a:t>
            </a:r>
          </a:p>
        </p:txBody>
      </p:sp>
      <p:sp>
        <p:nvSpPr>
          <p:cNvPr id="83971" name="Content Placeholder 2">
            <a:extLst>
              <a:ext uri="{FF2B5EF4-FFF2-40B4-BE49-F238E27FC236}">
                <a16:creationId xmlns:a16="http://schemas.microsoft.com/office/drawing/2014/main" id="{522B3B53-DF1E-4329-9993-85185AEE9A8F}"/>
              </a:ext>
            </a:extLst>
          </p:cNvPr>
          <p:cNvSpPr>
            <a:spLocks noGrp="1"/>
          </p:cNvSpPr>
          <p:nvPr>
            <p:ph sz="half" idx="1"/>
          </p:nvPr>
        </p:nvSpPr>
        <p:spPr/>
        <p:txBody>
          <a:bodyPr/>
          <a:lstStyle/>
          <a:p>
            <a:r>
              <a:rPr lang="en-GB" altLang="en-US"/>
              <a:t>LEARNING HWK</a:t>
            </a:r>
          </a:p>
          <a:p>
            <a:endParaRPr lang="en-GB" altLang="en-US"/>
          </a:p>
          <a:p>
            <a:r>
              <a:rPr lang="en-GB" altLang="en-US"/>
              <a:t>Learn the key quotes about the Cratchit family.</a:t>
            </a:r>
          </a:p>
          <a:p>
            <a:endParaRPr lang="en-GB" altLang="en-US"/>
          </a:p>
          <a:p>
            <a:r>
              <a:rPr lang="en-GB" altLang="en-US"/>
              <a:t>You will be tested at a later date!</a:t>
            </a:r>
          </a:p>
        </p:txBody>
      </p:sp>
      <p:pic>
        <p:nvPicPr>
          <p:cNvPr id="83972" name="Content Placeholder 4" descr="homework-owl.gif">
            <a:extLst>
              <a:ext uri="{FF2B5EF4-FFF2-40B4-BE49-F238E27FC236}">
                <a16:creationId xmlns:a16="http://schemas.microsoft.com/office/drawing/2014/main" id="{9C672E99-18CA-45ED-8F58-90420106CD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1714500"/>
            <a:ext cx="3333750" cy="421481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DFFBD1C1-8ECC-4985-8CCC-A14C829D3BAA}"/>
              </a:ext>
            </a:extLst>
          </p:cNvPr>
          <p:cNvSpPr>
            <a:spLocks noGrp="1"/>
          </p:cNvSpPr>
          <p:nvPr>
            <p:ph type="title"/>
          </p:nvPr>
        </p:nvSpPr>
        <p:spPr/>
        <p:txBody>
          <a:bodyPr/>
          <a:lstStyle/>
          <a:p>
            <a:r>
              <a:rPr lang="en-GB" altLang="en-US" sz="2800" u="sng">
                <a:solidFill>
                  <a:srgbClr val="FF0000"/>
                </a:solidFill>
              </a:rPr>
              <a:t>DO NOW TASK (THINKING TASK):</a:t>
            </a:r>
            <a:r>
              <a:rPr lang="en-GB" altLang="en-US" sz="2800" u="sng"/>
              <a:t>What’s the connection between these places and the Ghost of Christmas Present?</a:t>
            </a:r>
          </a:p>
        </p:txBody>
      </p:sp>
      <p:pic>
        <p:nvPicPr>
          <p:cNvPr id="84995" name="Content Placeholder 3" descr="lighthouse.jpg">
            <a:extLst>
              <a:ext uri="{FF2B5EF4-FFF2-40B4-BE49-F238E27FC236}">
                <a16:creationId xmlns:a16="http://schemas.microsoft.com/office/drawing/2014/main" id="{D633BED1-8067-486A-B4C3-7E8CBC6833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0063" y="2071688"/>
            <a:ext cx="3760787" cy="4071937"/>
          </a:xfrm>
        </p:spPr>
      </p:pic>
      <p:pic>
        <p:nvPicPr>
          <p:cNvPr id="84996" name="Picture 4" descr="mining village.jpg">
            <a:extLst>
              <a:ext uri="{FF2B5EF4-FFF2-40B4-BE49-F238E27FC236}">
                <a16:creationId xmlns:a16="http://schemas.microsoft.com/office/drawing/2014/main" id="{A84CAA08-BA65-45C1-8098-F13B63DAB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28875"/>
            <a:ext cx="43434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3F6A-1025-4468-A623-13F0F3B9742F}"/>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60761171-81AA-45D6-B063-52CB4642C01A}"/>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Dickens’ description of the other Christmases we see.</a:t>
            </a:r>
          </a:p>
          <a:p>
            <a:pPr marL="0" indent="0" eaLnBrk="1" fontAlgn="auto" hangingPunct="1">
              <a:spcAft>
                <a:spcPts val="0"/>
              </a:spcAft>
              <a:defRPr/>
            </a:pPr>
            <a:r>
              <a:rPr lang="en-GB" b="1" dirty="0">
                <a:solidFill>
                  <a:srgbClr val="FFC000"/>
                </a:solidFill>
              </a:rPr>
              <a:t>IDENTIFY key quotes that describe the scenes.</a:t>
            </a:r>
          </a:p>
          <a:p>
            <a:pPr marL="0" indent="0" eaLnBrk="1" fontAlgn="auto" hangingPunct="1">
              <a:spcAft>
                <a:spcPts val="0"/>
              </a:spcAft>
              <a:defRPr/>
            </a:pPr>
            <a:r>
              <a:rPr lang="en-GB" b="1" dirty="0">
                <a:solidFill>
                  <a:srgbClr val="00B050"/>
                </a:solidFill>
              </a:rPr>
              <a:t>DISCUSS what the Ghost of Christmas past wants Scrooge to learn from these scenes.</a:t>
            </a:r>
          </a:p>
          <a:p>
            <a:pPr marL="0" indent="0" eaLnBrk="1" fontAlgn="auto" hangingPunct="1">
              <a:spcAft>
                <a:spcPts val="0"/>
              </a:spcAft>
              <a:defRPr/>
            </a:pPr>
            <a:r>
              <a:rPr lang="en-GB" b="1" dirty="0">
                <a:solidFill>
                  <a:srgbClr val="7030A0"/>
                </a:solidFill>
              </a:rPr>
              <a:t>TRANSFORM the scenes into images.</a:t>
            </a:r>
          </a:p>
          <a:p>
            <a:pPr marL="0" indent="0" eaLnBrk="1" fontAlgn="auto" hangingPunct="1">
              <a:spcAft>
                <a:spcPts val="0"/>
              </a:spcAft>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C681D960-780E-47A6-B3D4-2458F8779153}"/>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C1BDE1C-0EE3-4644-BEF8-5798CD30954A}"/>
              </a:ext>
            </a:extLst>
          </p:cNvPr>
          <p:cNvSpPr>
            <a:spLocks noGrp="1"/>
          </p:cNvSpPr>
          <p:nvPr>
            <p:ph type="title"/>
          </p:nvPr>
        </p:nvSpPr>
        <p:spPr/>
        <p:txBody>
          <a:bodyPr/>
          <a:lstStyle/>
          <a:p>
            <a:pPr eaLnBrk="1" hangingPunct="1"/>
            <a:r>
              <a:rPr lang="en-GB" altLang="en-US" sz="4800" u="sng"/>
              <a:t>The other places, p 15-16</a:t>
            </a:r>
          </a:p>
        </p:txBody>
      </p:sp>
      <p:sp>
        <p:nvSpPr>
          <p:cNvPr id="87043" name="Content Placeholder 2">
            <a:extLst>
              <a:ext uri="{FF2B5EF4-FFF2-40B4-BE49-F238E27FC236}">
                <a16:creationId xmlns:a16="http://schemas.microsoft.com/office/drawing/2014/main" id="{D15F25DB-62BB-4FB0-A71D-A9FBA2F0C7A0}"/>
              </a:ext>
            </a:extLst>
          </p:cNvPr>
          <p:cNvSpPr>
            <a:spLocks noGrp="1"/>
          </p:cNvSpPr>
          <p:nvPr>
            <p:ph sz="half" idx="1"/>
          </p:nvPr>
        </p:nvSpPr>
        <p:spPr>
          <a:xfrm>
            <a:off x="457200" y="1600200"/>
            <a:ext cx="4038600" cy="4972050"/>
          </a:xfrm>
        </p:spPr>
        <p:txBody>
          <a:bodyPr/>
          <a:lstStyle/>
          <a:p>
            <a:pPr marL="457200" indent="-457200" eaLnBrk="1" hangingPunct="1">
              <a:buFont typeface="Arial" panose="020B0604020202020204" pitchFamily="34" charset="0"/>
              <a:buAutoNum type="arabicPeriod"/>
              <a:defRPr/>
            </a:pPr>
            <a:r>
              <a:rPr lang="en-GB" altLang="en-US" sz="2400" dirty="0"/>
              <a:t>What locations does the spirit take Scrooge to before Fred’s house?</a:t>
            </a:r>
          </a:p>
          <a:p>
            <a:pPr marL="457200" indent="-457200" eaLnBrk="1" hangingPunct="1">
              <a:buFont typeface="Arial" panose="020B0604020202020204" pitchFamily="34" charset="0"/>
              <a:buAutoNum type="arabicPeriod"/>
              <a:defRPr/>
            </a:pPr>
            <a:r>
              <a:rPr lang="en-GB" altLang="en-US" sz="2400" dirty="0"/>
              <a:t>How are the settings outside different to the atmosphere inside?</a:t>
            </a:r>
          </a:p>
          <a:p>
            <a:pPr marL="457200" indent="-457200" eaLnBrk="1" hangingPunct="1">
              <a:buFont typeface="Arial" panose="020B0604020202020204" pitchFamily="34" charset="0"/>
              <a:buAutoNum type="arabicPeriod"/>
              <a:defRPr/>
            </a:pPr>
            <a:r>
              <a:rPr lang="en-GB" altLang="en-US" sz="2400" dirty="0"/>
              <a:t>Why does the spirit show these dismal places to Scrooge?  What does he want Scrooge to learn from seeing them?</a:t>
            </a:r>
          </a:p>
          <a:p>
            <a:pPr eaLnBrk="1" hangingPunct="1">
              <a:buFont typeface="Arial" panose="020B0604020202020204" pitchFamily="34" charset="0"/>
              <a:buNone/>
              <a:defRPr/>
            </a:pPr>
            <a:endParaRPr lang="en-GB" altLang="en-US" dirty="0"/>
          </a:p>
        </p:txBody>
      </p:sp>
      <p:sp>
        <p:nvSpPr>
          <p:cNvPr id="87044" name="Content Placeholder 1">
            <a:extLst>
              <a:ext uri="{FF2B5EF4-FFF2-40B4-BE49-F238E27FC236}">
                <a16:creationId xmlns:a16="http://schemas.microsoft.com/office/drawing/2014/main" id="{17F4E263-EB07-42F1-9384-2AEBC0265C7E}"/>
              </a:ext>
            </a:extLst>
          </p:cNvPr>
          <p:cNvSpPr>
            <a:spLocks noGrp="1"/>
          </p:cNvSpPr>
          <p:nvPr>
            <p:ph sz="half" idx="2"/>
          </p:nvPr>
        </p:nvSpPr>
        <p:spPr/>
        <p:txBody>
          <a:bodyPr/>
          <a:lstStyle/>
          <a:p>
            <a:endParaRPr lang="en-GB"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2355342C-858A-4F90-9112-EE1E11CDCA65}"/>
              </a:ext>
            </a:extLst>
          </p:cNvPr>
          <p:cNvSpPr>
            <a:spLocks noGrp="1"/>
          </p:cNvSpPr>
          <p:nvPr>
            <p:ph type="title"/>
          </p:nvPr>
        </p:nvSpPr>
        <p:spPr/>
        <p:txBody>
          <a:bodyPr/>
          <a:lstStyle/>
          <a:p>
            <a:br>
              <a:rPr lang="en-GB" altLang="en-US" b="1">
                <a:solidFill>
                  <a:srgbClr val="7030A0"/>
                </a:solidFill>
              </a:rPr>
            </a:br>
            <a:r>
              <a:rPr lang="en-GB" altLang="en-US" b="1" u="sng">
                <a:solidFill>
                  <a:srgbClr val="7030A0"/>
                </a:solidFill>
              </a:rPr>
              <a:t>TRANSFORM your knowledge into an image.</a:t>
            </a:r>
            <a:br>
              <a:rPr lang="en-GB" altLang="en-US" b="1">
                <a:solidFill>
                  <a:srgbClr val="7030A0"/>
                </a:solidFill>
              </a:rPr>
            </a:br>
            <a:endParaRPr lang="en-GB" altLang="en-US"/>
          </a:p>
        </p:txBody>
      </p:sp>
      <p:sp>
        <p:nvSpPr>
          <p:cNvPr id="88067" name="Content Placeholder 2">
            <a:extLst>
              <a:ext uri="{FF2B5EF4-FFF2-40B4-BE49-F238E27FC236}">
                <a16:creationId xmlns:a16="http://schemas.microsoft.com/office/drawing/2014/main" id="{2F368F6C-E94F-4A6B-B6B3-BFBF78BB6487}"/>
              </a:ext>
            </a:extLst>
          </p:cNvPr>
          <p:cNvSpPr>
            <a:spLocks noGrp="1"/>
          </p:cNvSpPr>
          <p:nvPr>
            <p:ph sz="half" idx="1"/>
          </p:nvPr>
        </p:nvSpPr>
        <p:spPr/>
        <p:txBody>
          <a:bodyPr/>
          <a:lstStyle/>
          <a:p>
            <a:r>
              <a:rPr lang="en-GB" altLang="en-US" sz="3200"/>
              <a:t>Using the information you have just read, draw a picture which matches the scene that Dickens has described.    </a:t>
            </a:r>
          </a:p>
        </p:txBody>
      </p:sp>
      <p:pic>
        <p:nvPicPr>
          <p:cNvPr id="88068" name="Content Placeholder 4" descr="tick.png">
            <a:extLst>
              <a:ext uri="{FF2B5EF4-FFF2-40B4-BE49-F238E27FC236}">
                <a16:creationId xmlns:a16="http://schemas.microsoft.com/office/drawing/2014/main" id="{81E14ECE-E830-4340-A960-5CE7920DCBC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3088"/>
            <a:ext cx="4038600" cy="4038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1FE9A97-7F25-497E-B3C9-A04C9B184583}"/>
              </a:ext>
            </a:extLst>
          </p:cNvPr>
          <p:cNvSpPr>
            <a:spLocks noGrp="1"/>
          </p:cNvSpPr>
          <p:nvPr>
            <p:ph type="title"/>
          </p:nvPr>
        </p:nvSpPr>
        <p:spPr/>
        <p:txBody>
          <a:bodyPr/>
          <a:lstStyle/>
          <a:p>
            <a:pPr eaLnBrk="1" hangingPunct="1"/>
            <a:r>
              <a:rPr lang="en-GB" altLang="en-US" u="sng"/>
              <a:t>WAGOLL</a:t>
            </a:r>
          </a:p>
        </p:txBody>
      </p:sp>
      <p:sp>
        <p:nvSpPr>
          <p:cNvPr id="3" name="Content Placeholder 2">
            <a:extLst>
              <a:ext uri="{FF2B5EF4-FFF2-40B4-BE49-F238E27FC236}">
                <a16:creationId xmlns:a16="http://schemas.microsoft.com/office/drawing/2014/main" id="{EC2C9BD4-1C3C-44A6-B148-142841228A6A}"/>
              </a:ext>
            </a:extLst>
          </p:cNvPr>
          <p:cNvSpPr>
            <a:spLocks noGrp="1"/>
          </p:cNvSpPr>
          <p:nvPr>
            <p:ph idx="1"/>
          </p:nvPr>
        </p:nvSpPr>
        <p:spPr/>
        <p:txBody>
          <a:bodyPr rtlCol="0">
            <a:normAutofit lnSpcReduction="10000"/>
          </a:bodyPr>
          <a:lstStyle/>
          <a:p>
            <a:pPr eaLnBrk="1" fontAlgn="auto" hangingPunct="1">
              <a:spcAft>
                <a:spcPts val="0"/>
              </a:spcAft>
              <a:buFont typeface="Arial" panose="020B0604020202020204" pitchFamily="34" charset="0"/>
              <a:buNone/>
              <a:defRPr/>
            </a:pPr>
            <a:r>
              <a:rPr lang="en-GB" dirty="0">
                <a:solidFill>
                  <a:srgbClr val="FF0000"/>
                </a:solidFill>
              </a:rPr>
              <a:t>P:The writer hooks me into the novel when he says,</a:t>
            </a:r>
          </a:p>
          <a:p>
            <a:pPr eaLnBrk="1" fontAlgn="auto" hangingPunct="1">
              <a:spcAft>
                <a:spcPts val="0"/>
              </a:spcAft>
              <a:buFont typeface="Arial" panose="020B0604020202020204" pitchFamily="34" charset="0"/>
              <a:buNone/>
              <a:defRPr/>
            </a:pPr>
            <a:r>
              <a:rPr lang="en-GB" dirty="0">
                <a:solidFill>
                  <a:srgbClr val="FFC000"/>
                </a:solidFill>
              </a:rPr>
              <a:t>E: ‘Marley was dead...to begin with’.</a:t>
            </a:r>
          </a:p>
          <a:p>
            <a:pPr eaLnBrk="1" fontAlgn="auto" hangingPunct="1">
              <a:spcAft>
                <a:spcPts val="0"/>
              </a:spcAft>
              <a:buFont typeface="Arial" panose="020B0604020202020204" pitchFamily="34" charset="0"/>
              <a:buNone/>
              <a:defRPr/>
            </a:pPr>
            <a:r>
              <a:rPr lang="en-GB" dirty="0">
                <a:solidFill>
                  <a:srgbClr val="00B050"/>
                </a:solidFill>
              </a:rPr>
              <a:t>E: This makes the reader interested because it tells us that Marley was dead ‘to begin with’. This suggests to me that Marley is dead at the beginning of the story but is going to come back to life. This makes me want to read on because I want to see if he comes back to life.</a:t>
            </a:r>
          </a:p>
          <a:p>
            <a:pPr eaLnBrk="1" fontAlgn="auto" hangingPunct="1">
              <a:spcAft>
                <a:spcPts val="0"/>
              </a:spcAft>
              <a:defRPr/>
            </a:pPr>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251DC6A-7EA4-4D40-905E-3F017017C5F9}"/>
              </a:ext>
            </a:extLst>
          </p:cNvPr>
          <p:cNvSpPr>
            <a:spLocks noGrp="1"/>
          </p:cNvSpPr>
          <p:nvPr>
            <p:ph type="title"/>
          </p:nvPr>
        </p:nvSpPr>
        <p:spPr/>
        <p:txBody>
          <a:bodyPr/>
          <a:lstStyle/>
          <a:p>
            <a:r>
              <a:rPr lang="en-GB" altLang="en-US" u="sng"/>
              <a:t>Plenary</a:t>
            </a:r>
          </a:p>
        </p:txBody>
      </p:sp>
      <p:sp>
        <p:nvSpPr>
          <p:cNvPr id="89091" name="Content Placeholder 2">
            <a:extLst>
              <a:ext uri="{FF2B5EF4-FFF2-40B4-BE49-F238E27FC236}">
                <a16:creationId xmlns:a16="http://schemas.microsoft.com/office/drawing/2014/main" id="{13BE3DDF-26FC-46A5-84C3-F95ECB35C15C}"/>
              </a:ext>
            </a:extLst>
          </p:cNvPr>
          <p:cNvSpPr>
            <a:spLocks noGrp="1"/>
          </p:cNvSpPr>
          <p:nvPr>
            <p:ph sz="half" idx="1"/>
          </p:nvPr>
        </p:nvSpPr>
        <p:spPr/>
        <p:txBody>
          <a:bodyPr/>
          <a:lstStyle/>
          <a:p>
            <a:r>
              <a:rPr lang="en-GB" altLang="en-US"/>
              <a:t>What lesson does Scrooge learn from seeing these bleak and miserable places?</a:t>
            </a:r>
          </a:p>
          <a:p>
            <a:endParaRPr lang="en-GB" altLang="en-US"/>
          </a:p>
          <a:p>
            <a:r>
              <a:rPr lang="en-GB" altLang="en-US"/>
              <a:t>How is Christmas celebrated in these miserable places?</a:t>
            </a:r>
          </a:p>
        </p:txBody>
      </p:sp>
      <p:pic>
        <p:nvPicPr>
          <p:cNvPr id="89092" name="Content Placeholder 4" descr="Pitstop-31.png">
            <a:extLst>
              <a:ext uri="{FF2B5EF4-FFF2-40B4-BE49-F238E27FC236}">
                <a16:creationId xmlns:a16="http://schemas.microsoft.com/office/drawing/2014/main" id="{C6E39362-1781-40A5-8030-D5FDAB6D81B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28813"/>
            <a:ext cx="4038600" cy="2566987"/>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D0DCD72-2BCD-4499-A196-7A55BD2BC1FA}"/>
              </a:ext>
            </a:extLst>
          </p:cNvPr>
          <p:cNvSpPr>
            <a:spLocks noGrp="1"/>
          </p:cNvSpPr>
          <p:nvPr>
            <p:ph type="title"/>
          </p:nvPr>
        </p:nvSpPr>
        <p:spPr/>
        <p:txBody>
          <a:bodyPr/>
          <a:lstStyle/>
          <a:p>
            <a:pPr eaLnBrk="1" hangingPunct="1"/>
            <a:r>
              <a:rPr lang="en-GB" altLang="en-US" u="sng"/>
              <a:t>Do it now task- Fred’s House (17-22)</a:t>
            </a:r>
          </a:p>
        </p:txBody>
      </p:sp>
      <p:sp>
        <p:nvSpPr>
          <p:cNvPr id="90115" name="Content Placeholder 2">
            <a:extLst>
              <a:ext uri="{FF2B5EF4-FFF2-40B4-BE49-F238E27FC236}">
                <a16:creationId xmlns:a16="http://schemas.microsoft.com/office/drawing/2014/main" id="{8BC33760-64FA-4076-B4BB-28E115A791D2}"/>
              </a:ext>
            </a:extLst>
          </p:cNvPr>
          <p:cNvSpPr>
            <a:spLocks noGrp="1"/>
          </p:cNvSpPr>
          <p:nvPr>
            <p:ph sz="half" idx="1"/>
          </p:nvPr>
        </p:nvSpPr>
        <p:spPr>
          <a:xfrm>
            <a:off x="457200" y="1600200"/>
            <a:ext cx="4038600" cy="4900613"/>
          </a:xfrm>
        </p:spPr>
        <p:txBody>
          <a:bodyPr/>
          <a:lstStyle/>
          <a:p>
            <a:pPr eaLnBrk="1" hangingPunct="1"/>
            <a:r>
              <a:rPr lang="en-GB" altLang="en-US" sz="3200"/>
              <a:t>What is going on in Fred’s house for Christmas?</a:t>
            </a:r>
          </a:p>
          <a:p>
            <a:pPr eaLnBrk="1" hangingPunct="1"/>
            <a:endParaRPr lang="en-GB" altLang="en-US" sz="3200"/>
          </a:p>
          <a:p>
            <a:pPr eaLnBrk="1" hangingPunct="1"/>
            <a:r>
              <a:rPr lang="en-GB" altLang="en-US" sz="3200"/>
              <a:t>What is the mood and atmosphere?</a:t>
            </a:r>
          </a:p>
        </p:txBody>
      </p:sp>
      <p:pic>
        <p:nvPicPr>
          <p:cNvPr id="90116" name="Content Placeholder 4" descr="fred.jpg">
            <a:extLst>
              <a:ext uri="{FF2B5EF4-FFF2-40B4-BE49-F238E27FC236}">
                <a16:creationId xmlns:a16="http://schemas.microsoft.com/office/drawing/2014/main" id="{5B6BA41B-36CA-4578-B101-34A28F7390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9188" y="1571625"/>
            <a:ext cx="3714750" cy="45720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2321-56AF-4D14-83B8-CEEA736A19A9}"/>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D4AC182C-EC39-4B4A-A259-BADEE5712B2E}"/>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Dickens’ description of Christmas at Fred’s house.</a:t>
            </a:r>
          </a:p>
          <a:p>
            <a:pPr marL="0" indent="0" eaLnBrk="1" fontAlgn="auto" hangingPunct="1">
              <a:spcAft>
                <a:spcPts val="0"/>
              </a:spcAft>
              <a:defRPr/>
            </a:pPr>
            <a:r>
              <a:rPr lang="en-GB" b="1" dirty="0">
                <a:solidFill>
                  <a:srgbClr val="FFC000"/>
                </a:solidFill>
              </a:rPr>
              <a:t>IDENTIFY key information about Fred’s Christmas.</a:t>
            </a:r>
          </a:p>
          <a:p>
            <a:pPr marL="0" indent="0" eaLnBrk="1" fontAlgn="auto" hangingPunct="1">
              <a:spcAft>
                <a:spcPts val="0"/>
              </a:spcAft>
              <a:defRPr/>
            </a:pPr>
            <a:r>
              <a:rPr lang="en-GB" b="1" dirty="0">
                <a:solidFill>
                  <a:srgbClr val="00B050"/>
                </a:solidFill>
              </a:rPr>
              <a:t>DISCUSS what lesson Scrooge learns from seeing Fred’s Christmas.</a:t>
            </a: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F564D9F5-E907-4E71-A5E7-7A7897660410}"/>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76C0-481A-4277-B18A-4285581959E9}"/>
              </a:ext>
            </a:extLst>
          </p:cNvPr>
          <p:cNvSpPr>
            <a:spLocks noGrp="1"/>
          </p:cNvSpPr>
          <p:nvPr>
            <p:ph type="title"/>
          </p:nvPr>
        </p:nvSpPr>
        <p:spPr/>
        <p:txBody>
          <a:bodyPr rtlCol="0">
            <a:normAutofit fontScale="90000"/>
          </a:bodyPr>
          <a:lstStyle/>
          <a:p>
            <a:pPr eaLnBrk="1" fontAlgn="auto" hangingPunct="1">
              <a:spcAft>
                <a:spcPts val="0"/>
              </a:spcAft>
              <a:defRPr/>
            </a:pPr>
            <a:r>
              <a:rPr lang="en-GB" u="sng" dirty="0"/>
              <a:t>Title: Christmas at Fred’s house (</a:t>
            </a:r>
            <a:r>
              <a:rPr lang="en-GB" u="sng" dirty="0" err="1"/>
              <a:t>pg</a:t>
            </a:r>
            <a:r>
              <a:rPr lang="en-GB" u="sng" dirty="0"/>
              <a:t> 17-22)</a:t>
            </a:r>
          </a:p>
        </p:txBody>
      </p:sp>
      <p:sp>
        <p:nvSpPr>
          <p:cNvPr id="90115" name="Content Placeholder 2">
            <a:extLst>
              <a:ext uri="{FF2B5EF4-FFF2-40B4-BE49-F238E27FC236}">
                <a16:creationId xmlns:a16="http://schemas.microsoft.com/office/drawing/2014/main" id="{4801F227-8ABB-445C-86F3-7FA13068ACC2}"/>
              </a:ext>
            </a:extLst>
          </p:cNvPr>
          <p:cNvSpPr>
            <a:spLocks noGrp="1"/>
          </p:cNvSpPr>
          <p:nvPr>
            <p:ph sz="half" idx="1"/>
          </p:nvPr>
        </p:nvSpPr>
        <p:spPr>
          <a:xfrm>
            <a:off x="457200" y="1600200"/>
            <a:ext cx="4038600" cy="4997450"/>
          </a:xfrm>
        </p:spPr>
        <p:txBody>
          <a:bodyPr rtlCol="0">
            <a:normAutofit fontScale="92500"/>
          </a:bodyPr>
          <a:lstStyle/>
          <a:p>
            <a:pPr marL="593725" indent="-457200" eaLnBrk="1" fontAlgn="auto" hangingPunct="1">
              <a:spcAft>
                <a:spcPts val="0"/>
              </a:spcAft>
              <a:buFont typeface="Wingdings 2" pitchFamily="18" charset="2"/>
              <a:buAutoNum type="arabicPeriod"/>
              <a:defRPr/>
            </a:pPr>
            <a:r>
              <a:rPr lang="en-GB" altLang="en-US" sz="2200" dirty="0"/>
              <a:t>How does Fred feel about his uncle Scrooge? What does he say about him on pages 18?</a:t>
            </a:r>
          </a:p>
          <a:p>
            <a:pPr marL="593725" indent="-457200" eaLnBrk="1" fontAlgn="auto" hangingPunct="1">
              <a:spcAft>
                <a:spcPts val="0"/>
              </a:spcAft>
              <a:buFont typeface="Wingdings 2" pitchFamily="18" charset="2"/>
              <a:buAutoNum type="arabicPeriod"/>
              <a:defRPr/>
            </a:pPr>
            <a:r>
              <a:rPr lang="en-GB" altLang="en-US" sz="2200" dirty="0"/>
              <a:t>What do the characters do to celebrate Christmas? What are some of the activities they enjoy? (P19-21)</a:t>
            </a:r>
          </a:p>
          <a:p>
            <a:pPr marL="593725" indent="-457200" eaLnBrk="1" fontAlgn="auto" hangingPunct="1">
              <a:spcAft>
                <a:spcPts val="0"/>
              </a:spcAft>
              <a:buFont typeface="Wingdings 2" pitchFamily="18" charset="2"/>
              <a:buAutoNum type="arabicPeriod"/>
              <a:defRPr/>
            </a:pPr>
            <a:r>
              <a:rPr lang="en-GB" altLang="en-US" sz="2200" dirty="0"/>
              <a:t>What happens when they play the Yes and No game on p21-22?</a:t>
            </a:r>
          </a:p>
          <a:p>
            <a:pPr marL="593725" indent="-457200" eaLnBrk="1" fontAlgn="auto" hangingPunct="1">
              <a:spcAft>
                <a:spcPts val="0"/>
              </a:spcAft>
              <a:buFont typeface="Wingdings 2" pitchFamily="18" charset="2"/>
              <a:buAutoNum type="arabicPeriod"/>
              <a:defRPr/>
            </a:pPr>
            <a:r>
              <a:rPr lang="en-GB" altLang="en-US" sz="2200" dirty="0"/>
              <a:t>How has Scrooge changed on p21? What does he beg the spirit to allow him to do?</a:t>
            </a:r>
          </a:p>
          <a:p>
            <a:pPr marL="136525" indent="0" eaLnBrk="1" fontAlgn="auto" hangingPunct="1">
              <a:spcAft>
                <a:spcPts val="0"/>
              </a:spcAft>
              <a:buFont typeface="Wingdings 2" pitchFamily="18" charset="2"/>
              <a:buNone/>
              <a:defRPr/>
            </a:pPr>
            <a:endParaRPr lang="en-GB" altLang="en-US" sz="2200" dirty="0">
              <a:solidFill>
                <a:schemeClr val="bg1"/>
              </a:solidFill>
            </a:endParaRPr>
          </a:p>
        </p:txBody>
      </p:sp>
      <p:sp>
        <p:nvSpPr>
          <p:cNvPr id="92164" name="Content Placeholder 2">
            <a:extLst>
              <a:ext uri="{FF2B5EF4-FFF2-40B4-BE49-F238E27FC236}">
                <a16:creationId xmlns:a16="http://schemas.microsoft.com/office/drawing/2014/main" id="{39513D45-04C6-48FB-8A6D-5C78EAEE958E}"/>
              </a:ext>
            </a:extLst>
          </p:cNvPr>
          <p:cNvSpPr>
            <a:spLocks noGrp="1"/>
          </p:cNvSpPr>
          <p:nvPr>
            <p:ph sz="half" idx="2"/>
          </p:nvPr>
        </p:nvSpPr>
        <p:spPr/>
        <p:txBody>
          <a:bodyPr/>
          <a:lstStyle/>
          <a:p>
            <a:endParaRPr lang="en-GB"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E190BDE8-D282-4540-98EC-086BAD0D2407}"/>
              </a:ext>
            </a:extLst>
          </p:cNvPr>
          <p:cNvSpPr>
            <a:spLocks noGrp="1"/>
          </p:cNvSpPr>
          <p:nvPr>
            <p:ph type="title"/>
          </p:nvPr>
        </p:nvSpPr>
        <p:spPr/>
        <p:txBody>
          <a:bodyPr/>
          <a:lstStyle/>
          <a:p>
            <a:r>
              <a:rPr lang="en-GB" altLang="en-US" u="sng"/>
              <a:t>Plenary</a:t>
            </a:r>
          </a:p>
        </p:txBody>
      </p:sp>
      <p:sp>
        <p:nvSpPr>
          <p:cNvPr id="93187" name="Content Placeholder 2">
            <a:extLst>
              <a:ext uri="{FF2B5EF4-FFF2-40B4-BE49-F238E27FC236}">
                <a16:creationId xmlns:a16="http://schemas.microsoft.com/office/drawing/2014/main" id="{48FFC55A-C20E-408A-860E-3F6E200CB266}"/>
              </a:ext>
            </a:extLst>
          </p:cNvPr>
          <p:cNvSpPr>
            <a:spLocks noGrp="1"/>
          </p:cNvSpPr>
          <p:nvPr>
            <p:ph sz="half" idx="1"/>
          </p:nvPr>
        </p:nvSpPr>
        <p:spPr/>
        <p:txBody>
          <a:bodyPr/>
          <a:lstStyle/>
          <a:p>
            <a:r>
              <a:rPr lang="en-GB" altLang="en-US"/>
              <a:t>What lesson does Scrooge learn from seeing Fred’s Christmas?</a:t>
            </a:r>
          </a:p>
          <a:p>
            <a:endParaRPr lang="en-GB" altLang="en-US"/>
          </a:p>
          <a:p>
            <a:r>
              <a:rPr lang="en-GB" altLang="en-US"/>
              <a:t>How is Christmas celebrated in Fred’s home?</a:t>
            </a:r>
          </a:p>
        </p:txBody>
      </p:sp>
      <p:sp>
        <p:nvSpPr>
          <p:cNvPr id="93188" name="Content Placeholder 1">
            <a:extLst>
              <a:ext uri="{FF2B5EF4-FFF2-40B4-BE49-F238E27FC236}">
                <a16:creationId xmlns:a16="http://schemas.microsoft.com/office/drawing/2014/main" id="{12D08D7D-10BF-494C-A661-AA9ED5C70023}"/>
              </a:ext>
            </a:extLst>
          </p:cNvPr>
          <p:cNvSpPr>
            <a:spLocks noGrp="1"/>
          </p:cNvSpPr>
          <p:nvPr>
            <p:ph sz="half" idx="2"/>
          </p:nvPr>
        </p:nvSpPr>
        <p:spPr/>
        <p:txBody>
          <a:bodyPr/>
          <a:lstStyle/>
          <a:p>
            <a:endParaRPr lang="en-GB"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DB7E0CA-C05F-43DA-A8A8-736538D627E0}"/>
              </a:ext>
            </a:extLst>
          </p:cNvPr>
          <p:cNvSpPr>
            <a:spLocks noGrp="1"/>
          </p:cNvSpPr>
          <p:nvPr>
            <p:ph type="title"/>
          </p:nvPr>
        </p:nvSpPr>
        <p:spPr/>
        <p:txBody>
          <a:bodyPr/>
          <a:lstStyle/>
          <a:p>
            <a:pPr algn="l" eaLnBrk="1" hangingPunct="1"/>
            <a:r>
              <a:rPr lang="en-GB" altLang="en-US" sz="3200" u="sng"/>
              <a:t>Do it now task: Read pages 23-24 and describe what happens to your partner</a:t>
            </a:r>
          </a:p>
        </p:txBody>
      </p:sp>
      <p:pic>
        <p:nvPicPr>
          <p:cNvPr id="4" name="Content Placeholder 3" descr="ignorwant.jpg">
            <a:extLst>
              <a:ext uri="{FF2B5EF4-FFF2-40B4-BE49-F238E27FC236}">
                <a16:creationId xmlns:a16="http://schemas.microsoft.com/office/drawing/2014/main" id="{72D74AD2-E9C0-4A7B-82FD-8A3AC5CF1C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3" y="1600200"/>
            <a:ext cx="2949575" cy="45259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9452-4F99-4AFE-8A41-5501A83820FC}"/>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EDB9A9D5-62CF-4A06-961D-1783A5206740}"/>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Dickens’ description of Ignorance and Want.</a:t>
            </a:r>
          </a:p>
          <a:p>
            <a:pPr marL="0" indent="0" eaLnBrk="1" fontAlgn="auto" hangingPunct="1">
              <a:spcAft>
                <a:spcPts val="0"/>
              </a:spcAft>
              <a:defRPr/>
            </a:pPr>
            <a:r>
              <a:rPr lang="en-GB" b="1" dirty="0">
                <a:solidFill>
                  <a:srgbClr val="FFC000"/>
                </a:solidFill>
              </a:rPr>
              <a:t>IDENTIFY key quotes.</a:t>
            </a:r>
          </a:p>
          <a:p>
            <a:pPr marL="0" indent="0" eaLnBrk="1" fontAlgn="auto" hangingPunct="1">
              <a:spcAft>
                <a:spcPts val="0"/>
              </a:spcAft>
              <a:defRPr/>
            </a:pPr>
            <a:r>
              <a:rPr lang="en-GB" b="1" dirty="0">
                <a:solidFill>
                  <a:srgbClr val="00B050"/>
                </a:solidFill>
              </a:rPr>
              <a:t>ANALYSE the language used to present the children.</a:t>
            </a: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3274EEDC-49F0-4118-B7C3-88B61CD733CC}"/>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38B14D0B-ADEB-4F90-9A25-8B169CC0B8A7}"/>
              </a:ext>
            </a:extLst>
          </p:cNvPr>
          <p:cNvSpPr>
            <a:spLocks noGrp="1"/>
          </p:cNvSpPr>
          <p:nvPr>
            <p:ph type="title"/>
          </p:nvPr>
        </p:nvSpPr>
        <p:spPr/>
        <p:txBody>
          <a:bodyPr/>
          <a:lstStyle/>
          <a:p>
            <a:pPr eaLnBrk="1" hangingPunct="1"/>
            <a:r>
              <a:rPr lang="en-GB" altLang="en-US" u="sng"/>
              <a:t>Analysing the children</a:t>
            </a:r>
          </a:p>
        </p:txBody>
      </p:sp>
      <p:sp>
        <p:nvSpPr>
          <p:cNvPr id="96259" name="Content Placeholder 2">
            <a:extLst>
              <a:ext uri="{FF2B5EF4-FFF2-40B4-BE49-F238E27FC236}">
                <a16:creationId xmlns:a16="http://schemas.microsoft.com/office/drawing/2014/main" id="{F15C20DE-9832-4502-BACD-87F6262363A1}"/>
              </a:ext>
            </a:extLst>
          </p:cNvPr>
          <p:cNvSpPr>
            <a:spLocks noGrp="1"/>
          </p:cNvSpPr>
          <p:nvPr>
            <p:ph sz="half" idx="1"/>
          </p:nvPr>
        </p:nvSpPr>
        <p:spPr/>
        <p:txBody>
          <a:bodyPr/>
          <a:lstStyle/>
          <a:p>
            <a:pPr eaLnBrk="1" hangingPunct="1">
              <a:buFont typeface="Wingdings 2" panose="05020102010507070707" pitchFamily="18" charset="2"/>
              <a:buNone/>
            </a:pPr>
            <a:r>
              <a:rPr lang="en-GB" altLang="en-US" u="sng"/>
              <a:t>TASK:</a:t>
            </a:r>
          </a:p>
          <a:p>
            <a:pPr eaLnBrk="1" hangingPunct="1"/>
            <a:r>
              <a:rPr lang="en-GB" altLang="en-US"/>
              <a:t>Begin analysing the quotations about the children.</a:t>
            </a:r>
          </a:p>
          <a:p>
            <a:pPr eaLnBrk="1" hangingPunct="1"/>
            <a:endParaRPr lang="en-GB" altLang="en-US"/>
          </a:p>
        </p:txBody>
      </p:sp>
      <p:pic>
        <p:nvPicPr>
          <p:cNvPr id="96260" name="Content Placeholder 4" descr="ignorwant.jpg">
            <a:extLst>
              <a:ext uri="{FF2B5EF4-FFF2-40B4-BE49-F238E27FC236}">
                <a16:creationId xmlns:a16="http://schemas.microsoft.com/office/drawing/2014/main" id="{E1BE72F1-9A36-482D-9052-255C111296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600200"/>
            <a:ext cx="3571875" cy="4525963"/>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EB0ACCA1-A59E-437B-B4B8-8325B7BFDD23}"/>
              </a:ext>
            </a:extLst>
          </p:cNvPr>
          <p:cNvSpPr>
            <a:spLocks noGrp="1"/>
          </p:cNvSpPr>
          <p:nvPr>
            <p:ph type="title"/>
          </p:nvPr>
        </p:nvSpPr>
        <p:spPr/>
        <p:txBody>
          <a:bodyPr/>
          <a:lstStyle/>
          <a:p>
            <a:pPr eaLnBrk="1" hangingPunct="1"/>
            <a:r>
              <a:rPr lang="en-GB" altLang="en-US" u="sng"/>
              <a:t>What do we now know about the children?</a:t>
            </a:r>
          </a:p>
        </p:txBody>
      </p:sp>
      <p:sp>
        <p:nvSpPr>
          <p:cNvPr id="97283" name="Content Placeholder 2">
            <a:extLst>
              <a:ext uri="{FF2B5EF4-FFF2-40B4-BE49-F238E27FC236}">
                <a16:creationId xmlns:a16="http://schemas.microsoft.com/office/drawing/2014/main" id="{0B932A5D-1509-40E6-9B9F-258FC25F7528}"/>
              </a:ext>
            </a:extLst>
          </p:cNvPr>
          <p:cNvSpPr>
            <a:spLocks noGrp="1"/>
          </p:cNvSpPr>
          <p:nvPr>
            <p:ph sz="half" idx="1"/>
          </p:nvPr>
        </p:nvSpPr>
        <p:spPr>
          <a:xfrm>
            <a:off x="457200" y="1600200"/>
            <a:ext cx="4038600" cy="4972050"/>
          </a:xfrm>
        </p:spPr>
        <p:txBody>
          <a:bodyPr/>
          <a:lstStyle/>
          <a:p>
            <a:pPr eaLnBrk="1" hangingPunct="1"/>
            <a:r>
              <a:rPr lang="en-GB" altLang="en-US" sz="2000"/>
              <a:t>What do the children look like? What does their appearance suggest about their characters?</a:t>
            </a:r>
          </a:p>
          <a:p>
            <a:pPr eaLnBrk="1" hangingPunct="1"/>
            <a:r>
              <a:rPr lang="en-GB" altLang="en-US" sz="2000"/>
              <a:t>Who do they belong to?</a:t>
            </a:r>
          </a:p>
          <a:p>
            <a:pPr eaLnBrk="1" hangingPunct="1"/>
            <a:r>
              <a:rPr lang="en-GB" altLang="en-US" sz="2000"/>
              <a:t>What are their names?</a:t>
            </a:r>
          </a:p>
          <a:p>
            <a:pPr eaLnBrk="1" hangingPunct="1"/>
            <a:r>
              <a:rPr lang="en-GB" altLang="en-US" sz="2000"/>
              <a:t>If they are allegorical, what do they represent?</a:t>
            </a:r>
          </a:p>
          <a:p>
            <a:pPr eaLnBrk="1" hangingPunct="1"/>
            <a:r>
              <a:rPr lang="en-GB" altLang="en-US" sz="2000"/>
              <a:t>Which one should Scrooge be most wary of?  Why?</a:t>
            </a:r>
          </a:p>
          <a:p>
            <a:pPr eaLnBrk="1" hangingPunct="1"/>
            <a:r>
              <a:rPr lang="en-GB" altLang="en-US" sz="2000"/>
              <a:t>What is Scrooge ‘Ignorant’ to?</a:t>
            </a:r>
          </a:p>
          <a:p>
            <a:pPr eaLnBrk="1" hangingPunct="1"/>
            <a:r>
              <a:rPr lang="en-GB" altLang="en-US" sz="2000"/>
              <a:t>How does ‘Want’ fit in with his character?</a:t>
            </a:r>
          </a:p>
        </p:txBody>
      </p:sp>
      <p:pic>
        <p:nvPicPr>
          <p:cNvPr id="97284" name="Content Placeholder 4" descr="ignorwant.jpg">
            <a:extLst>
              <a:ext uri="{FF2B5EF4-FFF2-40B4-BE49-F238E27FC236}">
                <a16:creationId xmlns:a16="http://schemas.microsoft.com/office/drawing/2014/main" id="{9955E362-57C6-43C3-B3F2-09D4BEB008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1600200"/>
            <a:ext cx="3571875" cy="4525963"/>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274CD893-B68A-4E5F-8501-14157663A5CD}"/>
              </a:ext>
            </a:extLst>
          </p:cNvPr>
          <p:cNvSpPr>
            <a:spLocks noGrp="1"/>
          </p:cNvSpPr>
          <p:nvPr>
            <p:ph type="title"/>
          </p:nvPr>
        </p:nvSpPr>
        <p:spPr/>
        <p:txBody>
          <a:bodyPr/>
          <a:lstStyle/>
          <a:p>
            <a:r>
              <a:rPr lang="en-GB" altLang="en-US" u="sng"/>
              <a:t>Written task</a:t>
            </a:r>
          </a:p>
        </p:txBody>
      </p:sp>
      <p:sp>
        <p:nvSpPr>
          <p:cNvPr id="98307" name="Content Placeholder 2">
            <a:extLst>
              <a:ext uri="{FF2B5EF4-FFF2-40B4-BE49-F238E27FC236}">
                <a16:creationId xmlns:a16="http://schemas.microsoft.com/office/drawing/2014/main" id="{A404FAD6-0716-47F2-8D69-3541AE7436F9}"/>
              </a:ext>
            </a:extLst>
          </p:cNvPr>
          <p:cNvSpPr>
            <a:spLocks noGrp="1"/>
          </p:cNvSpPr>
          <p:nvPr>
            <p:ph sz="half" idx="1"/>
          </p:nvPr>
        </p:nvSpPr>
        <p:spPr/>
        <p:txBody>
          <a:bodyPr/>
          <a:lstStyle/>
          <a:p>
            <a:r>
              <a:rPr lang="en-GB" altLang="en-US" sz="2400"/>
              <a:t>Now write some PEE paragraphs about the children.</a:t>
            </a:r>
          </a:p>
          <a:p>
            <a:endParaRPr lang="en-GB" altLang="en-US" sz="2400"/>
          </a:p>
          <a:p>
            <a:r>
              <a:rPr lang="en-GB" altLang="en-US" sz="2400" i="1"/>
              <a:t>The appearance of the children is described as…</a:t>
            </a:r>
          </a:p>
          <a:p>
            <a:r>
              <a:rPr lang="en-GB" altLang="en-US" sz="2400" i="1"/>
              <a:t>Another quote about the appearance of the children is…</a:t>
            </a:r>
          </a:p>
          <a:p>
            <a:r>
              <a:rPr lang="en-GB" altLang="en-US" sz="2400" i="1"/>
              <a:t>The names of the children are important…</a:t>
            </a:r>
          </a:p>
          <a:p>
            <a:endParaRPr lang="en-GB" altLang="en-US" i="1"/>
          </a:p>
        </p:txBody>
      </p:sp>
      <p:pic>
        <p:nvPicPr>
          <p:cNvPr id="98308" name="Content Placeholder 4" descr="ignorwant.jpg">
            <a:extLst>
              <a:ext uri="{FF2B5EF4-FFF2-40B4-BE49-F238E27FC236}">
                <a16:creationId xmlns:a16="http://schemas.microsoft.com/office/drawing/2014/main" id="{ED01FBB6-7D0A-41BF-9D3C-82261CF340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92713" y="1600200"/>
            <a:ext cx="2949575"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4F87BB1-36FA-4EB6-91B2-A2AA72DC2EB2}"/>
              </a:ext>
            </a:extLst>
          </p:cNvPr>
          <p:cNvSpPr>
            <a:spLocks noGrp="1"/>
          </p:cNvSpPr>
          <p:nvPr>
            <p:ph type="title"/>
          </p:nvPr>
        </p:nvSpPr>
        <p:spPr/>
        <p:txBody>
          <a:bodyPr/>
          <a:lstStyle/>
          <a:p>
            <a:pPr eaLnBrk="1" hangingPunct="1"/>
            <a:r>
              <a:rPr lang="en-GB" altLang="en-US" u="sng"/>
              <a:t>Peer assessment- green pen</a:t>
            </a:r>
          </a:p>
        </p:txBody>
      </p:sp>
      <p:sp>
        <p:nvSpPr>
          <p:cNvPr id="3" name="Content Placeholder 2">
            <a:extLst>
              <a:ext uri="{FF2B5EF4-FFF2-40B4-BE49-F238E27FC236}">
                <a16:creationId xmlns:a16="http://schemas.microsoft.com/office/drawing/2014/main" id="{5B12A903-FFD7-4B17-8C40-E2B41CACD89C}"/>
              </a:ext>
            </a:extLst>
          </p:cNvPr>
          <p:cNvSpPr>
            <a:spLocks noGrp="1"/>
          </p:cNvSpPr>
          <p:nvPr>
            <p:ph sz="half" idx="1"/>
          </p:nvPr>
        </p:nvSpPr>
        <p:spPr>
          <a:xfrm>
            <a:off x="2411413" y="1620838"/>
            <a:ext cx="4038600" cy="4525962"/>
          </a:xfrm>
        </p:spPr>
        <p:txBody>
          <a:bodyPr/>
          <a:lstStyle/>
          <a:p>
            <a:pPr eaLnBrk="1" hangingPunct="1"/>
            <a:r>
              <a:rPr lang="en-GB" altLang="en-US"/>
              <a:t>Give your partner a STRENGTH, what they have done well.</a:t>
            </a:r>
          </a:p>
          <a:p>
            <a:pPr eaLnBrk="1" hangingPunct="1"/>
            <a:r>
              <a:rPr lang="en-GB" altLang="en-US"/>
              <a:t>S-</a:t>
            </a:r>
          </a:p>
          <a:p>
            <a:pPr eaLnBrk="1" hangingPunct="1"/>
            <a:r>
              <a:rPr lang="en-GB" altLang="en-US"/>
              <a:t>Give your partner a DEVELOPMENT, what they need to do better next time.</a:t>
            </a:r>
          </a:p>
          <a:p>
            <a:pPr eaLnBrk="1" hangingPunct="1"/>
            <a:r>
              <a:rPr lang="en-GB" altLang="en-US"/>
              <a:t>D-</a:t>
            </a:r>
          </a:p>
        </p:txBody>
      </p:sp>
      <p:sp>
        <p:nvSpPr>
          <p:cNvPr id="12292" name="Content Placeholder 1">
            <a:extLst>
              <a:ext uri="{FF2B5EF4-FFF2-40B4-BE49-F238E27FC236}">
                <a16:creationId xmlns:a16="http://schemas.microsoft.com/office/drawing/2014/main" id="{F190EFB0-67B0-4743-9E1B-D637F34E08E7}"/>
              </a:ext>
            </a:extLst>
          </p:cNvPr>
          <p:cNvSpPr>
            <a:spLocks noGrp="1"/>
          </p:cNvSpPr>
          <p:nvPr>
            <p:ph sz="half" idx="2"/>
          </p:nvPr>
        </p:nvSpPr>
        <p:spPr/>
        <p:txBody>
          <a:body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E0A6935-EDE7-4A09-9740-1840FB631709}"/>
              </a:ext>
            </a:extLst>
          </p:cNvPr>
          <p:cNvSpPr>
            <a:spLocks noGrp="1"/>
          </p:cNvSpPr>
          <p:nvPr>
            <p:ph type="title"/>
          </p:nvPr>
        </p:nvSpPr>
        <p:spPr/>
        <p:txBody>
          <a:bodyPr/>
          <a:lstStyle/>
          <a:p>
            <a:pPr eaLnBrk="1" hangingPunct="1"/>
            <a:r>
              <a:rPr lang="en-GB" altLang="en-US" sz="3200" u="sng"/>
              <a:t>What do you now know about this image? What have you learned today?</a:t>
            </a:r>
          </a:p>
        </p:txBody>
      </p:sp>
      <p:pic>
        <p:nvPicPr>
          <p:cNvPr id="99331" name="Content Placeholder 3" descr="ignorwant.jpg">
            <a:extLst>
              <a:ext uri="{FF2B5EF4-FFF2-40B4-BE49-F238E27FC236}">
                <a16:creationId xmlns:a16="http://schemas.microsoft.com/office/drawing/2014/main" id="{2541DBD2-92CF-4506-96AE-90E3A4D763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97213" y="1600200"/>
            <a:ext cx="2949575" cy="4525963"/>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65EA90C4-4B57-4A51-AC12-C57E2C78BF3C}"/>
              </a:ext>
            </a:extLst>
          </p:cNvPr>
          <p:cNvSpPr>
            <a:spLocks noGrp="1"/>
          </p:cNvSpPr>
          <p:nvPr>
            <p:ph type="title"/>
          </p:nvPr>
        </p:nvSpPr>
        <p:spPr/>
        <p:txBody>
          <a:bodyPr/>
          <a:lstStyle/>
          <a:p>
            <a:r>
              <a:rPr lang="en-GB" altLang="en-US" u="sng"/>
              <a:t>Exam question (extract)</a:t>
            </a:r>
          </a:p>
        </p:txBody>
      </p:sp>
      <p:sp>
        <p:nvSpPr>
          <p:cNvPr id="100355" name="Content Placeholder 2">
            <a:extLst>
              <a:ext uri="{FF2B5EF4-FFF2-40B4-BE49-F238E27FC236}">
                <a16:creationId xmlns:a16="http://schemas.microsoft.com/office/drawing/2014/main" id="{DDBFD4FF-361C-4905-B3FA-1B037117AE3D}"/>
              </a:ext>
            </a:extLst>
          </p:cNvPr>
          <p:cNvSpPr>
            <a:spLocks noGrp="1"/>
          </p:cNvSpPr>
          <p:nvPr>
            <p:ph sz="half" idx="1"/>
          </p:nvPr>
        </p:nvSpPr>
        <p:spPr/>
        <p:txBody>
          <a:bodyPr/>
          <a:lstStyle/>
          <a:p>
            <a:endParaRPr lang="en-GB" altLang="en-US"/>
          </a:p>
        </p:txBody>
      </p:sp>
      <p:sp>
        <p:nvSpPr>
          <p:cNvPr id="100356" name="Content Placeholder 3">
            <a:extLst>
              <a:ext uri="{FF2B5EF4-FFF2-40B4-BE49-F238E27FC236}">
                <a16:creationId xmlns:a16="http://schemas.microsoft.com/office/drawing/2014/main" id="{9EC09789-F02E-4498-8FC6-9BFE090D2850}"/>
              </a:ext>
            </a:extLst>
          </p:cNvPr>
          <p:cNvSpPr>
            <a:spLocks noGrp="1"/>
          </p:cNvSpPr>
          <p:nvPr>
            <p:ph sz="half" idx="2"/>
          </p:nvPr>
        </p:nvSpPr>
        <p:spPr/>
        <p:txBody>
          <a:bodyPr/>
          <a:lstStyle/>
          <a:p>
            <a:endParaRPr lang="en-GB" altLang="en-US"/>
          </a:p>
        </p:txBody>
      </p:sp>
      <p:sp>
        <p:nvSpPr>
          <p:cNvPr id="5" name="TextBox 4">
            <a:extLst>
              <a:ext uri="{FF2B5EF4-FFF2-40B4-BE49-F238E27FC236}">
                <a16:creationId xmlns:a16="http://schemas.microsoft.com/office/drawing/2014/main" id="{21B938FF-9288-4DBE-A6AD-F983F90A35F6}"/>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0A1CEE1E-2099-4374-A879-E2F338C06DF9}"/>
              </a:ext>
            </a:extLst>
          </p:cNvPr>
          <p:cNvSpPr>
            <a:spLocks noGrp="1"/>
          </p:cNvSpPr>
          <p:nvPr>
            <p:ph type="ctrTitle"/>
          </p:nvPr>
        </p:nvSpPr>
        <p:spPr/>
        <p:txBody>
          <a:bodyPr/>
          <a:lstStyle/>
          <a:p>
            <a:r>
              <a:rPr lang="en-GB" altLang="en-US"/>
              <a:t>Read Chapter 4 and watch</a:t>
            </a:r>
          </a:p>
        </p:txBody>
      </p:sp>
      <p:sp>
        <p:nvSpPr>
          <p:cNvPr id="3" name="Subtitle 2">
            <a:extLst>
              <a:ext uri="{FF2B5EF4-FFF2-40B4-BE49-F238E27FC236}">
                <a16:creationId xmlns:a16="http://schemas.microsoft.com/office/drawing/2014/main" id="{A2141870-0552-4A0C-9A86-F250399FE2A6}"/>
              </a:ext>
            </a:extLst>
          </p:cNvPr>
          <p:cNvSpPr>
            <a:spLocks noGrp="1"/>
          </p:cNvSpPr>
          <p:nvPr>
            <p:ph type="subTitle" idx="1"/>
          </p:nvPr>
        </p:nvSpPr>
        <p:spPr/>
        <p:txBody>
          <a:bodyPr/>
          <a:lstStyle/>
          <a:p>
            <a:pPr>
              <a:buFont typeface="Arial" charset="0"/>
              <a:buNone/>
              <a:defRPr/>
            </a:pPr>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4BFB5D8-37FA-4973-BC77-4ABC22D59754}"/>
              </a:ext>
            </a:extLst>
          </p:cNvPr>
          <p:cNvSpPr>
            <a:spLocks noGrp="1"/>
          </p:cNvSpPr>
          <p:nvPr>
            <p:ph type="title"/>
          </p:nvPr>
        </p:nvSpPr>
        <p:spPr/>
        <p:txBody>
          <a:bodyPr/>
          <a:lstStyle/>
          <a:p>
            <a:r>
              <a:rPr lang="en-GB" altLang="en-US" u="sng"/>
              <a:t>Class Charts</a:t>
            </a:r>
          </a:p>
        </p:txBody>
      </p:sp>
      <p:sp>
        <p:nvSpPr>
          <p:cNvPr id="102403" name="Content Placeholder 2">
            <a:extLst>
              <a:ext uri="{FF2B5EF4-FFF2-40B4-BE49-F238E27FC236}">
                <a16:creationId xmlns:a16="http://schemas.microsoft.com/office/drawing/2014/main" id="{57D92C73-CD6D-4624-BA45-309F1686266C}"/>
              </a:ext>
            </a:extLst>
          </p:cNvPr>
          <p:cNvSpPr>
            <a:spLocks noGrp="1"/>
          </p:cNvSpPr>
          <p:nvPr>
            <p:ph sz="half" idx="1"/>
          </p:nvPr>
        </p:nvSpPr>
        <p:spPr/>
        <p:txBody>
          <a:bodyPr/>
          <a:lstStyle/>
          <a:p>
            <a:r>
              <a:rPr lang="en-GB" altLang="en-US" sz="4000"/>
              <a:t>Complete the worksheet on Stave 4.</a:t>
            </a:r>
          </a:p>
          <a:p>
            <a:pPr>
              <a:buFont typeface="Arial" panose="020B0604020202020204" pitchFamily="34" charset="0"/>
              <a:buNone/>
            </a:pPr>
            <a:endParaRPr lang="en-GB" altLang="en-US"/>
          </a:p>
        </p:txBody>
      </p:sp>
      <p:pic>
        <p:nvPicPr>
          <p:cNvPr id="102404" name="Content Placeholder 4" descr="homework-owl.gif">
            <a:extLst>
              <a:ext uri="{FF2B5EF4-FFF2-40B4-BE49-F238E27FC236}">
                <a16:creationId xmlns:a16="http://schemas.microsoft.com/office/drawing/2014/main" id="{F659762A-F910-4D4C-AE21-719DD2BB86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25" y="1714500"/>
            <a:ext cx="3333750" cy="4214813"/>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E3E00B92-EE4A-495F-867E-A2381B427872}"/>
              </a:ext>
            </a:extLst>
          </p:cNvPr>
          <p:cNvSpPr>
            <a:spLocks noGrp="1"/>
          </p:cNvSpPr>
          <p:nvPr>
            <p:ph type="title"/>
          </p:nvPr>
        </p:nvSpPr>
        <p:spPr/>
        <p:txBody>
          <a:bodyPr/>
          <a:lstStyle/>
          <a:p>
            <a:r>
              <a:rPr lang="en-GB" altLang="en-US" sz="3600" u="sng">
                <a:solidFill>
                  <a:srgbClr val="FF0000"/>
                </a:solidFill>
              </a:rPr>
              <a:t>DO IT NOW TASK- discuss what you remember about this ghost and stave 4</a:t>
            </a:r>
          </a:p>
        </p:txBody>
      </p:sp>
      <p:pic>
        <p:nvPicPr>
          <p:cNvPr id="104451" name="Content Placeholder 4" descr="24226172.png">
            <a:extLst>
              <a:ext uri="{FF2B5EF4-FFF2-40B4-BE49-F238E27FC236}">
                <a16:creationId xmlns:a16="http://schemas.microsoft.com/office/drawing/2014/main" id="{0424073A-1878-43E0-BCAC-D1A17E7CB11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2100" y="2185988"/>
            <a:ext cx="6019800" cy="3352800"/>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4035-8254-4E72-84AD-77FC1568B176}"/>
              </a:ext>
            </a:extLst>
          </p:cNvPr>
          <p:cNvSpPr>
            <a:spLocks noGrp="1"/>
          </p:cNvSpPr>
          <p:nvPr>
            <p:ph type="title"/>
          </p:nvPr>
        </p:nvSpPr>
        <p:spPr/>
        <p:txBody>
          <a:bodyPr rtlCol="0">
            <a:normAutofit fontScale="90000"/>
          </a:bodyPr>
          <a:lstStyle/>
          <a:p>
            <a:pPr eaLnBrk="1" fontAlgn="auto" hangingPunct="1">
              <a:spcAft>
                <a:spcPts val="0"/>
              </a:spcAft>
              <a:defRPr/>
            </a:pPr>
            <a:r>
              <a:rPr lang="en-GB" u="sng" dirty="0"/>
              <a:t>The Ghost of Christmas Yet to come</a:t>
            </a:r>
          </a:p>
        </p:txBody>
      </p:sp>
      <p:sp>
        <p:nvSpPr>
          <p:cNvPr id="83971" name="Content Placeholder 2">
            <a:extLst>
              <a:ext uri="{FF2B5EF4-FFF2-40B4-BE49-F238E27FC236}">
                <a16:creationId xmlns:a16="http://schemas.microsoft.com/office/drawing/2014/main" id="{0304543F-D7D2-4DE9-92B1-53F8FD0CFFF0}"/>
              </a:ext>
            </a:extLst>
          </p:cNvPr>
          <p:cNvSpPr>
            <a:spLocks noGrp="1"/>
          </p:cNvSpPr>
          <p:nvPr>
            <p:ph sz="half" idx="1"/>
          </p:nvPr>
        </p:nvSpPr>
        <p:spPr/>
        <p:txBody>
          <a:bodyPr rtlCol="0">
            <a:normAutofit/>
          </a:bodyPr>
          <a:lstStyle/>
          <a:p>
            <a:pPr eaLnBrk="1" fontAlgn="auto" hangingPunct="1">
              <a:spcAft>
                <a:spcPts val="0"/>
              </a:spcAft>
              <a:defRPr/>
            </a:pPr>
            <a:r>
              <a:rPr lang="en-US" altLang="en-US" sz="2400" dirty="0"/>
              <a:t>The Ghost of Christmas Yet to Come represents the fear of death and moral reckoning (a religious belief that we are judged before we die and sent to Heaven or Hell). Where might Scrooge go? </a:t>
            </a:r>
          </a:p>
          <a:p>
            <a:pPr eaLnBrk="1" fontAlgn="auto" hangingPunct="1">
              <a:spcAft>
                <a:spcPts val="0"/>
              </a:spcAft>
              <a:defRPr/>
            </a:pPr>
            <a:r>
              <a:rPr lang="en-US" altLang="en-US" sz="2400" dirty="0"/>
              <a:t>It is a silent, ‘Grim Reaper’-like figure and is the final part of Scrooge’s lessons.</a:t>
            </a:r>
          </a:p>
          <a:p>
            <a:pPr marL="136525" indent="0" eaLnBrk="1" fontAlgn="auto" hangingPunct="1">
              <a:spcAft>
                <a:spcPts val="0"/>
              </a:spcAft>
              <a:buFont typeface="Wingdings 2" pitchFamily="18" charset="2"/>
              <a:buNone/>
              <a:defRPr/>
            </a:pPr>
            <a:endParaRPr lang="en-GB" altLang="en-US" dirty="0"/>
          </a:p>
        </p:txBody>
      </p:sp>
      <p:pic>
        <p:nvPicPr>
          <p:cNvPr id="105476" name="Content Placeholder 4" descr="24226172.png">
            <a:extLst>
              <a:ext uri="{FF2B5EF4-FFF2-40B4-BE49-F238E27FC236}">
                <a16:creationId xmlns:a16="http://schemas.microsoft.com/office/drawing/2014/main" id="{88A37F70-81C5-432A-AB5D-3621F0D8592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738438"/>
            <a:ext cx="4038600" cy="22494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FA1BD-894F-43B2-AA40-24C08163F7A8}"/>
              </a:ext>
            </a:extLst>
          </p:cNvPr>
          <p:cNvSpPr>
            <a:spLocks noGrp="1"/>
          </p:cNvSpPr>
          <p:nvPr>
            <p:ph type="title"/>
          </p:nvPr>
        </p:nvSpPr>
        <p:spPr>
          <a:ln>
            <a:miter lim="800000"/>
            <a:headEnd/>
            <a:tailEnd/>
          </a:ln>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GB" sz="6000" b="1" u="sng"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OBJECTIVES</a:t>
            </a:r>
            <a:endParaRPr lang="en-GB" sz="6000" u="sng" dirty="0">
              <a:solidFill>
                <a:schemeClr val="bg1"/>
              </a:solidFill>
            </a:endParaRPr>
          </a:p>
        </p:txBody>
      </p:sp>
      <p:sp>
        <p:nvSpPr>
          <p:cNvPr id="3" name="Content Placeholder 2">
            <a:extLst>
              <a:ext uri="{FF2B5EF4-FFF2-40B4-BE49-F238E27FC236}">
                <a16:creationId xmlns:a16="http://schemas.microsoft.com/office/drawing/2014/main" id="{7709DA7D-7418-4DAE-A794-B2B72989905E}"/>
              </a:ext>
            </a:extLst>
          </p:cNvPr>
          <p:cNvSpPr>
            <a:spLocks noGrp="1"/>
          </p:cNvSpPr>
          <p:nvPr>
            <p:ph idx="1"/>
          </p:nvPr>
        </p:nvSpPr>
        <p:spPr>
          <a:xfrm>
            <a:off x="403225" y="1792288"/>
            <a:ext cx="8229600" cy="4525962"/>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eaLnBrk="1" fontAlgn="auto" hangingPunct="1">
              <a:spcAft>
                <a:spcPts val="0"/>
              </a:spcAft>
              <a:defRPr/>
            </a:pPr>
            <a:r>
              <a:rPr lang="en-GB" b="1" dirty="0">
                <a:solidFill>
                  <a:srgbClr val="FF0000"/>
                </a:solidFill>
              </a:rPr>
              <a:t>READ Dickens’ description of the Ghost of Christmas Yet to Come.</a:t>
            </a:r>
          </a:p>
          <a:p>
            <a:pPr marL="0" indent="0" eaLnBrk="1" fontAlgn="auto" hangingPunct="1">
              <a:spcAft>
                <a:spcPts val="0"/>
              </a:spcAft>
              <a:defRPr/>
            </a:pPr>
            <a:r>
              <a:rPr lang="en-GB" b="1" dirty="0">
                <a:solidFill>
                  <a:srgbClr val="FFC000"/>
                </a:solidFill>
              </a:rPr>
              <a:t>IDENTIFY key quotes.</a:t>
            </a:r>
          </a:p>
          <a:p>
            <a:pPr marL="0" indent="0" eaLnBrk="1" fontAlgn="auto" hangingPunct="1">
              <a:spcAft>
                <a:spcPts val="0"/>
              </a:spcAft>
              <a:defRPr/>
            </a:pPr>
            <a:r>
              <a:rPr lang="en-GB" b="1" dirty="0">
                <a:solidFill>
                  <a:srgbClr val="00B050"/>
                </a:solidFill>
              </a:rPr>
              <a:t>ANALYSE the language used to present the ghost.</a:t>
            </a:r>
          </a:p>
          <a:p>
            <a:pPr marL="0" indent="0" eaLnBrk="1" fontAlgn="auto" hangingPunct="1">
              <a:spcAft>
                <a:spcPts val="0"/>
              </a:spcAft>
              <a:buFont typeface="Arial" charset="0"/>
              <a:buNone/>
              <a:defRPr/>
            </a:pPr>
            <a:r>
              <a:rPr lang="en-GB" b="1" u="sng" dirty="0">
                <a:solidFill>
                  <a:srgbClr val="0070C0"/>
                </a:solidFill>
              </a:rPr>
              <a:t>LITERACY FOCUS: capital letters and full stops, using quotation marks, using PEE.</a:t>
            </a:r>
          </a:p>
          <a:p>
            <a:pPr marL="0" indent="0" eaLnBrk="1" fontAlgn="auto" hangingPunct="1">
              <a:spcAft>
                <a:spcPts val="0"/>
              </a:spcAft>
              <a:buFont typeface="Arial" charset="0"/>
              <a:buNone/>
              <a:defRPr/>
            </a:pPr>
            <a:endParaRPr lang="en-GB" b="1" dirty="0">
              <a:solidFill>
                <a:srgbClr val="002060"/>
              </a:solidFill>
            </a:endParaRPr>
          </a:p>
        </p:txBody>
      </p:sp>
      <p:sp>
        <p:nvSpPr>
          <p:cNvPr id="4" name="TextBox 3">
            <a:extLst>
              <a:ext uri="{FF2B5EF4-FFF2-40B4-BE49-F238E27FC236}">
                <a16:creationId xmlns:a16="http://schemas.microsoft.com/office/drawing/2014/main" id="{CE68A3AC-8FCC-4A56-B956-5210B5ECA4F0}"/>
              </a:ext>
            </a:extLst>
          </p:cNvPr>
          <p:cNvSpPr txBox="1"/>
          <p:nvPr/>
        </p:nvSpPr>
        <p:spPr>
          <a:xfrm>
            <a:off x="323850" y="260350"/>
            <a:ext cx="1223963"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GB" dirty="0"/>
              <a:t>Lesson 15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3576-6A11-44C4-A4B0-31F211CFFF12}"/>
              </a:ext>
            </a:extLst>
          </p:cNvPr>
          <p:cNvSpPr>
            <a:spLocks noGrp="1"/>
          </p:cNvSpPr>
          <p:nvPr>
            <p:ph type="title"/>
          </p:nvPr>
        </p:nvSpPr>
        <p:spPr/>
        <p:txBody>
          <a:bodyPr rtlCol="0">
            <a:normAutofit fontScale="90000"/>
          </a:bodyPr>
          <a:lstStyle/>
          <a:p>
            <a:pPr eaLnBrk="1" fontAlgn="auto" hangingPunct="1">
              <a:spcAft>
                <a:spcPts val="0"/>
              </a:spcAft>
              <a:defRPr/>
            </a:pPr>
            <a:r>
              <a:rPr lang="en-GB" u="sng" dirty="0"/>
              <a:t>The Ghost of Christmas Yet to come pg’s 1 and 2</a:t>
            </a:r>
          </a:p>
        </p:txBody>
      </p:sp>
      <p:sp>
        <p:nvSpPr>
          <p:cNvPr id="102403" name="Content Placeholder 2">
            <a:extLst>
              <a:ext uri="{FF2B5EF4-FFF2-40B4-BE49-F238E27FC236}">
                <a16:creationId xmlns:a16="http://schemas.microsoft.com/office/drawing/2014/main" id="{4EE75E1F-AB87-442C-8EEC-4C97C3338F1B}"/>
              </a:ext>
            </a:extLst>
          </p:cNvPr>
          <p:cNvSpPr>
            <a:spLocks noGrp="1"/>
          </p:cNvSpPr>
          <p:nvPr>
            <p:ph sz="half" idx="1"/>
          </p:nvPr>
        </p:nvSpPr>
        <p:spPr/>
        <p:txBody>
          <a:bodyPr/>
          <a:lstStyle/>
          <a:p>
            <a:pPr eaLnBrk="1" hangingPunct="1"/>
            <a:r>
              <a:rPr lang="en-GB" altLang="en-US"/>
              <a:t>Highlight any quotes about the ghost’s appearance and how it behaves.</a:t>
            </a:r>
          </a:p>
          <a:p>
            <a:pPr eaLnBrk="1" hangingPunct="1"/>
            <a:endParaRPr lang="en-GB" altLang="en-US"/>
          </a:p>
          <a:p>
            <a:pPr eaLnBrk="1" hangingPunct="1"/>
            <a:r>
              <a:rPr lang="en-GB" altLang="en-US">
                <a:solidFill>
                  <a:srgbClr val="7030A0"/>
                </a:solidFill>
              </a:rPr>
              <a:t>Challenge-can you label any verbs, adverbs or adjectives?</a:t>
            </a:r>
          </a:p>
        </p:txBody>
      </p:sp>
      <p:pic>
        <p:nvPicPr>
          <p:cNvPr id="107524" name="Content Placeholder 4" descr="24226172.png">
            <a:extLst>
              <a:ext uri="{FF2B5EF4-FFF2-40B4-BE49-F238E27FC236}">
                <a16:creationId xmlns:a16="http://schemas.microsoft.com/office/drawing/2014/main" id="{ACA71DE9-EE2F-4997-9894-BA2ED053FF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738438"/>
            <a:ext cx="4038600" cy="22494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xEl>
                                              <p:pRg st="2" end="2"/>
                                            </p:txEl>
                                          </p:spTgt>
                                        </p:tgtEl>
                                        <p:attrNameLst>
                                          <p:attrName>style.visibility</p:attrName>
                                        </p:attrNameLst>
                                      </p:cBhvr>
                                      <p:to>
                                        <p:strVal val="visible"/>
                                      </p:to>
                                    </p:set>
                                    <p:anim calcmode="lin" valueType="num">
                                      <p:cBhvr additive="base">
                                        <p:cTn id="7"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34256E7D-831D-4FAA-BDD0-4179E2DEF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53" t="16602" r="26427" b="15039"/>
          <a:stretch>
            <a:fillRect/>
          </a:stretch>
        </p:blipFill>
        <p:spPr bwMode="auto">
          <a:xfrm>
            <a:off x="357188" y="214313"/>
            <a:ext cx="7858125"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4941A2BD-2F56-41C5-BD2B-D6BB7BCAE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53" t="11719" r="28075" b="24805"/>
          <a:stretch>
            <a:fillRect/>
          </a:stretch>
        </p:blipFill>
        <p:spPr bwMode="auto">
          <a:xfrm>
            <a:off x="428625" y="328613"/>
            <a:ext cx="7858125"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4325</TotalTime>
  <Words>4910</Words>
  <Application>Microsoft Office PowerPoint</Application>
  <PresentationFormat>On-screen Show (4:3)</PresentationFormat>
  <Paragraphs>520</Paragraphs>
  <Slides>133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133</vt:i4>
      </vt:variant>
    </vt:vector>
  </HeadingPairs>
  <TitlesOfParts>
    <vt:vector size="140" baseType="lpstr">
      <vt:lpstr>Arial</vt:lpstr>
      <vt:lpstr>Calibri</vt:lpstr>
      <vt:lpstr>Comic Sans MS</vt:lpstr>
      <vt:lpstr>Times New Roman</vt:lpstr>
      <vt:lpstr>Wingdings 2</vt:lpstr>
      <vt:lpstr>Wingdings</vt:lpstr>
      <vt:lpstr>Office Theme</vt:lpstr>
      <vt:lpstr>Link to the PDF copy of the text I Use (this is for chapter 1 but you can download all of them as a pdf). I also annotated the text myself before running off pupil copies- boxing off key sections, etc to make it easier for them to find the sections we were looking at</vt:lpstr>
      <vt:lpstr>PowerPoint Presentation</vt:lpstr>
      <vt:lpstr>Think-Pair-Share</vt:lpstr>
      <vt:lpstr>OBJECTIVES</vt:lpstr>
      <vt:lpstr>Task</vt:lpstr>
      <vt:lpstr>PA: The opening of the novel</vt:lpstr>
      <vt:lpstr>Writing frame</vt:lpstr>
      <vt:lpstr>WAGOLL</vt:lpstr>
      <vt:lpstr>Peer assessment- green pen</vt:lpstr>
      <vt:lpstr>Green pen work</vt:lpstr>
      <vt:lpstr>On your post-it note</vt:lpstr>
      <vt:lpstr>Bell work: think of some adjectives to describe this man</vt:lpstr>
      <vt:lpstr>OBJECTIVES</vt:lpstr>
      <vt:lpstr>Scrooge PAGES 2-8</vt:lpstr>
      <vt:lpstr>Scrooge’s character in Chapter 1           x/9/18</vt:lpstr>
      <vt:lpstr>On your post-it note</vt:lpstr>
      <vt:lpstr>OBJECTIVES</vt:lpstr>
      <vt:lpstr>Setting= a PLACE in a novel</vt:lpstr>
      <vt:lpstr>Scrooge’s House</vt:lpstr>
      <vt:lpstr>EXTENSION TASK</vt:lpstr>
      <vt:lpstr>PowerPoint Presentation</vt:lpstr>
      <vt:lpstr>Plenary: The A-Z of Scrooge so far</vt:lpstr>
      <vt:lpstr>Homework</vt:lpstr>
      <vt:lpstr>OBJECTIVES</vt:lpstr>
      <vt:lpstr>Essay Question</vt:lpstr>
      <vt:lpstr>An outstanding answer will contain:</vt:lpstr>
      <vt:lpstr>Now plan your own response</vt:lpstr>
      <vt:lpstr>Homework</vt:lpstr>
      <vt:lpstr>Write your answer</vt:lpstr>
      <vt:lpstr>Quick Fire Five!</vt:lpstr>
      <vt:lpstr>OBJECTIVES</vt:lpstr>
      <vt:lpstr>Marley p 14, 17, 19,20.</vt:lpstr>
      <vt:lpstr>Marley’s Ghost</vt:lpstr>
      <vt:lpstr> LITERACY FOCUS: capital letters and full stops, using quotation marks. </vt:lpstr>
      <vt:lpstr>Plenary: The A-Z of Marley</vt:lpstr>
      <vt:lpstr>Then read chapter 2</vt:lpstr>
      <vt:lpstr>Quick Fire Five!</vt:lpstr>
      <vt:lpstr>OBJECTIVES</vt:lpstr>
      <vt:lpstr>The Ghost of Christmas Past- highlight and label:</vt:lpstr>
      <vt:lpstr>PowerPoint Presentation</vt:lpstr>
      <vt:lpstr>PowerPoint Presentation</vt:lpstr>
      <vt:lpstr>Questions to answer</vt:lpstr>
      <vt:lpstr>On your post-it note</vt:lpstr>
      <vt:lpstr>Watch and read chapter 3- go back to pre-reading PP</vt:lpstr>
      <vt:lpstr>Class Charts</vt:lpstr>
      <vt:lpstr>Do it now task</vt:lpstr>
      <vt:lpstr>OBJECTIVES</vt:lpstr>
      <vt:lpstr>What were Dickens’ thoughts and feelings about Christmas?</vt:lpstr>
      <vt:lpstr>The Ghost of Christmas Present feels the same way</vt:lpstr>
      <vt:lpstr>The spirit’s torch</vt:lpstr>
      <vt:lpstr>Task</vt:lpstr>
      <vt:lpstr>Planners out please</vt:lpstr>
      <vt:lpstr>Title- The Ghost of Christmas Present</vt:lpstr>
      <vt:lpstr>Some points to start your paragraphs.</vt:lpstr>
      <vt:lpstr>WAGOLL</vt:lpstr>
      <vt:lpstr>WAGOLL</vt:lpstr>
      <vt:lpstr>DIRT TIME</vt:lpstr>
      <vt:lpstr>Do it now task</vt:lpstr>
      <vt:lpstr>OBJECTIVES</vt:lpstr>
      <vt:lpstr>Shared reading</vt:lpstr>
      <vt:lpstr>Analysing and exploring quotations</vt:lpstr>
      <vt:lpstr>Analysing and exploring quotations</vt:lpstr>
      <vt:lpstr>Analysing and exploring quotations</vt:lpstr>
      <vt:lpstr> TRANSFORM your knowledge into an image. </vt:lpstr>
      <vt:lpstr>Plenary</vt:lpstr>
      <vt:lpstr>Do it now task- list 5 things you already know about this family  </vt:lpstr>
      <vt:lpstr>OBJECTIVES</vt:lpstr>
      <vt:lpstr>Meet the Cratchits!</vt:lpstr>
      <vt:lpstr>Meet the Cratchits!</vt:lpstr>
      <vt:lpstr>Meet the Cratchits!</vt:lpstr>
      <vt:lpstr>Extension</vt:lpstr>
      <vt:lpstr>Starter Sentences</vt:lpstr>
      <vt:lpstr>WAGOLL</vt:lpstr>
      <vt:lpstr>Plenary: The A-Z of the Cratchits</vt:lpstr>
      <vt:lpstr>Class Charts</vt:lpstr>
      <vt:lpstr>DO NOW TASK (THINKING TASK):What’s the connection between these places and the Ghost of Christmas Present?</vt:lpstr>
      <vt:lpstr>OBJECTIVES</vt:lpstr>
      <vt:lpstr>The other places, p 15-16</vt:lpstr>
      <vt:lpstr> TRANSFORM your knowledge into an image. </vt:lpstr>
      <vt:lpstr>Plenary</vt:lpstr>
      <vt:lpstr>Do it now task- Fred’s House (17-22)</vt:lpstr>
      <vt:lpstr>OBJECTIVES</vt:lpstr>
      <vt:lpstr>Title: Christmas at Fred’s house (pg 17-22)</vt:lpstr>
      <vt:lpstr>Plenary</vt:lpstr>
      <vt:lpstr>Do it now task: Read pages 23-24 and describe what happens to your partner</vt:lpstr>
      <vt:lpstr>OBJECTIVES</vt:lpstr>
      <vt:lpstr>Analysing the children</vt:lpstr>
      <vt:lpstr>What do we now know about the children?</vt:lpstr>
      <vt:lpstr>Written task</vt:lpstr>
      <vt:lpstr>What do you now know about this image? What have you learned today?</vt:lpstr>
      <vt:lpstr>Exam question (extract)</vt:lpstr>
      <vt:lpstr>Read Chapter 4 and watch</vt:lpstr>
      <vt:lpstr>Class Charts</vt:lpstr>
      <vt:lpstr>DO IT NOW TASK- discuss what you remember about this ghost and stave 4</vt:lpstr>
      <vt:lpstr>The Ghost of Christmas Yet to come</vt:lpstr>
      <vt:lpstr>OBJECTIVES</vt:lpstr>
      <vt:lpstr>The Ghost of Christmas Yet to come pg’s 1 and 2</vt:lpstr>
      <vt:lpstr>PowerPoint Presentation</vt:lpstr>
      <vt:lpstr>PowerPoint Presentation</vt:lpstr>
      <vt:lpstr>Title- The Ghost of Christmas Yet to Come</vt:lpstr>
      <vt:lpstr>Some points to start your paragraphs.</vt:lpstr>
      <vt:lpstr>WAGOLL</vt:lpstr>
      <vt:lpstr>DIRT TIME</vt:lpstr>
      <vt:lpstr>PLENARY: In your opinion, which ghost has the most influence on Scrooge? Be prepared to explain your ideas.</vt:lpstr>
      <vt:lpstr>PowerPoint Presentation</vt:lpstr>
      <vt:lpstr>OBJECTIVES</vt:lpstr>
      <vt:lpstr>Different responses to Scrooge’s death</vt:lpstr>
      <vt:lpstr>PowerPoint Presentation</vt:lpstr>
      <vt:lpstr>On your post-it note</vt:lpstr>
      <vt:lpstr>PowerPoint Presentation</vt:lpstr>
      <vt:lpstr>OBJECTIVES</vt:lpstr>
      <vt:lpstr>Shared reading</vt:lpstr>
      <vt:lpstr>PowerPoint Presentation</vt:lpstr>
      <vt:lpstr>Check</vt:lpstr>
      <vt:lpstr>Pages 17-18: Scrooge’s promise</vt:lpstr>
      <vt:lpstr>PowerPoint Presentation</vt:lpstr>
      <vt:lpstr>Class Charts</vt:lpstr>
      <vt:lpstr>Read and watch stave 5</vt:lpstr>
      <vt:lpstr>DO IT NOW TASK</vt:lpstr>
      <vt:lpstr>OBJECTIVES</vt:lpstr>
      <vt:lpstr>Create your Scrooge</vt:lpstr>
      <vt:lpstr>How his personality has changed</vt:lpstr>
      <vt:lpstr>PowerPoint Presentation</vt:lpstr>
      <vt:lpstr>Title- Scrooge’s tansformation</vt:lpstr>
      <vt:lpstr>Some points to start your paragraphs.</vt:lpstr>
      <vt:lpstr>DIRT time</vt:lpstr>
      <vt:lpstr>DO IT NOW TASK- Discuss what this phrase means</vt:lpstr>
      <vt:lpstr>Low Scrooge makes amends</vt:lpstr>
      <vt:lpstr>PowerPoint Presentation</vt:lpstr>
      <vt:lpstr>Plenary</vt:lpstr>
      <vt:lpstr>Exam question- Scrooge in Chapter 5</vt:lpstr>
      <vt:lpstr>Themes Revision</vt:lpstr>
      <vt:lpstr>Themes</vt:lpstr>
    </vt:vector>
  </TitlesOfParts>
  <Company>Penketh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Christmas Carol</dc:title>
  <dc:creator>stmcevh1</dc:creator>
  <cp:lastModifiedBy>Steve Aylin</cp:lastModifiedBy>
  <cp:revision>321</cp:revision>
  <cp:lastPrinted>2018-11-20T07:55:27Z</cp:lastPrinted>
  <dcterms:created xsi:type="dcterms:W3CDTF">2011-07-19T12:35:03Z</dcterms:created>
  <dcterms:modified xsi:type="dcterms:W3CDTF">2022-04-28T14:18:42Z</dcterms:modified>
</cp:coreProperties>
</file>