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82" d="100"/>
          <a:sy n="82" d="100"/>
        </p:scale>
        <p:origin x="7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D87E737-518A-4A02-9761-D052AE91C270}"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395066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87E737-518A-4A02-9761-D052AE91C270}"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1891678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87E737-518A-4A02-9761-D052AE91C270}"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3474017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87E737-518A-4A02-9761-D052AE91C270}"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54614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87E737-518A-4A02-9761-D052AE91C270}"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226258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D87E737-518A-4A02-9761-D052AE91C270}"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2069565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D87E737-518A-4A02-9761-D052AE91C270}" type="datetimeFigureOut">
              <a:rPr lang="en-GB" smtClean="0"/>
              <a:t>07/04/2022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2070846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D87E737-518A-4A02-9761-D052AE91C270}" type="datetimeFigureOut">
              <a:rPr lang="en-GB" smtClean="0"/>
              <a:t>07/04/2022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429177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7E737-518A-4A02-9761-D052AE91C270}" type="datetimeFigureOut">
              <a:rPr lang="en-GB" smtClean="0"/>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2391217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87E737-518A-4A02-9761-D052AE91C270}"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280755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87E737-518A-4A02-9761-D052AE91C270}"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9C2C3A-680C-457C-9685-91C4CFEE58B3}" type="slidenum">
              <a:rPr lang="en-GB" smtClean="0"/>
              <a:t>‹#›</a:t>
            </a:fld>
            <a:endParaRPr lang="en-GB"/>
          </a:p>
        </p:txBody>
      </p:sp>
    </p:spTree>
    <p:extLst>
      <p:ext uri="{BB962C8B-B14F-4D97-AF65-F5344CB8AC3E}">
        <p14:creationId xmlns:p14="http://schemas.microsoft.com/office/powerpoint/2010/main" val="2123948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7E737-518A-4A02-9761-D052AE91C270}" type="datetimeFigureOut">
              <a:rPr lang="en-GB" smtClean="0"/>
              <a:t>07/04/2022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C2C3A-680C-457C-9685-91C4CFEE58B3}" type="slidenum">
              <a:rPr lang="en-GB" smtClean="0"/>
              <a:t>‹#›</a:t>
            </a:fld>
            <a:endParaRPr lang="en-GB"/>
          </a:p>
        </p:txBody>
      </p:sp>
    </p:spTree>
    <p:extLst>
      <p:ext uri="{BB962C8B-B14F-4D97-AF65-F5344CB8AC3E}">
        <p14:creationId xmlns:p14="http://schemas.microsoft.com/office/powerpoint/2010/main" val="2640243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2ahUKEwj9-euGx6TeAhWL34UKHX_cCG0QjRx6BAgBEAU&amp;url=http://theconversation.com/the-internet-is-eating-your-memory-but-something-better-is-taking-its-place-47590&amp;psig=AOvVaw1WuAbzrdNx0TK_Wb7Z5-OT&amp;ust=1540658695410240"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your mem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887" y="254820"/>
            <a:ext cx="9109832" cy="66031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829550" y="1560785"/>
            <a:ext cx="3326524" cy="4619297"/>
          </a:xfrm>
        </p:spPr>
        <p:txBody>
          <a:bodyPr/>
          <a:lstStyle/>
          <a:p>
            <a:r>
              <a:rPr lang="en-GB" b="1" dirty="0"/>
              <a:t>GEOG YOUR MEMORY</a:t>
            </a:r>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4900" y="0"/>
            <a:ext cx="3467100" cy="3467100"/>
          </a:xfrm>
          <a:prstGeom prst="rect">
            <a:avLst/>
          </a:prstGeom>
        </p:spPr>
      </p:pic>
    </p:spTree>
    <p:extLst>
      <p:ext uri="{BB962C8B-B14F-4D97-AF65-F5344CB8AC3E}">
        <p14:creationId xmlns:p14="http://schemas.microsoft.com/office/powerpoint/2010/main" val="163102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6028" y="409903"/>
            <a:ext cx="10817772" cy="5767060"/>
          </a:xfrm>
        </p:spPr>
        <p:txBody>
          <a:bodyPr>
            <a:normAutofit fontScale="70000" lnSpcReduction="20000"/>
          </a:bodyPr>
          <a:lstStyle/>
          <a:p>
            <a:r>
              <a:rPr lang="en-GB" dirty="0"/>
              <a:t>Name x2 ways volcanoes can be monitored</a:t>
            </a:r>
          </a:p>
          <a:p>
            <a:r>
              <a:rPr lang="en-GB" dirty="0">
                <a:solidFill>
                  <a:schemeClr val="accent6">
                    <a:lumMod val="50000"/>
                  </a:schemeClr>
                </a:solidFill>
              </a:rPr>
              <a:t>Remote sensing – from satellites detecting changes, seismicity to record earthquakes, changes to the shape of the land, changes in gravity as magma rises, detect gases released, detect gases dissolved in water – hydrology</a:t>
            </a:r>
          </a:p>
          <a:p>
            <a:r>
              <a:rPr lang="en-GB" dirty="0"/>
              <a:t>Name x2 ways that earthquakes can be predicted</a:t>
            </a:r>
          </a:p>
          <a:p>
            <a:r>
              <a:rPr lang="en-GB" dirty="0">
                <a:solidFill>
                  <a:schemeClr val="accent6">
                    <a:lumMod val="50000"/>
                  </a:schemeClr>
                </a:solidFill>
              </a:rPr>
              <a:t>Earthquakes happen without warning, so they cannot be predicted.  However previous earthquakes and ground deformation can show signs of possible movement</a:t>
            </a:r>
          </a:p>
          <a:p>
            <a:r>
              <a:rPr lang="en-GB" dirty="0"/>
              <a:t>What are the names of the three cells in atmospheric global circulation?</a:t>
            </a:r>
          </a:p>
          <a:p>
            <a:r>
              <a:rPr lang="en-GB" dirty="0">
                <a:solidFill>
                  <a:schemeClr val="accent6">
                    <a:lumMod val="50000"/>
                  </a:schemeClr>
                </a:solidFill>
              </a:rPr>
              <a:t>Polar, Hadley and </a:t>
            </a:r>
            <a:r>
              <a:rPr lang="en-GB" dirty="0" err="1">
                <a:solidFill>
                  <a:schemeClr val="accent6">
                    <a:lumMod val="50000"/>
                  </a:schemeClr>
                </a:solidFill>
              </a:rPr>
              <a:t>ferrel</a:t>
            </a:r>
            <a:endParaRPr lang="en-GB" dirty="0">
              <a:solidFill>
                <a:schemeClr val="accent6">
                  <a:lumMod val="50000"/>
                </a:schemeClr>
              </a:solidFill>
            </a:endParaRPr>
          </a:p>
          <a:p>
            <a:r>
              <a:rPr lang="en-GB" dirty="0"/>
              <a:t>List 3 main </a:t>
            </a:r>
            <a:r>
              <a:rPr lang="en-GB"/>
              <a:t>points that </a:t>
            </a:r>
            <a:r>
              <a:rPr lang="en-GB" dirty="0"/>
              <a:t>explains how atmospheric circulation works in the three cells</a:t>
            </a:r>
          </a:p>
          <a:p>
            <a:pPr marL="285750" indent="-285750"/>
            <a:r>
              <a:rPr lang="en-GB" dirty="0">
                <a:solidFill>
                  <a:schemeClr val="accent6">
                    <a:lumMod val="50000"/>
                  </a:schemeClr>
                </a:solidFill>
                <a:latin typeface="Comic Sans MS" panose="030F0702030302020204" pitchFamily="66" charset="0"/>
              </a:rPr>
              <a:t>Warm air rises at the equator and travels to around 30º North where it cools and sinks to the surface, before returning to the tropics. This movement is known as the </a:t>
            </a:r>
            <a:r>
              <a:rPr lang="en-GB" b="1" i="1" dirty="0">
                <a:solidFill>
                  <a:schemeClr val="accent6">
                    <a:lumMod val="50000"/>
                  </a:schemeClr>
                </a:solidFill>
                <a:latin typeface="Comic Sans MS" panose="030F0702030302020204" pitchFamily="66" charset="0"/>
              </a:rPr>
              <a:t>Hadley cell</a:t>
            </a:r>
            <a:r>
              <a:rPr lang="en-GB" b="1" dirty="0">
                <a:solidFill>
                  <a:schemeClr val="accent6">
                    <a:lumMod val="50000"/>
                  </a:schemeClr>
                </a:solidFill>
                <a:latin typeface="Comic Sans MS" panose="030F0702030302020204" pitchFamily="66" charset="0"/>
              </a:rPr>
              <a:t>.</a:t>
            </a:r>
          </a:p>
          <a:p>
            <a:endParaRPr lang="en-GB" b="1" dirty="0">
              <a:solidFill>
                <a:schemeClr val="accent6">
                  <a:lumMod val="50000"/>
                </a:schemeClr>
              </a:solidFill>
              <a:latin typeface="Comic Sans MS" panose="030F0702030302020204" pitchFamily="66" charset="0"/>
            </a:endParaRPr>
          </a:p>
          <a:p>
            <a:pPr marL="285750" indent="-285750"/>
            <a:r>
              <a:rPr lang="en-GB" dirty="0">
                <a:solidFill>
                  <a:schemeClr val="accent6">
                    <a:lumMod val="50000"/>
                  </a:schemeClr>
                </a:solidFill>
                <a:latin typeface="Comic Sans MS" panose="030F0702030302020204" pitchFamily="66" charset="0"/>
              </a:rPr>
              <a:t>The </a:t>
            </a:r>
            <a:r>
              <a:rPr lang="en-GB" b="1" i="1" dirty="0" err="1">
                <a:solidFill>
                  <a:schemeClr val="accent6">
                    <a:lumMod val="50000"/>
                  </a:schemeClr>
                </a:solidFill>
                <a:latin typeface="Comic Sans MS" panose="030F0702030302020204" pitchFamily="66" charset="0"/>
              </a:rPr>
              <a:t>Ferrel</a:t>
            </a:r>
            <a:r>
              <a:rPr lang="en-GB" b="1" i="1" dirty="0">
                <a:solidFill>
                  <a:schemeClr val="accent6">
                    <a:lumMod val="50000"/>
                  </a:schemeClr>
                </a:solidFill>
                <a:latin typeface="Comic Sans MS" panose="030F0702030302020204" pitchFamily="66" charset="0"/>
              </a:rPr>
              <a:t> cell </a:t>
            </a:r>
            <a:r>
              <a:rPr lang="en-GB" dirty="0">
                <a:solidFill>
                  <a:schemeClr val="accent6">
                    <a:lumMod val="50000"/>
                  </a:schemeClr>
                </a:solidFill>
                <a:latin typeface="Comic Sans MS" panose="030F0702030302020204" pitchFamily="66" charset="0"/>
              </a:rPr>
              <a:t>is found between the Hadley and Polar cells and lies between 60º North and 30º North. </a:t>
            </a:r>
          </a:p>
          <a:p>
            <a:endParaRPr lang="en-GB" dirty="0">
              <a:solidFill>
                <a:schemeClr val="accent6">
                  <a:lumMod val="50000"/>
                </a:schemeClr>
              </a:solidFill>
              <a:latin typeface="Comic Sans MS" panose="030F0702030302020204" pitchFamily="66" charset="0"/>
            </a:endParaRPr>
          </a:p>
          <a:p>
            <a:pPr marL="285750" indent="-285750"/>
            <a:r>
              <a:rPr lang="en-GB" dirty="0">
                <a:solidFill>
                  <a:schemeClr val="accent6">
                    <a:lumMod val="50000"/>
                  </a:schemeClr>
                </a:solidFill>
                <a:latin typeface="Comic Sans MS" panose="030F0702030302020204" pitchFamily="66" charset="0"/>
              </a:rPr>
              <a:t>The </a:t>
            </a:r>
            <a:r>
              <a:rPr lang="en-GB" b="1" i="1" dirty="0">
                <a:solidFill>
                  <a:schemeClr val="accent6">
                    <a:lumMod val="50000"/>
                  </a:schemeClr>
                </a:solidFill>
                <a:latin typeface="Comic Sans MS" panose="030F0702030302020204" pitchFamily="66" charset="0"/>
              </a:rPr>
              <a:t>Polar cell </a:t>
            </a:r>
            <a:r>
              <a:rPr lang="en-GB" dirty="0">
                <a:solidFill>
                  <a:schemeClr val="accent6">
                    <a:lumMod val="50000"/>
                  </a:schemeClr>
                </a:solidFill>
                <a:latin typeface="Comic Sans MS" panose="030F0702030302020204" pitchFamily="66" charset="0"/>
              </a:rPr>
              <a:t>is much smaller. Cold air sinks at the North Pole, before flowing south at the surface. Here </a:t>
            </a:r>
            <a:r>
              <a:rPr lang="en-GB" dirty="0">
                <a:solidFill>
                  <a:schemeClr val="accent6">
                    <a:lumMod val="50000"/>
                  </a:schemeClr>
                </a:solidFill>
                <a:latin typeface="GrilledCheese BTN" panose="020B0604060402040206" pitchFamily="34" charset="0"/>
              </a:rPr>
              <a:t>it is warmed by contact with land/ocean around 60º North, where it rises.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89863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fade">
                                      <p:cBhvr>
                                        <p:cTn id="10" dur="500"/>
                                        <p:tgtEl>
                                          <p:spTgt spid="3">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animEffect transition="in" filter="fade">
                                      <p:cBhvr>
                                        <p:cTn id="13" dur="500"/>
                                        <p:tgtEl>
                                          <p:spTgt spid="3">
                                            <p:txEl>
                                              <p:pRg st="11" end="1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065" y="493712"/>
            <a:ext cx="10691648" cy="6146034"/>
          </a:xfrm>
        </p:spPr>
        <p:txBody>
          <a:bodyPr>
            <a:normAutofit fontScale="92500" lnSpcReduction="10000"/>
          </a:bodyPr>
          <a:lstStyle/>
          <a:p>
            <a:r>
              <a:rPr lang="en-GB" dirty="0"/>
              <a:t>How can planning for a volcanic eruption reduce the risk?</a:t>
            </a:r>
          </a:p>
          <a:p>
            <a:r>
              <a:rPr lang="en-GB" dirty="0">
                <a:solidFill>
                  <a:schemeClr val="accent6">
                    <a:lumMod val="50000"/>
                  </a:schemeClr>
                </a:solidFill>
              </a:rPr>
              <a:t>Exclusion zone on Montserrat keeps people permanently away from danger.</a:t>
            </a:r>
          </a:p>
          <a:p>
            <a:r>
              <a:rPr lang="en-GB" dirty="0"/>
              <a:t>How can planning for an earthquake reduce the risk?</a:t>
            </a:r>
          </a:p>
          <a:p>
            <a:r>
              <a:rPr lang="en-GB" dirty="0">
                <a:solidFill>
                  <a:schemeClr val="accent6">
                    <a:lumMod val="50000"/>
                  </a:schemeClr>
                </a:solidFill>
              </a:rPr>
              <a:t>Building valuable land uses. </a:t>
            </a:r>
            <a:r>
              <a:rPr lang="en-GB" dirty="0" err="1">
                <a:solidFill>
                  <a:schemeClr val="accent6">
                    <a:lumMod val="50000"/>
                  </a:schemeClr>
                </a:solidFill>
              </a:rPr>
              <a:t>Eg</a:t>
            </a:r>
            <a:r>
              <a:rPr lang="en-GB" dirty="0">
                <a:solidFill>
                  <a:schemeClr val="accent6">
                    <a:lumMod val="50000"/>
                  </a:schemeClr>
                </a:solidFill>
              </a:rPr>
              <a:t>. Hospitals away from vulnerable areas. Build earthquake proof buildings</a:t>
            </a:r>
          </a:p>
          <a:p>
            <a:r>
              <a:rPr lang="en-GB" dirty="0"/>
              <a:t>How can we protect against earthquakes.</a:t>
            </a:r>
          </a:p>
          <a:p>
            <a:r>
              <a:rPr lang="en-GB" dirty="0">
                <a:solidFill>
                  <a:schemeClr val="accent6">
                    <a:lumMod val="50000"/>
                  </a:schemeClr>
                </a:solidFill>
              </a:rPr>
              <a:t>Earthquake proof buildings and prepare how to act in the event of an earthquake </a:t>
            </a:r>
            <a:r>
              <a:rPr lang="en-GB" dirty="0" err="1">
                <a:solidFill>
                  <a:schemeClr val="accent6">
                    <a:lumMod val="50000"/>
                  </a:schemeClr>
                </a:solidFill>
              </a:rPr>
              <a:t>eg</a:t>
            </a:r>
            <a:r>
              <a:rPr lang="en-GB" dirty="0">
                <a:solidFill>
                  <a:schemeClr val="accent6">
                    <a:lumMod val="50000"/>
                  </a:schemeClr>
                </a:solidFill>
              </a:rPr>
              <a:t>. Earthquake or tsunami drills at school</a:t>
            </a:r>
          </a:p>
          <a:p>
            <a:r>
              <a:rPr lang="en-GB" dirty="0"/>
              <a:t>How are pressure belts affected by seasonal changes?</a:t>
            </a:r>
          </a:p>
          <a:p>
            <a:r>
              <a:rPr lang="en-GB" dirty="0">
                <a:solidFill>
                  <a:schemeClr val="accent6">
                    <a:lumMod val="50000"/>
                  </a:schemeClr>
                </a:solidFill>
              </a:rPr>
              <a:t>The tilt of the earth causes changes in the overhead sun which causes pressure belts and winds to move north and south during seasons</a:t>
            </a:r>
          </a:p>
          <a:p>
            <a:r>
              <a:rPr lang="en-GB" dirty="0"/>
              <a:t>How does atmospheric circulation cause tropical storms?</a:t>
            </a:r>
          </a:p>
          <a:p>
            <a:r>
              <a:rPr lang="en-GB" dirty="0">
                <a:solidFill>
                  <a:schemeClr val="accent6">
                    <a:lumMod val="50000"/>
                  </a:schemeClr>
                </a:solidFill>
              </a:rPr>
              <a:t>The trade winds in the tropics are driving towards each other and start the storm spinning.</a:t>
            </a:r>
          </a:p>
          <a:p>
            <a:endParaRPr lang="en-GB" dirty="0"/>
          </a:p>
        </p:txBody>
      </p:sp>
    </p:spTree>
    <p:extLst>
      <p:ext uri="{BB962C8B-B14F-4D97-AF65-F5344CB8AC3E}">
        <p14:creationId xmlns:p14="http://schemas.microsoft.com/office/powerpoint/2010/main" val="422376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5138" y="378372"/>
            <a:ext cx="10717924" cy="5994071"/>
          </a:xfrm>
        </p:spPr>
        <p:txBody>
          <a:bodyPr>
            <a:normAutofit fontScale="85000" lnSpcReduction="20000"/>
          </a:bodyPr>
          <a:lstStyle/>
          <a:p>
            <a:r>
              <a:rPr lang="en-GB" dirty="0"/>
              <a:t>Where do tropical storms form?</a:t>
            </a:r>
          </a:p>
          <a:p>
            <a:r>
              <a:rPr lang="en-GB" dirty="0">
                <a:solidFill>
                  <a:schemeClr val="accent6">
                    <a:lumMod val="50000"/>
                  </a:schemeClr>
                </a:solidFill>
              </a:rPr>
              <a:t>Between latitudes 5’ and 15’ north and south</a:t>
            </a:r>
          </a:p>
          <a:p>
            <a:r>
              <a:rPr lang="en-GB" dirty="0"/>
              <a:t>What conditions does a tropical storm need to form?</a:t>
            </a:r>
          </a:p>
          <a:p>
            <a:r>
              <a:rPr lang="en-GB" dirty="0">
                <a:solidFill>
                  <a:schemeClr val="accent6">
                    <a:lumMod val="50000"/>
                  </a:schemeClr>
                </a:solidFill>
              </a:rPr>
              <a:t>Oceans above 27’C, intense heat leading to unstable heat rising (low pressure) Converging trade winds causing it to spin</a:t>
            </a:r>
          </a:p>
          <a:p>
            <a:r>
              <a:rPr lang="en-GB" dirty="0"/>
              <a:t>Where hot air is rising, is it low or high pressure?</a:t>
            </a:r>
          </a:p>
          <a:p>
            <a:r>
              <a:rPr lang="en-GB" dirty="0">
                <a:solidFill>
                  <a:schemeClr val="accent6">
                    <a:lumMod val="50000"/>
                  </a:schemeClr>
                </a:solidFill>
              </a:rPr>
              <a:t>Low pressure</a:t>
            </a:r>
          </a:p>
          <a:p>
            <a:r>
              <a:rPr lang="en-GB" dirty="0"/>
              <a:t>Where are the strongest winds in a tropical storm?</a:t>
            </a:r>
          </a:p>
          <a:p>
            <a:r>
              <a:rPr lang="en-GB" dirty="0">
                <a:solidFill>
                  <a:schemeClr val="accent6">
                    <a:lumMod val="50000"/>
                  </a:schemeClr>
                </a:solidFill>
              </a:rPr>
              <a:t>The Eye wall</a:t>
            </a:r>
          </a:p>
          <a:p>
            <a:r>
              <a:rPr lang="en-GB" dirty="0"/>
              <a:t>In 4 bullet points, describe how tropical storms form?</a:t>
            </a:r>
          </a:p>
          <a:p>
            <a:r>
              <a:rPr lang="en-GB" dirty="0">
                <a:solidFill>
                  <a:schemeClr val="accent6">
                    <a:lumMod val="50000"/>
                  </a:schemeClr>
                </a:solidFill>
              </a:rPr>
              <a:t>Strong upward movement of air draws up vapour from warm  ocean (over 27’C</a:t>
            </a:r>
          </a:p>
          <a:p>
            <a:r>
              <a:rPr lang="en-GB" dirty="0">
                <a:solidFill>
                  <a:schemeClr val="accent6">
                    <a:lumMod val="50000"/>
                  </a:schemeClr>
                </a:solidFill>
              </a:rPr>
              <a:t>Air cools and condenses to form thunderstorms and releases heat that powers the storms.</a:t>
            </a:r>
          </a:p>
          <a:p>
            <a:r>
              <a:rPr lang="en-GB" dirty="0">
                <a:solidFill>
                  <a:schemeClr val="accent6">
                    <a:lumMod val="50000"/>
                  </a:schemeClr>
                </a:solidFill>
              </a:rPr>
              <a:t>Several thunderstorms join up and start spinning when winds reach 75 mph (officially a tropical storm</a:t>
            </a:r>
          </a:p>
          <a:p>
            <a:r>
              <a:rPr lang="en-GB" dirty="0">
                <a:solidFill>
                  <a:schemeClr val="accent6">
                    <a:lumMod val="50000"/>
                  </a:schemeClr>
                </a:solidFill>
              </a:rPr>
              <a:t>Storm carried across the ocean by prevailing winds and eventually slows when energy supply is cut (cool water in higher latitudes), friction with land slows it</a:t>
            </a:r>
          </a:p>
          <a:p>
            <a:endParaRPr lang="en-GB" dirty="0"/>
          </a:p>
          <a:p>
            <a:endParaRPr lang="en-GB" dirty="0"/>
          </a:p>
        </p:txBody>
      </p:sp>
    </p:spTree>
    <p:extLst>
      <p:ext uri="{BB962C8B-B14F-4D97-AF65-F5344CB8AC3E}">
        <p14:creationId xmlns:p14="http://schemas.microsoft.com/office/powerpoint/2010/main" val="418957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Effect transition="in" filter="fade">
                                      <p:cBhvr>
                                        <p:cTn id="10" dur="500"/>
                                        <p:tgtEl>
                                          <p:spTgt spid="3">
                                            <p:txEl>
                                              <p:pRg st="10" end="1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animEffect transition="in" filter="fade">
                                      <p:cBhvr>
                                        <p:cTn id="13" dur="500"/>
                                        <p:tgtEl>
                                          <p:spTgt spid="3">
                                            <p:txEl>
                                              <p:pRg st="11" end="1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2" end="12"/>
                                            </p:txEl>
                                          </p:spTgt>
                                        </p:tgtEl>
                                        <p:attrNameLst>
                                          <p:attrName>style.visibility</p:attrName>
                                        </p:attrNameLst>
                                      </p:cBhvr>
                                      <p:to>
                                        <p:strVal val="visible"/>
                                      </p:to>
                                    </p:set>
                                    <p:animEffect transition="in" filter="fade">
                                      <p:cBhvr>
                                        <p:cTn id="16" dur="500"/>
                                        <p:tgtEl>
                                          <p:spTgt spid="3">
                                            <p:txEl>
                                              <p:pRg st="12" end="1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par>
                                <p:cTn id="22" presetID="10"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482" y="343666"/>
            <a:ext cx="10544503" cy="6135962"/>
          </a:xfrm>
        </p:spPr>
        <p:txBody>
          <a:bodyPr>
            <a:normAutofit fontScale="92500" lnSpcReduction="10000"/>
          </a:bodyPr>
          <a:lstStyle/>
          <a:p>
            <a:r>
              <a:rPr lang="en-GB" dirty="0"/>
              <a:t>Tropical storms are also called…. (three names)</a:t>
            </a:r>
          </a:p>
          <a:p>
            <a:r>
              <a:rPr lang="en-GB" dirty="0">
                <a:solidFill>
                  <a:schemeClr val="accent6">
                    <a:lumMod val="50000"/>
                  </a:schemeClr>
                </a:solidFill>
              </a:rPr>
              <a:t>Cyclones, hurricanes, typhoons</a:t>
            </a:r>
          </a:p>
          <a:p>
            <a:r>
              <a:rPr lang="en-GB" dirty="0"/>
              <a:t>where cold air is sinking, is it low or high pressure?</a:t>
            </a:r>
          </a:p>
          <a:p>
            <a:r>
              <a:rPr lang="en-GB" dirty="0">
                <a:solidFill>
                  <a:schemeClr val="accent6">
                    <a:lumMod val="50000"/>
                  </a:schemeClr>
                </a:solidFill>
              </a:rPr>
              <a:t>High pressure</a:t>
            </a:r>
          </a:p>
          <a:p>
            <a:r>
              <a:rPr lang="en-GB" dirty="0"/>
              <a:t>What is the </a:t>
            </a:r>
            <a:r>
              <a:rPr lang="en-GB" dirty="0" err="1"/>
              <a:t>Saffir</a:t>
            </a:r>
            <a:r>
              <a:rPr lang="en-GB" dirty="0"/>
              <a:t>-Simpson scale?</a:t>
            </a:r>
          </a:p>
          <a:p>
            <a:r>
              <a:rPr lang="en-GB" dirty="0">
                <a:solidFill>
                  <a:schemeClr val="accent6">
                    <a:lumMod val="50000"/>
                  </a:schemeClr>
                </a:solidFill>
              </a:rPr>
              <a:t>Measures category of tropical storms from 1-5</a:t>
            </a:r>
          </a:p>
          <a:p>
            <a:r>
              <a:rPr lang="en-GB" dirty="0"/>
              <a:t>Name at least 2 features of a tropical storm</a:t>
            </a:r>
          </a:p>
          <a:p>
            <a:r>
              <a:rPr lang="en-GB" dirty="0">
                <a:solidFill>
                  <a:schemeClr val="accent6">
                    <a:lumMod val="50000"/>
                  </a:schemeClr>
                </a:solidFill>
              </a:rPr>
              <a:t>Eye, torrential rain, strong winds above 120km/hr, thunderstorms, </a:t>
            </a:r>
          </a:p>
          <a:p>
            <a:r>
              <a:rPr lang="en-GB" dirty="0"/>
              <a:t>What is the name of your tropical storm case study?</a:t>
            </a:r>
          </a:p>
          <a:p>
            <a:r>
              <a:rPr lang="en-GB" dirty="0">
                <a:solidFill>
                  <a:schemeClr val="accent6">
                    <a:lumMod val="50000"/>
                  </a:schemeClr>
                </a:solidFill>
              </a:rPr>
              <a:t>Typhoon Haiyan, November 2013 in the Philippines</a:t>
            </a:r>
          </a:p>
          <a:p>
            <a:r>
              <a:rPr lang="en-GB" dirty="0"/>
              <a:t>Comment on the  distribution, frequency and intensity of tropical storms into the future.</a:t>
            </a:r>
          </a:p>
          <a:p>
            <a:r>
              <a:rPr lang="en-GB" dirty="0">
                <a:solidFill>
                  <a:schemeClr val="accent6">
                    <a:lumMod val="50000"/>
                  </a:schemeClr>
                </a:solidFill>
              </a:rPr>
              <a:t>All may increase as climate change raises global sea temperatures to higher latitudes.</a:t>
            </a:r>
          </a:p>
          <a:p>
            <a:endParaRPr lang="en-GB" dirty="0"/>
          </a:p>
          <a:p>
            <a:endParaRPr lang="en-GB" dirty="0"/>
          </a:p>
        </p:txBody>
      </p:sp>
    </p:spTree>
    <p:extLst>
      <p:ext uri="{BB962C8B-B14F-4D97-AF65-F5344CB8AC3E}">
        <p14:creationId xmlns:p14="http://schemas.microsoft.com/office/powerpoint/2010/main" val="14704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fade">
                                      <p:cBhvr>
                                        <p:cTn id="7" dur="500"/>
                                        <p:tgtEl>
                                          <p:spTgt spid="3">
                                            <p:txEl>
                                              <p:pRg st="11" end="1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fade">
                                      <p:cBhvr>
                                        <p:cTn id="10" dur="500"/>
                                        <p:tgtEl>
                                          <p:spTgt spid="3">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7559"/>
            <a:ext cx="10515600" cy="5609404"/>
          </a:xfrm>
        </p:spPr>
        <p:txBody>
          <a:bodyPr>
            <a:normAutofit fontScale="92500" lnSpcReduction="20000"/>
          </a:bodyPr>
          <a:lstStyle/>
          <a:p>
            <a:r>
              <a:rPr lang="en-GB" dirty="0"/>
              <a:t>What impact has building cyclone shelters in Bangladesh had?</a:t>
            </a:r>
          </a:p>
          <a:p>
            <a:r>
              <a:rPr lang="en-GB" dirty="0">
                <a:solidFill>
                  <a:schemeClr val="accent6">
                    <a:lumMod val="50000"/>
                  </a:schemeClr>
                </a:solidFill>
              </a:rPr>
              <a:t>Deaths in 40 years decreased 100 fold from 500000 in 1970 to 4234 in 2007</a:t>
            </a:r>
          </a:p>
          <a:p>
            <a:r>
              <a:rPr lang="en-GB" dirty="0"/>
              <a:t>How can  tropical storms be monitored and predicted?</a:t>
            </a:r>
          </a:p>
          <a:p>
            <a:r>
              <a:rPr lang="en-GB" dirty="0">
                <a:solidFill>
                  <a:schemeClr val="accent6">
                    <a:lumMod val="50000"/>
                  </a:schemeClr>
                </a:solidFill>
              </a:rPr>
              <a:t>Hurricane watch and hurricane warnings from the hurricane </a:t>
            </a:r>
            <a:r>
              <a:rPr lang="en-GB" dirty="0" err="1">
                <a:solidFill>
                  <a:schemeClr val="accent6">
                    <a:lumMod val="50000"/>
                  </a:schemeClr>
                </a:solidFill>
              </a:rPr>
              <a:t>center</a:t>
            </a:r>
            <a:r>
              <a:rPr lang="en-GB" dirty="0">
                <a:solidFill>
                  <a:schemeClr val="accent6">
                    <a:lumMod val="50000"/>
                  </a:schemeClr>
                </a:solidFill>
              </a:rPr>
              <a:t> in Miami</a:t>
            </a:r>
          </a:p>
          <a:p>
            <a:r>
              <a:rPr lang="en-GB" dirty="0"/>
              <a:t>Name x2 primary effects of Typhoon Haiyan</a:t>
            </a:r>
          </a:p>
          <a:p>
            <a:r>
              <a:rPr lang="en-GB" dirty="0">
                <a:solidFill>
                  <a:schemeClr val="accent6">
                    <a:lumMod val="50000"/>
                  </a:schemeClr>
                </a:solidFill>
              </a:rPr>
              <a:t>6300 killed, most drowned. 600000 people displaced. 40000 homes damaged or flattened. 90% </a:t>
            </a:r>
            <a:r>
              <a:rPr lang="en-GB" dirty="0" err="1">
                <a:solidFill>
                  <a:schemeClr val="accent6">
                    <a:lumMod val="50000"/>
                  </a:schemeClr>
                </a:solidFill>
              </a:rPr>
              <a:t>Talclaban</a:t>
            </a:r>
            <a:r>
              <a:rPr lang="en-GB" dirty="0">
                <a:solidFill>
                  <a:schemeClr val="accent6">
                    <a:lumMod val="50000"/>
                  </a:schemeClr>
                </a:solidFill>
              </a:rPr>
              <a:t> city destroyed and airport damaged.  30000 fishing boats destroyed, </a:t>
            </a:r>
            <a:r>
              <a:rPr lang="en-GB" dirty="0" err="1">
                <a:solidFill>
                  <a:schemeClr val="accent6">
                    <a:lumMod val="50000"/>
                  </a:schemeClr>
                </a:solidFill>
              </a:rPr>
              <a:t>powerlines</a:t>
            </a:r>
            <a:r>
              <a:rPr lang="en-GB" dirty="0">
                <a:solidFill>
                  <a:schemeClr val="accent6">
                    <a:lumMod val="50000"/>
                  </a:schemeClr>
                </a:solidFill>
              </a:rPr>
              <a:t> and crops destroyed. 400mm rain caused wide spread flooding</a:t>
            </a:r>
          </a:p>
          <a:p>
            <a:r>
              <a:rPr lang="en-GB" dirty="0"/>
              <a:t>Name x2 immediate responses to Typhoon Haiyan</a:t>
            </a:r>
          </a:p>
          <a:p>
            <a:r>
              <a:rPr lang="en-GB" dirty="0">
                <a:solidFill>
                  <a:schemeClr val="accent6">
                    <a:lumMod val="50000"/>
                  </a:schemeClr>
                </a:solidFill>
              </a:rPr>
              <a:t>Other governments and aid agencies quickly responded with food, water and tents.US aircraft carrier ‘George Washington and helicopters assist in rescue and aid delivery. 1200 evacuation centres for the homeless. UK sent shelter kits to provide for a family. French , Belgium and Israeli hospitals set up to help the injured. Philippines red cross delivered basic food aid.</a:t>
            </a:r>
          </a:p>
        </p:txBody>
      </p:sp>
    </p:spTree>
    <p:extLst>
      <p:ext uri="{BB962C8B-B14F-4D97-AF65-F5344CB8AC3E}">
        <p14:creationId xmlns:p14="http://schemas.microsoft.com/office/powerpoint/2010/main" val="229207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2966"/>
            <a:ext cx="10607566" cy="6164317"/>
          </a:xfrm>
        </p:spPr>
        <p:txBody>
          <a:bodyPr>
            <a:normAutofit fontScale="85000" lnSpcReduction="20000"/>
          </a:bodyPr>
          <a:lstStyle/>
          <a:p>
            <a:r>
              <a:rPr lang="en-GB" dirty="0"/>
              <a:t>Name 2 ways people can be protected from tropical storms</a:t>
            </a:r>
          </a:p>
          <a:p>
            <a:r>
              <a:rPr lang="en-GB" dirty="0">
                <a:solidFill>
                  <a:schemeClr val="accent6">
                    <a:lumMod val="50000"/>
                  </a:schemeClr>
                </a:solidFill>
              </a:rPr>
              <a:t>Windows and doors reinforced, storm drains constructed in urban areas, sea walls. Coastal buildings on stilts. 2000 cyclone shelters in Bangladesh</a:t>
            </a:r>
          </a:p>
          <a:p>
            <a:r>
              <a:rPr lang="en-GB" dirty="0"/>
              <a:t>How can we plan for a tropical storm?</a:t>
            </a:r>
          </a:p>
          <a:p>
            <a:r>
              <a:rPr lang="en-GB" dirty="0">
                <a:solidFill>
                  <a:schemeClr val="accent6">
                    <a:lumMod val="50000"/>
                  </a:schemeClr>
                </a:solidFill>
              </a:rPr>
              <a:t>USA national Hurricane preparedness week on TV and in schools. Building away from areas at risk</a:t>
            </a:r>
          </a:p>
          <a:p>
            <a:r>
              <a:rPr lang="en-GB" dirty="0"/>
              <a:t>Name x2 secondary effects of Typhoon Haiyan</a:t>
            </a:r>
          </a:p>
          <a:p>
            <a:r>
              <a:rPr lang="en-GB" dirty="0">
                <a:solidFill>
                  <a:schemeClr val="accent6">
                    <a:lumMod val="50000"/>
                  </a:schemeClr>
                </a:solidFill>
              </a:rPr>
              <a:t>6 million lost their source of income, 14 million affected and many of them homeless. Landslides blocked roads and cut off rural communities. Lost power for a month. Ferry services disrupted which slowed down aid. Looting and violence broke out in </a:t>
            </a:r>
            <a:r>
              <a:rPr lang="en-GB" dirty="0" err="1">
                <a:solidFill>
                  <a:schemeClr val="accent6">
                    <a:lumMod val="50000"/>
                  </a:schemeClr>
                </a:solidFill>
              </a:rPr>
              <a:t>Tacloban</a:t>
            </a:r>
            <a:r>
              <a:rPr lang="en-GB" dirty="0"/>
              <a:t>.</a:t>
            </a:r>
          </a:p>
          <a:p>
            <a:r>
              <a:rPr lang="en-GB" dirty="0"/>
              <a:t>Name x2 Long-term responses to Typhoon Haiyan</a:t>
            </a:r>
          </a:p>
          <a:p>
            <a:r>
              <a:rPr lang="en-GB" dirty="0">
                <a:solidFill>
                  <a:schemeClr val="accent6">
                    <a:lumMod val="50000"/>
                  </a:schemeClr>
                </a:solidFill>
              </a:rPr>
              <a:t>UN donated financial aid, supplies and medical support. Rebuilt roads, bridges and airport. ‘cash for work’ programmes –people paid to help clear the debris. Rich countries (US, Australia and EU) supported new livelihood opportunities. Rice farming and fishing quickly re-established. Coconut production will take longer as takes 5 years to grow. Oxfam supported the replacement of fishing boats. 1000s of home built away from areas at risk from flooding. More cyclone shelters built to accommodate people evacuated from coastal areas.</a:t>
            </a:r>
          </a:p>
        </p:txBody>
      </p:sp>
    </p:spTree>
    <p:extLst>
      <p:ext uri="{BB962C8B-B14F-4D97-AF65-F5344CB8AC3E}">
        <p14:creationId xmlns:p14="http://schemas.microsoft.com/office/powerpoint/2010/main" val="225902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206" y="873646"/>
            <a:ext cx="10472802" cy="5326737"/>
          </a:xfrm>
        </p:spPr>
        <p:txBody>
          <a:bodyPr>
            <a:normAutofit fontScale="92500" lnSpcReduction="20000"/>
          </a:bodyPr>
          <a:lstStyle/>
          <a:p>
            <a:r>
              <a:rPr lang="en-GB" dirty="0"/>
              <a:t>What was our UK weather hazard case study?</a:t>
            </a:r>
          </a:p>
          <a:p>
            <a:r>
              <a:rPr lang="en-GB" dirty="0">
                <a:solidFill>
                  <a:schemeClr val="accent6">
                    <a:lumMod val="50000"/>
                  </a:schemeClr>
                </a:solidFill>
              </a:rPr>
              <a:t>The Somerset Levels floods 2014</a:t>
            </a:r>
          </a:p>
          <a:p>
            <a:r>
              <a:rPr lang="en-GB" dirty="0"/>
              <a:t>What are the UKs weather hazards? At least 2</a:t>
            </a:r>
          </a:p>
          <a:p>
            <a:r>
              <a:rPr lang="en-GB" dirty="0">
                <a:solidFill>
                  <a:schemeClr val="accent6">
                    <a:lumMod val="50000"/>
                  </a:schemeClr>
                </a:solidFill>
              </a:rPr>
              <a:t>Thunderstorms, Prolonged rainfall, drought and extreme heat, heavy snow and extreme cold, strong winds</a:t>
            </a:r>
          </a:p>
          <a:p>
            <a:r>
              <a:rPr lang="en-GB" dirty="0"/>
              <a:t>What caused the flooding? At least 2 points</a:t>
            </a:r>
          </a:p>
          <a:p>
            <a:r>
              <a:rPr lang="en-GB" dirty="0">
                <a:solidFill>
                  <a:schemeClr val="accent6">
                    <a:lumMod val="50000"/>
                  </a:schemeClr>
                </a:solidFill>
              </a:rPr>
              <a:t>Wettest January since records began in1910, 350mm fell in January and February, 100mm more than usual, high tides and storm surges swept up rivers from the Bristol channel preventing fresh water reaching the sea and flooding land instead, rivers not being dredged for 20 years  mean the river bed had risen.</a:t>
            </a:r>
          </a:p>
          <a:p>
            <a:r>
              <a:rPr lang="en-GB" dirty="0"/>
              <a:t>What were the economic impacts of the floods?</a:t>
            </a:r>
          </a:p>
          <a:p>
            <a:r>
              <a:rPr lang="en-GB" dirty="0">
                <a:solidFill>
                  <a:schemeClr val="accent6">
                    <a:lumMod val="50000"/>
                  </a:schemeClr>
                </a:solidFill>
              </a:rPr>
              <a:t>Flood damage more than £10 million, 14000 ha agricultural land underwater for 3-4 weeks., 1000 livestock evacuated, local road cut off by flooding, Bristol to Taunton railway line closed at Bridgewater.</a:t>
            </a:r>
          </a:p>
        </p:txBody>
      </p:sp>
    </p:spTree>
    <p:extLst>
      <p:ext uri="{BB962C8B-B14F-4D97-AF65-F5344CB8AC3E}">
        <p14:creationId xmlns:p14="http://schemas.microsoft.com/office/powerpoint/2010/main" val="364997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628" y="485340"/>
            <a:ext cx="10598062" cy="5727570"/>
          </a:xfrm>
        </p:spPr>
        <p:txBody>
          <a:bodyPr>
            <a:normAutofit fontScale="92500" lnSpcReduction="10000"/>
          </a:bodyPr>
          <a:lstStyle/>
          <a:p>
            <a:r>
              <a:rPr lang="en-GB" dirty="0"/>
              <a:t>Name a period of drought and extreme heat in the UK.</a:t>
            </a:r>
          </a:p>
          <a:p>
            <a:r>
              <a:rPr lang="en-GB" dirty="0">
                <a:solidFill>
                  <a:schemeClr val="accent6">
                    <a:lumMod val="50000"/>
                  </a:schemeClr>
                </a:solidFill>
              </a:rPr>
              <a:t>2003 most extreme heatwave for 500 years hit Europe and 20000 died. World cup 2018 summer where hose pipe bans came into force and the grass started dying.</a:t>
            </a:r>
          </a:p>
          <a:p>
            <a:r>
              <a:rPr lang="en-GB" dirty="0"/>
              <a:t>Name an extreme cold and snow event.</a:t>
            </a:r>
          </a:p>
          <a:p>
            <a:r>
              <a:rPr lang="en-GB" dirty="0">
                <a:solidFill>
                  <a:schemeClr val="accent6">
                    <a:lumMod val="50000"/>
                  </a:schemeClr>
                </a:solidFill>
              </a:rPr>
              <a:t>‘The beast from the East’ March 2018</a:t>
            </a:r>
          </a:p>
          <a:p>
            <a:r>
              <a:rPr lang="en-GB" dirty="0"/>
              <a:t>What were the social impacts of the Somerset floods?</a:t>
            </a:r>
          </a:p>
          <a:p>
            <a:r>
              <a:rPr lang="en-GB" dirty="0">
                <a:solidFill>
                  <a:schemeClr val="accent6">
                    <a:lumMod val="50000"/>
                  </a:schemeClr>
                </a:solidFill>
              </a:rPr>
              <a:t>600 homes flooded, 16 farms evacuated, people living in temporary accommodation for several months, Moorland and </a:t>
            </a:r>
            <a:r>
              <a:rPr lang="en-GB" dirty="0" err="1">
                <a:solidFill>
                  <a:schemeClr val="accent6">
                    <a:lumMod val="50000"/>
                  </a:schemeClr>
                </a:solidFill>
              </a:rPr>
              <a:t>Muchelney</a:t>
            </a:r>
            <a:r>
              <a:rPr lang="en-GB" dirty="0">
                <a:solidFill>
                  <a:schemeClr val="accent6">
                    <a:lumMod val="50000"/>
                  </a:schemeClr>
                </a:solidFill>
              </a:rPr>
              <a:t> villages cut off affecting daily lives of jobs and education, power supplies cut off.</a:t>
            </a:r>
          </a:p>
          <a:p>
            <a:r>
              <a:rPr lang="en-GB" dirty="0"/>
              <a:t>What were the environmental impacts of the Somerset floods?</a:t>
            </a:r>
          </a:p>
          <a:p>
            <a:r>
              <a:rPr lang="en-GB" dirty="0">
                <a:solidFill>
                  <a:schemeClr val="accent6">
                    <a:lumMod val="50000"/>
                  </a:schemeClr>
                </a:solidFill>
              </a:rPr>
              <a:t>Floodwaters heavily contaminated with sewage and oil and chemicals, debris needed clearing, stagnant water had to be </a:t>
            </a:r>
            <a:r>
              <a:rPr lang="en-GB" dirty="0" err="1">
                <a:solidFill>
                  <a:schemeClr val="accent6">
                    <a:lumMod val="50000"/>
                  </a:schemeClr>
                </a:solidFill>
              </a:rPr>
              <a:t>reoxygenated</a:t>
            </a:r>
            <a:r>
              <a:rPr lang="en-GB" dirty="0">
                <a:solidFill>
                  <a:schemeClr val="accent6">
                    <a:lumMod val="50000"/>
                  </a:schemeClr>
                </a:solidFill>
              </a:rPr>
              <a:t> before being pumped back into rivers</a:t>
            </a:r>
          </a:p>
          <a:p>
            <a:endParaRPr lang="en-GB" dirty="0"/>
          </a:p>
        </p:txBody>
      </p:sp>
    </p:spTree>
    <p:extLst>
      <p:ext uri="{BB962C8B-B14F-4D97-AF65-F5344CB8AC3E}">
        <p14:creationId xmlns:p14="http://schemas.microsoft.com/office/powerpoint/2010/main" val="248168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4F66C-85FF-4713-844B-BB083EC84110}"/>
              </a:ext>
            </a:extLst>
          </p:cNvPr>
          <p:cNvSpPr>
            <a:spLocks noGrp="1"/>
          </p:cNvSpPr>
          <p:nvPr>
            <p:ph type="title"/>
          </p:nvPr>
        </p:nvSpPr>
        <p:spPr>
          <a:xfrm>
            <a:off x="838200" y="-314814"/>
            <a:ext cx="10515600" cy="1325563"/>
          </a:xfrm>
        </p:spPr>
        <p:txBody>
          <a:bodyPr/>
          <a:lstStyle/>
          <a:p>
            <a:r>
              <a:rPr lang="en-GB" dirty="0" err="1"/>
              <a:t>Geog</a:t>
            </a:r>
            <a:r>
              <a:rPr lang="en-GB" dirty="0"/>
              <a:t> Your memory</a:t>
            </a:r>
          </a:p>
        </p:txBody>
      </p:sp>
      <p:sp>
        <p:nvSpPr>
          <p:cNvPr id="3" name="Content Placeholder 2">
            <a:extLst>
              <a:ext uri="{FF2B5EF4-FFF2-40B4-BE49-F238E27FC236}">
                <a16:creationId xmlns:a16="http://schemas.microsoft.com/office/drawing/2014/main" id="{457C78E0-ECE2-400E-9BBC-63A5F642CD0B}"/>
              </a:ext>
            </a:extLst>
          </p:cNvPr>
          <p:cNvSpPr>
            <a:spLocks noGrp="1"/>
          </p:cNvSpPr>
          <p:nvPr>
            <p:ph idx="1"/>
          </p:nvPr>
        </p:nvSpPr>
        <p:spPr>
          <a:xfrm>
            <a:off x="691662" y="1010749"/>
            <a:ext cx="11324492" cy="5636236"/>
          </a:xfrm>
        </p:spPr>
        <p:txBody>
          <a:bodyPr>
            <a:normAutofit fontScale="85000" lnSpcReduction="20000"/>
          </a:bodyPr>
          <a:lstStyle/>
          <a:p>
            <a:pPr marL="0" indent="0">
              <a:buNone/>
            </a:pPr>
            <a:r>
              <a:rPr lang="en-GB" dirty="0"/>
              <a:t>How much did the Somerset flood Action Plan cost?</a:t>
            </a:r>
          </a:p>
          <a:p>
            <a:pPr marL="0" indent="0">
              <a:buNone/>
            </a:pPr>
            <a:r>
              <a:rPr lang="en-GB" dirty="0">
                <a:solidFill>
                  <a:schemeClr val="accent6">
                    <a:lumMod val="50000"/>
                  </a:schemeClr>
                </a:solidFill>
              </a:rPr>
              <a:t>£20 million</a:t>
            </a:r>
          </a:p>
          <a:p>
            <a:pPr marL="0" indent="0">
              <a:buNone/>
            </a:pPr>
            <a:r>
              <a:rPr lang="en-GB" dirty="0"/>
              <a:t>What are the names of the 2 rivers on the Somerset levels?</a:t>
            </a:r>
          </a:p>
          <a:p>
            <a:pPr marL="0" indent="0">
              <a:buNone/>
            </a:pPr>
            <a:r>
              <a:rPr lang="en-GB" dirty="0">
                <a:solidFill>
                  <a:schemeClr val="accent6">
                    <a:lumMod val="50000"/>
                  </a:schemeClr>
                </a:solidFill>
              </a:rPr>
              <a:t>Tone and Parratt</a:t>
            </a:r>
          </a:p>
          <a:p>
            <a:pPr marL="0" indent="0">
              <a:buNone/>
            </a:pPr>
            <a:r>
              <a:rPr lang="en-GB" dirty="0"/>
              <a:t>How long did the floodwaters stay for on the Somerset levels in 2014?</a:t>
            </a:r>
          </a:p>
          <a:p>
            <a:pPr marL="0" indent="0">
              <a:buNone/>
            </a:pPr>
            <a:r>
              <a:rPr lang="en-GB" dirty="0">
                <a:solidFill>
                  <a:schemeClr val="accent6">
                    <a:lumMod val="50000"/>
                  </a:schemeClr>
                </a:solidFill>
              </a:rPr>
              <a:t>3-4 weeks</a:t>
            </a:r>
          </a:p>
          <a:p>
            <a:pPr marL="0" indent="0">
              <a:buNone/>
            </a:pPr>
            <a:r>
              <a:rPr lang="en-GB" dirty="0"/>
              <a:t>What did the residents in Somerset blame the extent of the flooding on?</a:t>
            </a:r>
          </a:p>
          <a:p>
            <a:pPr marL="0" indent="0">
              <a:buNone/>
            </a:pPr>
            <a:r>
              <a:rPr lang="en-GB" dirty="0">
                <a:solidFill>
                  <a:schemeClr val="accent6">
                    <a:lumMod val="50000"/>
                  </a:schemeClr>
                </a:solidFill>
              </a:rPr>
              <a:t>That the rivers hadn’t been dredged for 20 years</a:t>
            </a:r>
          </a:p>
          <a:p>
            <a:pPr marL="0" indent="0">
              <a:buNone/>
            </a:pPr>
            <a:r>
              <a:rPr lang="en-GB" dirty="0"/>
              <a:t>Name 2 ways the flood Action Plan did to minimise impacts of future flooding?</a:t>
            </a:r>
          </a:p>
          <a:p>
            <a:pPr marL="0" indent="0">
              <a:buNone/>
            </a:pPr>
            <a:r>
              <a:rPr lang="en-GB" dirty="0">
                <a:solidFill>
                  <a:schemeClr val="accent6">
                    <a:lumMod val="50000"/>
                  </a:schemeClr>
                </a:solidFill>
              </a:rPr>
              <a:t>Raised the roads</a:t>
            </a:r>
          </a:p>
          <a:p>
            <a:pPr marL="0" indent="0">
              <a:buNone/>
            </a:pPr>
            <a:r>
              <a:rPr lang="en-GB" dirty="0">
                <a:solidFill>
                  <a:schemeClr val="accent6">
                    <a:lumMod val="50000"/>
                  </a:schemeClr>
                </a:solidFill>
              </a:rPr>
              <a:t>Dredged the rivers</a:t>
            </a:r>
          </a:p>
          <a:p>
            <a:pPr marL="0" indent="0">
              <a:buNone/>
            </a:pPr>
            <a:r>
              <a:rPr lang="en-GB" dirty="0">
                <a:solidFill>
                  <a:schemeClr val="accent6">
                    <a:lumMod val="50000"/>
                  </a:schemeClr>
                </a:solidFill>
              </a:rPr>
              <a:t>Build flood defences around villages</a:t>
            </a:r>
          </a:p>
          <a:p>
            <a:pPr marL="0" indent="0">
              <a:buNone/>
            </a:pPr>
            <a:r>
              <a:rPr lang="en-GB" dirty="0">
                <a:solidFill>
                  <a:schemeClr val="accent6">
                    <a:lumMod val="50000"/>
                  </a:schemeClr>
                </a:solidFill>
              </a:rPr>
              <a:t>Built more pumping stations</a:t>
            </a:r>
          </a:p>
          <a:p>
            <a:pPr marL="0" indent="0">
              <a:buNone/>
            </a:pPr>
            <a:r>
              <a:rPr lang="en-GB" dirty="0">
                <a:solidFill>
                  <a:schemeClr val="accent6">
                    <a:lumMod val="50000"/>
                  </a:schemeClr>
                </a:solidFill>
              </a:rPr>
              <a:t>A tidal barrage is planned in Bridgewater</a:t>
            </a:r>
          </a:p>
        </p:txBody>
      </p:sp>
    </p:spTree>
    <p:extLst>
      <p:ext uri="{BB962C8B-B14F-4D97-AF65-F5344CB8AC3E}">
        <p14:creationId xmlns:p14="http://schemas.microsoft.com/office/powerpoint/2010/main" val="343043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anim calcmode="lin" valueType="num">
                                      <p:cBhvr additive="base">
                                        <p:cTn id="1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 calcmode="lin" valueType="num">
                                      <p:cBhvr additive="base">
                                        <p:cTn id="1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anim calcmode="lin" valueType="num">
                                      <p:cBhvr additive="base">
                                        <p:cTn id="1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anim calcmode="lin" valueType="num">
                                      <p:cBhvr additive="base">
                                        <p:cTn id="2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 calcmode="lin" valueType="num">
                                      <p:cBhvr additive="base">
                                        <p:cTn id="3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C4A0D-776D-43C2-99B5-D5BB949EF666}"/>
              </a:ext>
            </a:extLst>
          </p:cNvPr>
          <p:cNvSpPr>
            <a:spLocks noGrp="1"/>
          </p:cNvSpPr>
          <p:nvPr>
            <p:ph type="title"/>
          </p:nvPr>
        </p:nvSpPr>
        <p:spPr/>
        <p:txBody>
          <a:bodyPr/>
          <a:lstStyle/>
          <a:p>
            <a:r>
              <a:rPr lang="en-GB" dirty="0" err="1"/>
              <a:t>Geog</a:t>
            </a:r>
            <a:r>
              <a:rPr lang="en-GB" dirty="0"/>
              <a:t> Your Memory</a:t>
            </a:r>
          </a:p>
        </p:txBody>
      </p:sp>
      <p:sp>
        <p:nvSpPr>
          <p:cNvPr id="3" name="Content Placeholder 2">
            <a:extLst>
              <a:ext uri="{FF2B5EF4-FFF2-40B4-BE49-F238E27FC236}">
                <a16:creationId xmlns:a16="http://schemas.microsoft.com/office/drawing/2014/main" id="{6737DCD0-A2A0-475B-A438-FA3067DB08F1}"/>
              </a:ext>
            </a:extLst>
          </p:cNvPr>
          <p:cNvSpPr>
            <a:spLocks noGrp="1"/>
          </p:cNvSpPr>
          <p:nvPr>
            <p:ph idx="1"/>
          </p:nvPr>
        </p:nvSpPr>
        <p:spPr/>
        <p:txBody>
          <a:bodyPr/>
          <a:lstStyle/>
          <a:p>
            <a:r>
              <a:rPr lang="en-GB" dirty="0"/>
              <a:t>Give 2 pieces of evidence that there is climate change</a:t>
            </a:r>
          </a:p>
          <a:p>
            <a:r>
              <a:rPr lang="en-GB" dirty="0">
                <a:solidFill>
                  <a:schemeClr val="accent6">
                    <a:lumMod val="50000"/>
                  </a:schemeClr>
                </a:solidFill>
              </a:rPr>
              <a:t>Extraction of ice cores in Antarctica tells us that temperatures have fluctuated above and below today’s temperatures over millions of years.  Glaciers are retreating, sea levels have risen10-20 cm in last 100 years. Seasonal weather patterns are changing</a:t>
            </a:r>
          </a:p>
          <a:p>
            <a:r>
              <a:rPr lang="en-GB" dirty="0"/>
              <a:t>Give a natural reason for climate change and explain it</a:t>
            </a:r>
          </a:p>
          <a:p>
            <a:r>
              <a:rPr lang="en-GB" dirty="0">
                <a:solidFill>
                  <a:schemeClr val="accent6">
                    <a:lumMod val="50000"/>
                  </a:schemeClr>
                </a:solidFill>
              </a:rPr>
              <a:t>Orbital changes, explained by the </a:t>
            </a:r>
            <a:r>
              <a:rPr lang="en-GB" dirty="0" err="1">
                <a:solidFill>
                  <a:schemeClr val="accent6">
                    <a:lumMod val="50000"/>
                  </a:schemeClr>
                </a:solidFill>
              </a:rPr>
              <a:t>Milankovich</a:t>
            </a:r>
            <a:r>
              <a:rPr lang="en-GB" dirty="0">
                <a:solidFill>
                  <a:schemeClr val="accent6">
                    <a:lumMod val="50000"/>
                  </a:schemeClr>
                </a:solidFill>
              </a:rPr>
              <a:t> cycle means that eccentricity the Earth passes by the sun closer during an elliptical 100000 year cycle, making the Earth hotter and colder at times.  Sunspots are where flares of energy are releases by the sun</a:t>
            </a:r>
          </a:p>
        </p:txBody>
      </p:sp>
    </p:spTree>
    <p:extLst>
      <p:ext uri="{BB962C8B-B14F-4D97-AF65-F5344CB8AC3E}">
        <p14:creationId xmlns:p14="http://schemas.microsoft.com/office/powerpoint/2010/main" val="361448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248" y="816632"/>
            <a:ext cx="10515600" cy="5521106"/>
          </a:xfrm>
        </p:spPr>
        <p:txBody>
          <a:bodyPr>
            <a:normAutofit/>
          </a:bodyPr>
          <a:lstStyle/>
          <a:p>
            <a:pPr marL="0" indent="0">
              <a:buNone/>
            </a:pPr>
            <a:r>
              <a:rPr lang="en-GB" dirty="0"/>
              <a:t>What is the definition of a natural hazard?</a:t>
            </a:r>
          </a:p>
          <a:p>
            <a:pPr marL="0" indent="0">
              <a:buNone/>
            </a:pPr>
            <a:r>
              <a:rPr lang="en-GB" dirty="0">
                <a:solidFill>
                  <a:schemeClr val="accent6">
                    <a:lumMod val="50000"/>
                  </a:schemeClr>
                </a:solidFill>
              </a:rPr>
              <a:t>A natural event that has a huge social impact (affects humans)</a:t>
            </a:r>
          </a:p>
          <a:p>
            <a:pPr marL="0" indent="0">
              <a:buNone/>
            </a:pPr>
            <a:r>
              <a:rPr lang="en-GB" dirty="0"/>
              <a:t>Name three natural hazards</a:t>
            </a:r>
          </a:p>
          <a:p>
            <a:pPr marL="0" indent="0">
              <a:buNone/>
            </a:pPr>
            <a:r>
              <a:rPr lang="en-GB" dirty="0">
                <a:solidFill>
                  <a:schemeClr val="accent6">
                    <a:lumMod val="50000"/>
                  </a:schemeClr>
                </a:solidFill>
              </a:rPr>
              <a:t>Volcanic eruptions, earthquakes, storms, Tsunami, landslides, floods</a:t>
            </a:r>
          </a:p>
          <a:p>
            <a:pPr marL="0" indent="0">
              <a:buNone/>
            </a:pPr>
            <a:r>
              <a:rPr lang="en-GB" dirty="0"/>
              <a:t>What factors increase the risk to people from natural hazards? (at least two)</a:t>
            </a:r>
          </a:p>
          <a:p>
            <a:pPr marL="0" indent="0">
              <a:buNone/>
            </a:pPr>
            <a:r>
              <a:rPr lang="en-GB" dirty="0">
                <a:solidFill>
                  <a:schemeClr val="accent6">
                    <a:lumMod val="50000"/>
                  </a:schemeClr>
                </a:solidFill>
              </a:rPr>
              <a:t>Urbanisation, poverty, Climate change, Farming</a:t>
            </a:r>
          </a:p>
          <a:p>
            <a:pPr marL="0" indent="0">
              <a:buNone/>
            </a:pPr>
            <a:r>
              <a:rPr lang="en-GB" dirty="0"/>
              <a:t>Why does urbanisation increase risk from natural hazards?</a:t>
            </a:r>
          </a:p>
          <a:p>
            <a:pPr marL="0" indent="0">
              <a:buNone/>
            </a:pPr>
            <a:r>
              <a:rPr lang="en-GB" dirty="0">
                <a:solidFill>
                  <a:schemeClr val="accent6">
                    <a:lumMod val="50000"/>
                  </a:schemeClr>
                </a:solidFill>
              </a:rPr>
              <a:t>Over 50% worlds population live in cities.  Some megacities </a:t>
            </a:r>
            <a:r>
              <a:rPr lang="en-GB" dirty="0" err="1">
                <a:solidFill>
                  <a:schemeClr val="accent6">
                    <a:lumMod val="50000"/>
                  </a:schemeClr>
                </a:solidFill>
              </a:rPr>
              <a:t>Eg</a:t>
            </a:r>
            <a:r>
              <a:rPr lang="en-GB" dirty="0">
                <a:solidFill>
                  <a:schemeClr val="accent6">
                    <a:lumMod val="50000"/>
                  </a:schemeClr>
                </a:solidFill>
              </a:rPr>
              <a:t>. Istanbul, L.A. and Tokyo suffer from earthquakes. Densely populated areas at risk from cyclones as many cities on the coast.</a:t>
            </a:r>
          </a:p>
          <a:p>
            <a:pPr marL="0" indent="0">
              <a:buNone/>
            </a:pPr>
            <a:endParaRPr lang="en-GB" dirty="0"/>
          </a:p>
        </p:txBody>
      </p:sp>
    </p:spTree>
    <p:extLst>
      <p:ext uri="{BB962C8B-B14F-4D97-AF65-F5344CB8AC3E}">
        <p14:creationId xmlns:p14="http://schemas.microsoft.com/office/powerpoint/2010/main" val="377180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AB458-0F41-4FD0-81B9-018543FB0AF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2345455-F95B-453A-801E-BB5275A0B33A}"/>
              </a:ext>
            </a:extLst>
          </p:cNvPr>
          <p:cNvSpPr>
            <a:spLocks noGrp="1"/>
          </p:cNvSpPr>
          <p:nvPr>
            <p:ph idx="1"/>
          </p:nvPr>
        </p:nvSpPr>
        <p:spPr/>
        <p:txBody>
          <a:bodyPr/>
          <a:lstStyle/>
          <a:p>
            <a:r>
              <a:rPr lang="en-GB" dirty="0"/>
              <a:t>What does the word mitigation mean?</a:t>
            </a:r>
          </a:p>
          <a:p>
            <a:r>
              <a:rPr lang="en-GB" dirty="0"/>
              <a:t>How humans can reduce the risk</a:t>
            </a:r>
          </a:p>
          <a:p>
            <a:r>
              <a:rPr lang="en-GB" dirty="0"/>
              <a:t>What is adaptation?</a:t>
            </a:r>
          </a:p>
          <a:p>
            <a:r>
              <a:rPr lang="en-GB" dirty="0"/>
              <a:t>How humans will adapt their lifestyles to the impending change</a:t>
            </a:r>
          </a:p>
        </p:txBody>
      </p:sp>
    </p:spTree>
    <p:extLst>
      <p:ext uri="{BB962C8B-B14F-4D97-AF65-F5344CB8AC3E}">
        <p14:creationId xmlns:p14="http://schemas.microsoft.com/office/powerpoint/2010/main" val="3609767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How were the floods managed?</a:t>
            </a:r>
          </a:p>
          <a:p>
            <a:endParaRPr lang="en-GB" dirty="0"/>
          </a:p>
          <a:p>
            <a:r>
              <a:rPr lang="en-GB" dirty="0"/>
              <a:t>What evidence </a:t>
            </a:r>
            <a:r>
              <a:rPr lang="en-GB"/>
              <a:t>is there </a:t>
            </a:r>
            <a:r>
              <a:rPr lang="en-GB" dirty="0"/>
              <a:t>that weather in the UK is becoming more extreme?</a:t>
            </a:r>
          </a:p>
        </p:txBody>
      </p:sp>
    </p:spTree>
    <p:extLst>
      <p:ext uri="{BB962C8B-B14F-4D97-AF65-F5344CB8AC3E}">
        <p14:creationId xmlns:p14="http://schemas.microsoft.com/office/powerpoint/2010/main" val="199206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662152" y="365125"/>
            <a:ext cx="10691648" cy="5811838"/>
          </a:xfrm>
        </p:spPr>
        <p:txBody>
          <a:bodyPr>
            <a:normAutofit/>
          </a:bodyPr>
          <a:lstStyle/>
          <a:p>
            <a:pPr marL="0" indent="0">
              <a:buNone/>
            </a:pPr>
            <a:r>
              <a:rPr lang="en-GB" dirty="0"/>
              <a:t>What do we call the belt of volcanoes around the edge of the Pacific Ocean?</a:t>
            </a:r>
          </a:p>
          <a:p>
            <a:pPr marL="0" indent="0">
              <a:buNone/>
            </a:pPr>
            <a:r>
              <a:rPr lang="en-GB" dirty="0">
                <a:solidFill>
                  <a:schemeClr val="accent6">
                    <a:lumMod val="50000"/>
                  </a:schemeClr>
                </a:solidFill>
              </a:rPr>
              <a:t>The Ring of Fire</a:t>
            </a:r>
          </a:p>
          <a:p>
            <a:pPr marL="0" indent="0">
              <a:buNone/>
            </a:pPr>
            <a:r>
              <a:rPr lang="en-GB" dirty="0"/>
              <a:t>What are the two types of crust?</a:t>
            </a:r>
          </a:p>
          <a:p>
            <a:pPr marL="0" indent="0">
              <a:buNone/>
            </a:pPr>
            <a:r>
              <a:rPr lang="en-GB" dirty="0">
                <a:solidFill>
                  <a:schemeClr val="accent6">
                    <a:lumMod val="50000"/>
                  </a:schemeClr>
                </a:solidFill>
              </a:rPr>
              <a:t>Oceanic and continental</a:t>
            </a:r>
          </a:p>
          <a:p>
            <a:pPr marL="0" indent="0">
              <a:buNone/>
            </a:pPr>
            <a:r>
              <a:rPr lang="en-GB" dirty="0"/>
              <a:t>Why does climate change increase risk from natural hazards?</a:t>
            </a:r>
          </a:p>
          <a:p>
            <a:pPr marL="0" indent="0">
              <a:buNone/>
            </a:pPr>
            <a:r>
              <a:rPr lang="en-GB" dirty="0">
                <a:solidFill>
                  <a:schemeClr val="accent6">
                    <a:lumMod val="50000"/>
                  </a:schemeClr>
                </a:solidFill>
              </a:rPr>
              <a:t>In a warmer world the atmosphere has more energy so = intense storms and hurricanes, some parts to become wetter (flooding).  Others drier (droughts)</a:t>
            </a:r>
          </a:p>
          <a:p>
            <a:pPr marL="0" indent="0">
              <a:buNone/>
            </a:pPr>
            <a:r>
              <a:rPr lang="en-GB" dirty="0"/>
              <a:t>How does farming increase risk from natural hazards?</a:t>
            </a:r>
          </a:p>
          <a:p>
            <a:pPr marL="0" indent="0">
              <a:buNone/>
            </a:pPr>
            <a:r>
              <a:rPr lang="en-GB" dirty="0">
                <a:solidFill>
                  <a:schemeClr val="accent6">
                    <a:lumMod val="50000"/>
                  </a:schemeClr>
                </a:solidFill>
              </a:rPr>
              <a:t>Living  on floodplains for fertile soils after flooding, puts people at risk (</a:t>
            </a:r>
            <a:r>
              <a:rPr lang="en-GB" dirty="0" err="1">
                <a:solidFill>
                  <a:schemeClr val="accent6">
                    <a:lumMod val="50000"/>
                  </a:schemeClr>
                </a:solidFill>
              </a:rPr>
              <a:t>Eg</a:t>
            </a:r>
            <a:r>
              <a:rPr lang="en-GB" dirty="0">
                <a:solidFill>
                  <a:schemeClr val="accent6">
                    <a:lumMod val="50000"/>
                  </a:schemeClr>
                </a:solidFill>
              </a:rPr>
              <a:t>. Ganges Bangladesh)</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4387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a:bodyPr>
          <a:lstStyle/>
          <a:p>
            <a:pPr marL="0" indent="0">
              <a:buNone/>
            </a:pPr>
            <a:r>
              <a:rPr lang="en-GB" dirty="0"/>
              <a:t>What is the plate margin called where the plates are moving passed each other?</a:t>
            </a:r>
          </a:p>
          <a:p>
            <a:pPr marL="0" indent="0">
              <a:buNone/>
            </a:pPr>
            <a:r>
              <a:rPr lang="en-GB" dirty="0">
                <a:solidFill>
                  <a:schemeClr val="accent6">
                    <a:lumMod val="50000"/>
                  </a:schemeClr>
                </a:solidFill>
              </a:rPr>
              <a:t>Conservative</a:t>
            </a:r>
          </a:p>
          <a:p>
            <a:pPr marL="0" indent="0">
              <a:buNone/>
            </a:pPr>
            <a:r>
              <a:rPr lang="en-GB" dirty="0"/>
              <a:t>What is the plate margin called where the plates are moving towards each other?</a:t>
            </a:r>
          </a:p>
          <a:p>
            <a:pPr marL="0" indent="0">
              <a:buNone/>
            </a:pPr>
            <a:r>
              <a:rPr lang="en-GB" dirty="0">
                <a:solidFill>
                  <a:schemeClr val="accent6">
                    <a:lumMod val="50000"/>
                  </a:schemeClr>
                </a:solidFill>
              </a:rPr>
              <a:t>Destructive</a:t>
            </a:r>
          </a:p>
          <a:p>
            <a:pPr marL="0" indent="0">
              <a:buNone/>
            </a:pPr>
            <a:r>
              <a:rPr lang="en-GB" dirty="0"/>
              <a:t>Which plate margin has no volcanoes?</a:t>
            </a:r>
          </a:p>
          <a:p>
            <a:pPr marL="0" indent="0">
              <a:buNone/>
            </a:pPr>
            <a:r>
              <a:rPr lang="en-GB">
                <a:solidFill>
                  <a:schemeClr val="accent6">
                    <a:lumMod val="50000"/>
                  </a:schemeClr>
                </a:solidFill>
              </a:rPr>
              <a:t>Conservative</a:t>
            </a:r>
            <a:endParaRPr lang="en-GB" dirty="0">
              <a:solidFill>
                <a:schemeClr val="accent6">
                  <a:lumMod val="50000"/>
                </a:schemeClr>
              </a:solidFill>
            </a:endParaRPr>
          </a:p>
          <a:p>
            <a:pPr marL="0" indent="0">
              <a:buNone/>
            </a:pPr>
            <a:r>
              <a:rPr lang="en-GB" dirty="0"/>
              <a:t>How does poverty increase risk from natural hazards?</a:t>
            </a:r>
          </a:p>
          <a:p>
            <a:pPr marL="0" indent="0">
              <a:buNone/>
            </a:pPr>
            <a:r>
              <a:rPr lang="en-GB" dirty="0">
                <a:solidFill>
                  <a:schemeClr val="accent6">
                    <a:lumMod val="50000"/>
                  </a:schemeClr>
                </a:solidFill>
              </a:rPr>
              <a:t>Poorer parts of the world forces people to live in risky areas.  A shortage of housing leads people to build houses on unstable steep slopes prone to landslides and areas prone to flooding.</a:t>
            </a:r>
          </a:p>
          <a:p>
            <a:endParaRPr lang="en-GB" dirty="0"/>
          </a:p>
        </p:txBody>
      </p:sp>
    </p:spTree>
    <p:extLst>
      <p:ext uri="{BB962C8B-B14F-4D97-AF65-F5344CB8AC3E}">
        <p14:creationId xmlns:p14="http://schemas.microsoft.com/office/powerpoint/2010/main" val="414407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fontScale="92500" lnSpcReduction="10000"/>
          </a:bodyPr>
          <a:lstStyle/>
          <a:p>
            <a:r>
              <a:rPr lang="en-GB" dirty="0"/>
              <a:t>Which is denser (heavier)? Continental or oceanic crust?</a:t>
            </a:r>
          </a:p>
          <a:p>
            <a:r>
              <a:rPr lang="en-GB" dirty="0">
                <a:solidFill>
                  <a:schemeClr val="accent6">
                    <a:lumMod val="50000"/>
                  </a:schemeClr>
                </a:solidFill>
              </a:rPr>
              <a:t>Oceanic</a:t>
            </a:r>
          </a:p>
          <a:p>
            <a:r>
              <a:rPr lang="en-GB" dirty="0"/>
              <a:t>Which can be destroyed and created? Continental or oceanic crust?</a:t>
            </a:r>
          </a:p>
          <a:p>
            <a:r>
              <a:rPr lang="en-GB" dirty="0">
                <a:solidFill>
                  <a:schemeClr val="accent6">
                    <a:lumMod val="50000"/>
                  </a:schemeClr>
                </a:solidFill>
              </a:rPr>
              <a:t>Oceanic</a:t>
            </a:r>
          </a:p>
          <a:p>
            <a:r>
              <a:rPr lang="en-GB" dirty="0"/>
              <a:t>What is the plate margin called where the plates are moving away from each other?</a:t>
            </a:r>
          </a:p>
          <a:p>
            <a:r>
              <a:rPr lang="en-GB" dirty="0">
                <a:solidFill>
                  <a:schemeClr val="accent6">
                    <a:lumMod val="50000"/>
                  </a:schemeClr>
                </a:solidFill>
              </a:rPr>
              <a:t>Constructive</a:t>
            </a:r>
          </a:p>
          <a:p>
            <a:r>
              <a:rPr lang="en-GB" dirty="0"/>
              <a:t>Give an example of where this is happening.</a:t>
            </a:r>
          </a:p>
          <a:p>
            <a:r>
              <a:rPr lang="en-GB" dirty="0">
                <a:solidFill>
                  <a:schemeClr val="accent6">
                    <a:lumMod val="50000"/>
                  </a:schemeClr>
                </a:solidFill>
              </a:rPr>
              <a:t>Mid Atlantic ridge. North American and </a:t>
            </a:r>
            <a:r>
              <a:rPr lang="en-GB" dirty="0" err="1">
                <a:solidFill>
                  <a:schemeClr val="accent6">
                    <a:lumMod val="50000"/>
                  </a:schemeClr>
                </a:solidFill>
              </a:rPr>
              <a:t>Eurasion</a:t>
            </a:r>
            <a:r>
              <a:rPr lang="en-GB" dirty="0">
                <a:solidFill>
                  <a:schemeClr val="accent6">
                    <a:lumMod val="50000"/>
                  </a:schemeClr>
                </a:solidFill>
              </a:rPr>
              <a:t> plate</a:t>
            </a:r>
          </a:p>
          <a:p>
            <a:r>
              <a:rPr lang="en-GB" dirty="0"/>
              <a:t>What plate boundary is the San Andreas Fault?</a:t>
            </a:r>
          </a:p>
          <a:p>
            <a:r>
              <a:rPr lang="en-GB" dirty="0">
                <a:solidFill>
                  <a:schemeClr val="accent6">
                    <a:lumMod val="50000"/>
                  </a:schemeClr>
                </a:solidFill>
              </a:rPr>
              <a:t>Conservative</a:t>
            </a:r>
          </a:p>
          <a:p>
            <a:r>
              <a:rPr lang="en-GB" dirty="0"/>
              <a:t>What plate boundary is Mount Vesuvius (Naples) on?</a:t>
            </a:r>
          </a:p>
          <a:p>
            <a:r>
              <a:rPr lang="en-GB" dirty="0">
                <a:solidFill>
                  <a:schemeClr val="accent6">
                    <a:lumMod val="50000"/>
                  </a:schemeClr>
                </a:solidFill>
              </a:rPr>
              <a:t>Destructive</a:t>
            </a:r>
            <a:endParaRPr lang="en-GB" dirty="0"/>
          </a:p>
          <a:p>
            <a:endParaRPr lang="en-GB" dirty="0"/>
          </a:p>
        </p:txBody>
      </p:sp>
    </p:spTree>
    <p:extLst>
      <p:ext uri="{BB962C8B-B14F-4D97-AF65-F5344CB8AC3E}">
        <p14:creationId xmlns:p14="http://schemas.microsoft.com/office/powerpoint/2010/main" val="405040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28738" cy="6290441"/>
          </a:xfrm>
        </p:spPr>
        <p:txBody>
          <a:bodyPr>
            <a:normAutofit fontScale="92500" lnSpcReduction="20000"/>
          </a:bodyPr>
          <a:lstStyle/>
          <a:p>
            <a:r>
              <a:rPr lang="en-GB" dirty="0"/>
              <a:t>Name the plate boundaries where volcanoes happen.</a:t>
            </a:r>
          </a:p>
          <a:p>
            <a:r>
              <a:rPr lang="en-GB" dirty="0">
                <a:solidFill>
                  <a:schemeClr val="accent6">
                    <a:lumMod val="50000"/>
                  </a:schemeClr>
                </a:solidFill>
              </a:rPr>
              <a:t>Constructive and destructive</a:t>
            </a:r>
          </a:p>
          <a:p>
            <a:r>
              <a:rPr lang="en-GB" dirty="0"/>
              <a:t>Name the plate boundaries where earthquakes happen.</a:t>
            </a:r>
          </a:p>
          <a:p>
            <a:r>
              <a:rPr lang="en-GB" dirty="0">
                <a:solidFill>
                  <a:schemeClr val="accent6">
                    <a:lumMod val="50000"/>
                  </a:schemeClr>
                </a:solidFill>
              </a:rPr>
              <a:t>All of them</a:t>
            </a:r>
          </a:p>
          <a:p>
            <a:r>
              <a:rPr lang="en-GB" dirty="0"/>
              <a:t>How powerful were the Nepal and Chile earthquakes on </a:t>
            </a:r>
            <a:r>
              <a:rPr lang="en-GB"/>
              <a:t>the Richter </a:t>
            </a:r>
            <a:r>
              <a:rPr lang="en-GB" dirty="0"/>
              <a:t>scale?</a:t>
            </a:r>
          </a:p>
          <a:p>
            <a:r>
              <a:rPr lang="en-GB" dirty="0">
                <a:solidFill>
                  <a:schemeClr val="accent6">
                    <a:lumMod val="50000"/>
                  </a:schemeClr>
                </a:solidFill>
              </a:rPr>
              <a:t>Chile 8.8 and Nepal 7.9</a:t>
            </a:r>
          </a:p>
          <a:p>
            <a:r>
              <a:rPr lang="en-GB" dirty="0"/>
              <a:t>Name x3 differences in primary effects between the two earthquakes.</a:t>
            </a:r>
          </a:p>
          <a:p>
            <a:r>
              <a:rPr lang="en-GB" dirty="0">
                <a:solidFill>
                  <a:schemeClr val="accent6">
                    <a:lumMod val="50000"/>
                  </a:schemeClr>
                </a:solidFill>
              </a:rPr>
              <a:t>Chile 500 people killed and 12000 injured. Nepal 9000 killed and 20000 injured.</a:t>
            </a:r>
          </a:p>
          <a:p>
            <a:r>
              <a:rPr lang="en-GB" dirty="0">
                <a:solidFill>
                  <a:schemeClr val="accent6">
                    <a:lumMod val="50000"/>
                  </a:schemeClr>
                </a:solidFill>
              </a:rPr>
              <a:t>Chile 220000 homes destroyed. Nepal 3 million</a:t>
            </a:r>
          </a:p>
          <a:p>
            <a:r>
              <a:rPr lang="en-GB" dirty="0">
                <a:solidFill>
                  <a:schemeClr val="accent6">
                    <a:lumMod val="50000"/>
                  </a:schemeClr>
                </a:solidFill>
              </a:rPr>
              <a:t>4500 schools destroyed in Chile, 7000 in Chile</a:t>
            </a:r>
          </a:p>
          <a:p>
            <a:r>
              <a:rPr lang="en-GB" dirty="0">
                <a:solidFill>
                  <a:schemeClr val="accent6">
                    <a:lumMod val="50000"/>
                  </a:schemeClr>
                </a:solidFill>
              </a:rPr>
              <a:t>No real disruption to food supplies in Chile. 1.4 million people needed food, water and shelter in Nepal and 50% shops destroyed in Nepal affecting food supplies.</a:t>
            </a:r>
          </a:p>
          <a:p>
            <a:r>
              <a:rPr lang="en-GB" dirty="0">
                <a:solidFill>
                  <a:schemeClr val="accent6">
                    <a:lumMod val="50000"/>
                  </a:schemeClr>
                </a:solidFill>
              </a:rPr>
              <a:t>Chile cost $30 billion. Nepal cost $5 billion</a:t>
            </a:r>
          </a:p>
          <a:p>
            <a:r>
              <a:rPr lang="en-GB" dirty="0">
                <a:solidFill>
                  <a:schemeClr val="accent6">
                    <a:lumMod val="50000"/>
                  </a:schemeClr>
                </a:solidFill>
              </a:rPr>
              <a:t>Nepal received international aid but Chile did not</a:t>
            </a:r>
          </a:p>
          <a:p>
            <a:endParaRPr lang="en-GB" dirty="0"/>
          </a:p>
        </p:txBody>
      </p:sp>
    </p:spTree>
    <p:extLst>
      <p:ext uri="{BB962C8B-B14F-4D97-AF65-F5344CB8AC3E}">
        <p14:creationId xmlns:p14="http://schemas.microsoft.com/office/powerpoint/2010/main" val="64839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fade">
                                      <p:cBhvr>
                                        <p:cTn id="16" dur="500"/>
                                        <p:tgtEl>
                                          <p:spTgt spid="3">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500"/>
                                        <p:tgtEl>
                                          <p:spTgt spid="3">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animEffect transition="in" filter="fade">
                                      <p:cBhvr>
                                        <p:cTn id="22" dur="500"/>
                                        <p:tgtEl>
                                          <p:spTgt spid="3">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7559"/>
            <a:ext cx="10515600" cy="5609404"/>
          </a:xfrm>
        </p:spPr>
        <p:txBody>
          <a:bodyPr>
            <a:normAutofit lnSpcReduction="10000"/>
          </a:bodyPr>
          <a:lstStyle/>
          <a:p>
            <a:r>
              <a:rPr lang="en-GB" dirty="0"/>
              <a:t>What plate margins did the Chile earthquake occur at?</a:t>
            </a:r>
          </a:p>
          <a:p>
            <a:r>
              <a:rPr lang="en-GB" dirty="0">
                <a:solidFill>
                  <a:schemeClr val="accent6">
                    <a:lumMod val="50000"/>
                  </a:schemeClr>
                </a:solidFill>
              </a:rPr>
              <a:t>Destructive plate margin – Nazca and south American plate</a:t>
            </a:r>
          </a:p>
          <a:p>
            <a:r>
              <a:rPr lang="en-GB" dirty="0"/>
              <a:t>What plate margins did the Nepal earthquake occur at?</a:t>
            </a:r>
          </a:p>
          <a:p>
            <a:r>
              <a:rPr lang="en-GB" dirty="0">
                <a:solidFill>
                  <a:schemeClr val="accent6">
                    <a:lumMod val="50000"/>
                  </a:schemeClr>
                </a:solidFill>
              </a:rPr>
              <a:t>Destructive plate margin – </a:t>
            </a:r>
            <a:r>
              <a:rPr lang="en-GB" dirty="0" err="1">
                <a:solidFill>
                  <a:schemeClr val="accent6">
                    <a:lumMod val="50000"/>
                  </a:schemeClr>
                </a:solidFill>
              </a:rPr>
              <a:t>Eurasion</a:t>
            </a:r>
            <a:r>
              <a:rPr lang="en-GB" dirty="0">
                <a:solidFill>
                  <a:schemeClr val="accent6">
                    <a:lumMod val="50000"/>
                  </a:schemeClr>
                </a:solidFill>
              </a:rPr>
              <a:t> and Indo-Australian plate</a:t>
            </a:r>
          </a:p>
          <a:p>
            <a:r>
              <a:rPr lang="en-GB" dirty="0"/>
              <a:t>When did both earthquakes happen?</a:t>
            </a:r>
          </a:p>
          <a:p>
            <a:r>
              <a:rPr lang="en-GB" dirty="0">
                <a:solidFill>
                  <a:schemeClr val="accent6">
                    <a:lumMod val="50000"/>
                  </a:schemeClr>
                </a:solidFill>
              </a:rPr>
              <a:t>Nepal 25</a:t>
            </a:r>
            <a:r>
              <a:rPr lang="en-GB" baseline="30000" dirty="0">
                <a:solidFill>
                  <a:schemeClr val="accent6">
                    <a:lumMod val="50000"/>
                  </a:schemeClr>
                </a:solidFill>
              </a:rPr>
              <a:t>th</a:t>
            </a:r>
            <a:r>
              <a:rPr lang="en-GB" dirty="0">
                <a:solidFill>
                  <a:schemeClr val="accent6">
                    <a:lumMod val="50000"/>
                  </a:schemeClr>
                </a:solidFill>
              </a:rPr>
              <a:t> April 2015 – Chile 27</a:t>
            </a:r>
            <a:r>
              <a:rPr lang="en-GB" baseline="30000" dirty="0">
                <a:solidFill>
                  <a:schemeClr val="accent6">
                    <a:lumMod val="50000"/>
                  </a:schemeClr>
                </a:solidFill>
              </a:rPr>
              <a:t>th</a:t>
            </a:r>
            <a:r>
              <a:rPr lang="en-GB" dirty="0">
                <a:solidFill>
                  <a:schemeClr val="accent6">
                    <a:lumMod val="50000"/>
                  </a:schemeClr>
                </a:solidFill>
              </a:rPr>
              <a:t> February 2010</a:t>
            </a:r>
          </a:p>
          <a:p>
            <a:r>
              <a:rPr lang="en-GB" dirty="0"/>
              <a:t>Name x3 secondary effects of each earthquake</a:t>
            </a:r>
          </a:p>
          <a:p>
            <a:r>
              <a:rPr lang="en-GB" dirty="0">
                <a:solidFill>
                  <a:schemeClr val="accent6">
                    <a:lumMod val="50000"/>
                  </a:schemeClr>
                </a:solidFill>
              </a:rPr>
              <a:t>Chile – 1500 km of roads destroyed – landslides – communities </a:t>
            </a:r>
            <a:r>
              <a:rPr lang="en-GB" dirty="0" err="1">
                <a:solidFill>
                  <a:schemeClr val="accent6">
                    <a:lumMod val="50000"/>
                  </a:schemeClr>
                </a:solidFill>
              </a:rPr>
              <a:t>cutoff</a:t>
            </a:r>
            <a:r>
              <a:rPr lang="en-GB" dirty="0">
                <a:solidFill>
                  <a:schemeClr val="accent6">
                    <a:lumMod val="50000"/>
                  </a:schemeClr>
                </a:solidFill>
              </a:rPr>
              <a:t> for days – Tsunami hits coastal towns – Tsunami warnings prevent loss of life – Fire at chemical plant near Santiago meant area evacuated</a:t>
            </a:r>
          </a:p>
          <a:p>
            <a:r>
              <a:rPr lang="en-GB" dirty="0">
                <a:solidFill>
                  <a:schemeClr val="accent6">
                    <a:lumMod val="50000"/>
                  </a:schemeClr>
                </a:solidFill>
              </a:rPr>
              <a:t>Nepal – Landslides and avalanches = 19 people killed on </a:t>
            </a:r>
            <a:r>
              <a:rPr lang="en-GB" dirty="0" err="1">
                <a:solidFill>
                  <a:schemeClr val="accent6">
                    <a:lumMod val="50000"/>
                  </a:schemeClr>
                </a:solidFill>
              </a:rPr>
              <a:t>mt</a:t>
            </a:r>
            <a:r>
              <a:rPr lang="en-GB" dirty="0">
                <a:solidFill>
                  <a:schemeClr val="accent6">
                    <a:lumMod val="50000"/>
                  </a:schemeClr>
                </a:solidFill>
              </a:rPr>
              <a:t> Everest – Landslide blocked </a:t>
            </a:r>
            <a:r>
              <a:rPr lang="en-GB" dirty="0" err="1">
                <a:solidFill>
                  <a:schemeClr val="accent6">
                    <a:lumMod val="50000"/>
                  </a:schemeClr>
                </a:solidFill>
              </a:rPr>
              <a:t>Gandaki</a:t>
            </a:r>
            <a:r>
              <a:rPr lang="en-GB" dirty="0">
                <a:solidFill>
                  <a:schemeClr val="accent6">
                    <a:lumMod val="50000"/>
                  </a:schemeClr>
                </a:solidFill>
              </a:rPr>
              <a:t> river, area evacuated fear of flooding – No </a:t>
            </a:r>
            <a:r>
              <a:rPr lang="en-GB" dirty="0" err="1">
                <a:solidFill>
                  <a:schemeClr val="accent6">
                    <a:lumMod val="50000"/>
                  </a:schemeClr>
                </a:solidFill>
              </a:rPr>
              <a:t>Tsnami</a:t>
            </a:r>
            <a:r>
              <a:rPr lang="en-GB" dirty="0">
                <a:solidFill>
                  <a:schemeClr val="accent6">
                    <a:lumMod val="50000"/>
                  </a:schemeClr>
                </a:solidFill>
              </a:rPr>
              <a:t> because no coast.</a:t>
            </a:r>
          </a:p>
          <a:p>
            <a:endParaRPr lang="en-GB" dirty="0"/>
          </a:p>
          <a:p>
            <a:endParaRPr lang="en-GB" dirty="0"/>
          </a:p>
        </p:txBody>
      </p:sp>
    </p:spTree>
    <p:extLst>
      <p:ext uri="{BB962C8B-B14F-4D97-AF65-F5344CB8AC3E}">
        <p14:creationId xmlns:p14="http://schemas.microsoft.com/office/powerpoint/2010/main" val="401829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5310"/>
            <a:ext cx="10515600" cy="5861653"/>
          </a:xfrm>
        </p:spPr>
        <p:txBody>
          <a:bodyPr>
            <a:normAutofit fontScale="85000" lnSpcReduction="20000"/>
          </a:bodyPr>
          <a:lstStyle/>
          <a:p>
            <a:r>
              <a:rPr lang="en-GB" dirty="0"/>
              <a:t>What is the difference between effects and responses?</a:t>
            </a:r>
          </a:p>
          <a:p>
            <a:r>
              <a:rPr lang="en-GB" dirty="0">
                <a:solidFill>
                  <a:schemeClr val="accent6">
                    <a:lumMod val="50000"/>
                  </a:schemeClr>
                </a:solidFill>
              </a:rPr>
              <a:t>Effects are things that happen as direct result of an event </a:t>
            </a:r>
            <a:r>
              <a:rPr lang="en-GB">
                <a:solidFill>
                  <a:schemeClr val="accent6">
                    <a:lumMod val="50000"/>
                  </a:schemeClr>
                </a:solidFill>
              </a:rPr>
              <a:t>(hazard)</a:t>
            </a:r>
            <a:endParaRPr lang="en-GB" dirty="0">
              <a:solidFill>
                <a:schemeClr val="accent6">
                  <a:lumMod val="50000"/>
                </a:schemeClr>
              </a:solidFill>
            </a:endParaRPr>
          </a:p>
          <a:p>
            <a:r>
              <a:rPr lang="en-GB" dirty="0"/>
              <a:t>What is the difference between primary and secondary effects?</a:t>
            </a:r>
          </a:p>
          <a:p>
            <a:r>
              <a:rPr lang="en-GB" dirty="0">
                <a:solidFill>
                  <a:schemeClr val="accent6">
                    <a:lumMod val="50000"/>
                  </a:schemeClr>
                </a:solidFill>
              </a:rPr>
              <a:t>Primary occur at the moment the earthquake shakes the ground </a:t>
            </a:r>
            <a:r>
              <a:rPr lang="en-GB" dirty="0" err="1">
                <a:solidFill>
                  <a:schemeClr val="accent6">
                    <a:lumMod val="50000"/>
                  </a:schemeClr>
                </a:solidFill>
              </a:rPr>
              <a:t>eg</a:t>
            </a:r>
            <a:r>
              <a:rPr lang="en-GB" dirty="0">
                <a:solidFill>
                  <a:schemeClr val="accent6">
                    <a:lumMod val="50000"/>
                  </a:schemeClr>
                </a:solidFill>
              </a:rPr>
              <a:t>. Buildings collapsing, deaths injuries.</a:t>
            </a:r>
          </a:p>
          <a:p>
            <a:r>
              <a:rPr lang="en-GB" dirty="0">
                <a:solidFill>
                  <a:schemeClr val="accent6">
                    <a:lumMod val="50000"/>
                  </a:schemeClr>
                </a:solidFill>
              </a:rPr>
              <a:t>Secondary are a result of the primary effects </a:t>
            </a:r>
            <a:r>
              <a:rPr lang="en-GB" dirty="0" err="1">
                <a:solidFill>
                  <a:schemeClr val="accent6">
                    <a:lumMod val="50000"/>
                  </a:schemeClr>
                </a:solidFill>
              </a:rPr>
              <a:t>eg</a:t>
            </a:r>
            <a:r>
              <a:rPr lang="en-GB" dirty="0">
                <a:solidFill>
                  <a:schemeClr val="accent6">
                    <a:lumMod val="50000"/>
                  </a:schemeClr>
                </a:solidFill>
              </a:rPr>
              <a:t>. Tsunami, fires, landslides</a:t>
            </a:r>
          </a:p>
          <a:p>
            <a:r>
              <a:rPr lang="en-GB" dirty="0"/>
              <a:t>List x3 differences between the immediate responses of the Chile and Nepal earthquake.</a:t>
            </a:r>
          </a:p>
          <a:p>
            <a:r>
              <a:rPr lang="en-GB" dirty="0">
                <a:solidFill>
                  <a:schemeClr val="accent6">
                    <a:lumMod val="50000"/>
                  </a:schemeClr>
                </a:solidFill>
              </a:rPr>
              <a:t>Emergency services acted quickly in Chile to supply field hospitals, satellite phones and floating bridges. But Nepal international Search and rescue teams with water and medical support had to be flown in. </a:t>
            </a:r>
            <a:r>
              <a:rPr lang="en-GB" dirty="0" err="1">
                <a:solidFill>
                  <a:schemeClr val="accent6">
                    <a:lumMod val="50000"/>
                  </a:schemeClr>
                </a:solidFill>
              </a:rPr>
              <a:t>Eg</a:t>
            </a:r>
            <a:r>
              <a:rPr lang="en-GB" dirty="0">
                <a:solidFill>
                  <a:schemeClr val="accent6">
                    <a:lumMod val="50000"/>
                  </a:schemeClr>
                </a:solidFill>
              </a:rPr>
              <a:t>. UK and China</a:t>
            </a:r>
          </a:p>
          <a:p>
            <a:r>
              <a:rPr lang="en-GB" dirty="0">
                <a:solidFill>
                  <a:schemeClr val="accent6">
                    <a:lumMod val="50000"/>
                  </a:schemeClr>
                </a:solidFill>
              </a:rPr>
              <a:t>Financial aid pledged from other countries for Nepal but Chile a national appeal raised $60 million and rest paid by own government, no need for international help.</a:t>
            </a:r>
          </a:p>
          <a:p>
            <a:r>
              <a:rPr lang="en-GB" dirty="0">
                <a:solidFill>
                  <a:schemeClr val="accent6">
                    <a:lumMod val="50000"/>
                  </a:schemeClr>
                </a:solidFill>
              </a:rPr>
              <a:t>Chile – restored90% power on 10 days, main highway running within 24 hours.   Nepal – half million tents needed for shelter, helicopters rescued people and delivered supplies to cut off villages.</a:t>
            </a:r>
          </a:p>
          <a:p>
            <a:r>
              <a:rPr lang="en-GB" dirty="0">
                <a:solidFill>
                  <a:schemeClr val="accent6">
                    <a:lumMod val="50000"/>
                  </a:schemeClr>
                </a:solidFill>
              </a:rPr>
              <a:t>No national migration in Chile but 300000 people migrated to </a:t>
            </a:r>
            <a:r>
              <a:rPr lang="en-GB" dirty="0" err="1">
                <a:solidFill>
                  <a:schemeClr val="accent6">
                    <a:lumMod val="50000"/>
                  </a:schemeClr>
                </a:solidFill>
              </a:rPr>
              <a:t>Katmandu</a:t>
            </a:r>
            <a:r>
              <a:rPr lang="en-GB" dirty="0">
                <a:solidFill>
                  <a:schemeClr val="accent6">
                    <a:lumMod val="50000"/>
                  </a:schemeClr>
                </a:solidFill>
              </a:rPr>
              <a:t> in Nepal</a:t>
            </a:r>
          </a:p>
          <a:p>
            <a:endParaRPr lang="en-GB" dirty="0"/>
          </a:p>
        </p:txBody>
      </p:sp>
    </p:spTree>
    <p:extLst>
      <p:ext uri="{BB962C8B-B14F-4D97-AF65-F5344CB8AC3E}">
        <p14:creationId xmlns:p14="http://schemas.microsoft.com/office/powerpoint/2010/main" val="204975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599090" y="614855"/>
            <a:ext cx="10754710" cy="5562108"/>
          </a:xfrm>
        </p:spPr>
        <p:txBody>
          <a:bodyPr>
            <a:normAutofit fontScale="77500" lnSpcReduction="20000"/>
          </a:bodyPr>
          <a:lstStyle/>
          <a:p>
            <a:r>
              <a:rPr lang="en-GB" dirty="0"/>
              <a:t>Which is the richer country, Chile or Nepal</a:t>
            </a:r>
          </a:p>
          <a:p>
            <a:r>
              <a:rPr lang="en-GB" dirty="0">
                <a:solidFill>
                  <a:schemeClr val="accent6">
                    <a:lumMod val="50000"/>
                  </a:schemeClr>
                </a:solidFill>
              </a:rPr>
              <a:t>Chile</a:t>
            </a:r>
          </a:p>
          <a:p>
            <a:r>
              <a:rPr lang="en-GB" dirty="0"/>
              <a:t>Give 2 reasons why people choose to live in tectonic hazard areas</a:t>
            </a:r>
          </a:p>
          <a:p>
            <a:r>
              <a:rPr lang="en-GB" dirty="0">
                <a:solidFill>
                  <a:schemeClr val="accent6">
                    <a:lumMod val="50000"/>
                  </a:schemeClr>
                </a:solidFill>
              </a:rPr>
              <a:t>Fertile land by volcanoes, some may not be aware of the risks, some are confident in the warning systems from increased monitoring, earthquakes and volcanoes don’t happen very often, people living in poverty have more pressing things to think about like food and work.</a:t>
            </a:r>
          </a:p>
          <a:p>
            <a:endParaRPr lang="en-GB" dirty="0"/>
          </a:p>
          <a:p>
            <a:r>
              <a:rPr lang="en-GB" dirty="0"/>
              <a:t>Why live in Iceland on a plate boundary?</a:t>
            </a:r>
          </a:p>
          <a:p>
            <a:r>
              <a:rPr lang="en-GB" dirty="0">
                <a:solidFill>
                  <a:schemeClr val="accent6">
                    <a:lumMod val="50000"/>
                  </a:schemeClr>
                </a:solidFill>
              </a:rPr>
              <a:t>Geothermal energy is cheap and no Co2, tourism from volcanoes, naturally occurring hot water, volcanic rocks used in construction</a:t>
            </a:r>
          </a:p>
          <a:p>
            <a:r>
              <a:rPr lang="en-GB" dirty="0"/>
              <a:t>List 3 differences in long term responses between the Nepal and Chile Earth quakes</a:t>
            </a:r>
          </a:p>
          <a:p>
            <a:r>
              <a:rPr lang="en-GB" dirty="0">
                <a:solidFill>
                  <a:schemeClr val="accent6">
                    <a:lumMod val="50000"/>
                  </a:schemeClr>
                </a:solidFill>
              </a:rPr>
              <a:t>A month after the earthquake, Chile’s government launched housing reconstruction plan to help 200000 households but Nepal thousands of homeless still needed housing.</a:t>
            </a:r>
          </a:p>
          <a:p>
            <a:r>
              <a:rPr lang="en-GB" dirty="0">
                <a:solidFill>
                  <a:schemeClr val="accent6">
                    <a:lumMod val="50000"/>
                  </a:schemeClr>
                </a:solidFill>
              </a:rPr>
              <a:t>Chile rebuilt without international aid but Nepal hosted an international conference in June 2015 to seek financial support from other countries to rebuild.</a:t>
            </a:r>
          </a:p>
          <a:p>
            <a:r>
              <a:rPr lang="en-GB" dirty="0">
                <a:solidFill>
                  <a:schemeClr val="accent6">
                    <a:lumMod val="50000"/>
                  </a:schemeClr>
                </a:solidFill>
              </a:rPr>
              <a:t>Chile took 4 years to fully recover from damage to buildings and ports.  Nepal put stricter building controls in place to stop buildings collapsing in another earthquake happened</a:t>
            </a:r>
          </a:p>
        </p:txBody>
      </p:sp>
    </p:spTree>
    <p:extLst>
      <p:ext uri="{BB962C8B-B14F-4D97-AF65-F5344CB8AC3E}">
        <p14:creationId xmlns:p14="http://schemas.microsoft.com/office/powerpoint/2010/main" val="407217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fade">
                                      <p:cBhvr>
                                        <p:cTn id="19" dur="500"/>
                                        <p:tgtEl>
                                          <p:spTgt spid="3">
                                            <p:txEl>
                                              <p:pRg st="9" end="9"/>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1816</TotalTime>
  <Words>2589</Words>
  <Application>Microsoft Office PowerPoint</Application>
  <PresentationFormat>Widescreen</PresentationFormat>
  <Paragraphs>188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Comic Sans MS</vt:lpstr>
      <vt:lpstr>GrilledCheese BTN</vt:lpstr>
      <vt:lpstr>Office Theme</vt:lpstr>
      <vt:lpstr>GEOG YOUR MEMORY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Geog Your memory</vt:lpstr>
      <vt:lpstr>Geog Your Memory</vt:lpstr>
      <vt:lpstr>PowerPoint Presentation</vt:lpstr>
      <vt:lpstr>PowerPoint Presentation</vt:lpstr>
    </vt:vector>
  </TitlesOfParts>
  <Company>Alderbrook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 YOUR MEMORY</dc:title>
  <dc:creator>Mrs K Mills</dc:creator>
  <cp:lastModifiedBy>Kerry Mills</cp:lastModifiedBy>
  <cp:revision>49</cp:revision>
  <dcterms:created xsi:type="dcterms:W3CDTF">2019-01-08T07:58:20Z</dcterms:created>
  <dcterms:modified xsi:type="dcterms:W3CDTF">2022-04-07T12:00:22Z</dcterms:modified>
</cp:coreProperties>
</file>