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60" r:id="rId2"/>
    <p:sldId id="262" r:id="rId3"/>
    <p:sldId id="264" r:id="rId4"/>
    <p:sldId id="267" r:id="rId5"/>
    <p:sldId id="261" r:id="rId6"/>
    <p:sldId id="268" r:id="rId7"/>
    <p:sldId id="265" r:id="rId8"/>
    <p:sldId id="258" r:id="rId9"/>
    <p:sldId id="266" r:id="rId10"/>
    <p:sldId id="269" r:id="rId11"/>
    <p:sldId id="270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889E9E-B1BC-4E2B-88B6-D2F3CD52CAD5}" type="datetimeFigureOut">
              <a:rPr lang="en-GB" smtClean="0"/>
              <a:t>26/02/2019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B8B7B4-963E-44B8-9F66-EFCC876446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9294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yjXZmtg7GwI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8B7B4-963E-44B8-9F66-EFCC876446B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124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>
                <a:hlinkClick r:id="rId3"/>
              </a:rPr>
              <a:t>http://www.youtube.com/watch?v=yjXZmtg7GwI</a:t>
            </a:r>
            <a:r>
              <a:rPr lang="en-GB" sz="1200" dirty="0" smtClean="0"/>
              <a:t>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8B7B4-963E-44B8-9F66-EFCC876446B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528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 smtClean="0"/>
              <a:t>Work through identifying, explaining and writing using these techniques in the next few weeks.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12931-0950-4DC8-BD55-C43F697C3B0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397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8B9BDAB-0983-4016-A5C6-7AF4BE683D1E}" type="datetimeFigureOut">
              <a:rPr lang="en-GB" smtClean="0"/>
              <a:t>26/02/2019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4212FD7-7ED7-472D-81EB-FA36EB58A9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BDAB-0983-4016-A5C6-7AF4BE683D1E}" type="datetimeFigureOut">
              <a:rPr lang="en-GB" smtClean="0"/>
              <a:t>26/02/2019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12FD7-7ED7-472D-81EB-FA36EB58A9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BDAB-0983-4016-A5C6-7AF4BE683D1E}" type="datetimeFigureOut">
              <a:rPr lang="en-GB" smtClean="0"/>
              <a:t>26/02/2019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12FD7-7ED7-472D-81EB-FA36EB58A9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BDAB-0983-4016-A5C6-7AF4BE683D1E}" type="datetimeFigureOut">
              <a:rPr lang="en-GB" smtClean="0"/>
              <a:t>26/02/2019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12FD7-7ED7-472D-81EB-FA36EB58A90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BDAB-0983-4016-A5C6-7AF4BE683D1E}" type="datetimeFigureOut">
              <a:rPr lang="en-GB" smtClean="0"/>
              <a:t>26/02/2019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12FD7-7ED7-472D-81EB-FA36EB58A90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BDAB-0983-4016-A5C6-7AF4BE683D1E}" type="datetimeFigureOut">
              <a:rPr lang="en-GB" smtClean="0"/>
              <a:t>26/02/2019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12FD7-7ED7-472D-81EB-FA36EB58A906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BDAB-0983-4016-A5C6-7AF4BE683D1E}" type="datetimeFigureOut">
              <a:rPr lang="en-GB" smtClean="0"/>
              <a:t>26/02/2019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12FD7-7ED7-472D-81EB-FA36EB58A906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BDAB-0983-4016-A5C6-7AF4BE683D1E}" type="datetimeFigureOut">
              <a:rPr lang="en-GB" smtClean="0"/>
              <a:t>26/02/2019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12FD7-7ED7-472D-81EB-FA36EB58A906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BDAB-0983-4016-A5C6-7AF4BE683D1E}" type="datetimeFigureOut">
              <a:rPr lang="en-GB" smtClean="0"/>
              <a:t>26/02/2019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12FD7-7ED7-472D-81EB-FA36EB58A9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8B9BDAB-0983-4016-A5C6-7AF4BE683D1E}" type="datetimeFigureOut">
              <a:rPr lang="en-GB" smtClean="0"/>
              <a:t>26/02/2019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12FD7-7ED7-472D-81EB-FA36EB58A906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8B9BDAB-0983-4016-A5C6-7AF4BE683D1E}" type="datetimeFigureOut">
              <a:rPr lang="en-GB" smtClean="0"/>
              <a:t>26/02/2019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4212FD7-7ED7-472D-81EB-FA36EB58A90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8B9BDAB-0983-4016-A5C6-7AF4BE683D1E}" type="datetimeFigureOut">
              <a:rPr lang="en-GB" smtClean="0"/>
              <a:t>26/02/2019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4212FD7-7ED7-472D-81EB-FA36EB58A90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youtube.com/watch?v=yjXZmtg7GwI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0"/>
            <a:ext cx="7772400" cy="1316359"/>
          </a:xfrm>
        </p:spPr>
        <p:txBody>
          <a:bodyPr/>
          <a:lstStyle/>
          <a:p>
            <a:r>
              <a:rPr lang="en-GB" dirty="0" smtClean="0"/>
              <a:t>So far this week: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340768"/>
            <a:ext cx="8820472" cy="3672408"/>
          </a:xfrm>
        </p:spPr>
        <p:txBody>
          <a:bodyPr>
            <a:normAutofit lnSpcReduction="10000"/>
          </a:bodyPr>
          <a:lstStyle/>
          <a:p>
            <a:pPr algn="l"/>
            <a:r>
              <a:rPr lang="en-GB" u="sng" dirty="0" smtClean="0"/>
              <a:t>In your writing you need to:</a:t>
            </a:r>
            <a:r>
              <a:rPr lang="en-GB" u="sng" dirty="0" smtClean="0"/>
              <a:t> </a:t>
            </a:r>
            <a:endParaRPr lang="en-GB" u="sng" dirty="0" smtClean="0"/>
          </a:p>
          <a:p>
            <a:pPr algn="l"/>
            <a:r>
              <a:rPr lang="en-GB" dirty="0" smtClean="0">
                <a:solidFill>
                  <a:srgbClr val="FF0000"/>
                </a:solidFill>
              </a:rPr>
              <a:t>Use complex sentences</a:t>
            </a:r>
          </a:p>
          <a:p>
            <a:pPr algn="l"/>
            <a:r>
              <a:rPr lang="en-GB" dirty="0" smtClean="0"/>
              <a:t>Write using personal pronouns for effect</a:t>
            </a:r>
          </a:p>
          <a:p>
            <a:pPr algn="l"/>
            <a:r>
              <a:rPr lang="en-GB" dirty="0" smtClean="0"/>
              <a:t>Use superlatives and comparatives</a:t>
            </a:r>
          </a:p>
          <a:p>
            <a:pPr algn="l"/>
            <a:r>
              <a:rPr lang="en-GB" dirty="0" smtClean="0">
                <a:solidFill>
                  <a:srgbClr val="FF0000"/>
                </a:solidFill>
              </a:rPr>
              <a:t>Use </a:t>
            </a:r>
            <a:r>
              <a:rPr lang="en-GB" dirty="0" smtClean="0">
                <a:solidFill>
                  <a:srgbClr val="FF0000"/>
                </a:solidFill>
              </a:rPr>
              <a:t>exaggeration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smtClean="0">
                <a:solidFill>
                  <a:srgbClr val="FF0000"/>
                </a:solidFill>
              </a:rPr>
              <a:t>– opinions into facts</a:t>
            </a:r>
            <a:endParaRPr lang="en-GB" dirty="0" smtClean="0">
              <a:solidFill>
                <a:srgbClr val="FF0000"/>
              </a:solidFill>
            </a:endParaRPr>
          </a:p>
          <a:p>
            <a:pPr algn="l"/>
            <a:endParaRPr lang="en-GB" dirty="0" smtClean="0"/>
          </a:p>
          <a:p>
            <a:pPr algn="l"/>
            <a:r>
              <a:rPr lang="en-GB" dirty="0" smtClean="0"/>
              <a:t>Today we will use a few more techniques to help us write an argument!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66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Using the fight plan you are going to plan a whole argument.</a:t>
            </a:r>
          </a:p>
          <a:p>
            <a:endParaRPr lang="en-GB" dirty="0"/>
          </a:p>
          <a:p>
            <a:r>
              <a:rPr lang="en-GB" dirty="0" smtClean="0"/>
              <a:t>First of all brainstorm some ideas of things you feel strongly about!</a:t>
            </a:r>
          </a:p>
          <a:p>
            <a:endParaRPr lang="en-GB" dirty="0"/>
          </a:p>
          <a:p>
            <a:r>
              <a:rPr lang="en-GB" dirty="0" smtClean="0"/>
              <a:t>Think of the counter-arguments before you plan.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plan a whole argument!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082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Plan an introduction to your argument – use bullet points.</a:t>
            </a:r>
          </a:p>
          <a:p>
            <a:endParaRPr lang="en-GB" dirty="0"/>
          </a:p>
          <a:p>
            <a:r>
              <a:rPr lang="en-GB" dirty="0" smtClean="0"/>
              <a:t>How many paragraphs can you plan – what would the counterargument be and your argument back?</a:t>
            </a:r>
          </a:p>
          <a:p>
            <a:endParaRPr lang="en-GB" dirty="0"/>
          </a:p>
          <a:p>
            <a:r>
              <a:rPr lang="en-GB" dirty="0" smtClean="0"/>
              <a:t>What would your knockout blow be?!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Using the sheet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2463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Rhetorical question</a:t>
            </a:r>
          </a:p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Complex and simple sentences</a:t>
            </a:r>
          </a:p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Alliteration</a:t>
            </a:r>
          </a:p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Personal pronouns </a:t>
            </a:r>
          </a:p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The RUMBLE structure! </a:t>
            </a:r>
            <a:endParaRPr lang="en-GB" sz="4000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Write a rumble paragraph using: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8212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Everyone has a different opinion</a:t>
            </a:r>
          </a:p>
          <a:p>
            <a:endParaRPr lang="en-GB" dirty="0"/>
          </a:p>
          <a:p>
            <a:r>
              <a:rPr lang="en-GB" dirty="0" smtClean="0"/>
              <a:t>In your argument you must show you understand both sides of an argument. Even if you don’t agree with one! </a:t>
            </a:r>
          </a:p>
          <a:p>
            <a:endParaRPr lang="en-GB" dirty="0"/>
          </a:p>
          <a:p>
            <a:r>
              <a:rPr lang="en-GB" dirty="0" smtClean="0"/>
              <a:t>If you do this you can win an argument! </a:t>
            </a:r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Difference of opinion: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873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504" y="980728"/>
            <a:ext cx="8784976" cy="5760640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GB" sz="1800" u="sng" dirty="0" smtClean="0"/>
              <a:t>While</a:t>
            </a:r>
            <a:r>
              <a:rPr lang="en-GB" sz="1800" dirty="0" smtClean="0"/>
              <a:t> </a:t>
            </a:r>
            <a:r>
              <a:rPr lang="en-GB" sz="1800" dirty="0"/>
              <a:t>you might think that a hippopotamus is a difficult animal to keep as a pet, actually, it’s not too bad</a:t>
            </a:r>
            <a:r>
              <a:rPr lang="en-GB" sz="1800" dirty="0" smtClean="0"/>
              <a:t>.</a:t>
            </a:r>
            <a:endParaRPr lang="en-GB" sz="1800" dirty="0"/>
          </a:p>
          <a:p>
            <a:pPr marL="109728" indent="0">
              <a:buNone/>
            </a:pPr>
            <a:r>
              <a:rPr lang="en-GB" sz="1800" u="sng" dirty="0"/>
              <a:t>Although</a:t>
            </a:r>
            <a:r>
              <a:rPr lang="en-GB" sz="1800" dirty="0"/>
              <a:t> you say that it won’t like living in our two bedroom flat, in fact, hippos love living somewhere cosy. </a:t>
            </a:r>
          </a:p>
          <a:p>
            <a:pPr marL="109728" indent="0">
              <a:buNone/>
            </a:pPr>
            <a:r>
              <a:rPr lang="en-GB" sz="1800" u="sng" dirty="0"/>
              <a:t>Despite</a:t>
            </a:r>
            <a:r>
              <a:rPr lang="en-GB" sz="1800" dirty="0"/>
              <a:t> the fact that it’s dangerous to come between a hippo and water, this needn’t be a problem because we can keep it in the bath. </a:t>
            </a:r>
          </a:p>
          <a:p>
            <a:pPr marL="109728" indent="0">
              <a:buNone/>
            </a:pPr>
            <a:r>
              <a:rPr lang="en-GB" sz="1800" dirty="0"/>
              <a:t> </a:t>
            </a:r>
          </a:p>
          <a:p>
            <a:pPr marL="109728" indent="0">
              <a:buNone/>
            </a:pPr>
            <a:r>
              <a:rPr lang="en-GB" sz="1800" dirty="0"/>
              <a:t>Some people worry that hippos need to eat a lot of food, </a:t>
            </a:r>
            <a:r>
              <a:rPr lang="en-GB" sz="1800" u="sng" dirty="0"/>
              <a:t>but</a:t>
            </a:r>
            <a:r>
              <a:rPr lang="en-GB" sz="1800" dirty="0"/>
              <a:t> they don’t realise that hippos eat grass. </a:t>
            </a:r>
          </a:p>
          <a:p>
            <a:pPr marL="109728" indent="0">
              <a:buNone/>
            </a:pPr>
            <a:r>
              <a:rPr lang="en-GB" sz="1800" dirty="0"/>
              <a:t>  </a:t>
            </a:r>
            <a:endParaRPr lang="en-GB" sz="1800" dirty="0" smtClean="0"/>
          </a:p>
          <a:p>
            <a:pPr marL="109728" indent="0" algn="r">
              <a:buNone/>
            </a:pPr>
            <a:r>
              <a:rPr lang="en-GB" sz="1800" b="1" dirty="0" smtClean="0"/>
              <a:t>Pick </a:t>
            </a:r>
            <a:r>
              <a:rPr lang="en-GB" sz="1800" b="1" dirty="0"/>
              <a:t>your own animal – maybe a crocodile, elephant or anteater - and argue that you should be allowed to keep it as a pet.</a:t>
            </a:r>
            <a:endParaRPr lang="en-GB" sz="1800" dirty="0"/>
          </a:p>
          <a:p>
            <a:pPr marL="109728" indent="0" algn="r">
              <a:buNone/>
            </a:pPr>
            <a:r>
              <a:rPr lang="en-GB" sz="1800" b="1" dirty="0"/>
              <a:t> </a:t>
            </a:r>
            <a:endParaRPr lang="en-GB" sz="1800" dirty="0"/>
          </a:p>
          <a:p>
            <a:pPr marL="109728" indent="0" algn="r">
              <a:buNone/>
            </a:pPr>
            <a:r>
              <a:rPr lang="en-GB" sz="1800" dirty="0"/>
              <a:t>While people say that</a:t>
            </a:r>
            <a:r>
              <a:rPr lang="en-GB" sz="1800" dirty="0" smtClean="0"/>
              <a:t>………</a:t>
            </a:r>
            <a:endParaRPr lang="en-GB" sz="1800" dirty="0"/>
          </a:p>
          <a:p>
            <a:pPr marL="109728" indent="0" algn="r">
              <a:buNone/>
            </a:pPr>
            <a:r>
              <a:rPr lang="en-GB" sz="1800" dirty="0"/>
              <a:t> </a:t>
            </a:r>
          </a:p>
          <a:p>
            <a:pPr marL="109728" indent="0" algn="r">
              <a:buNone/>
            </a:pPr>
            <a:r>
              <a:rPr lang="en-GB" sz="1800" dirty="0"/>
              <a:t>Although you think that</a:t>
            </a:r>
            <a:r>
              <a:rPr lang="en-GB" sz="1800" dirty="0" smtClean="0"/>
              <a:t>…………</a:t>
            </a:r>
            <a:endParaRPr lang="en-GB" sz="1800" dirty="0"/>
          </a:p>
          <a:p>
            <a:pPr marL="109728" indent="0" algn="r">
              <a:buNone/>
            </a:pPr>
            <a:r>
              <a:rPr lang="en-GB" sz="1800" dirty="0"/>
              <a:t> </a:t>
            </a:r>
          </a:p>
          <a:p>
            <a:pPr marL="109728" indent="0" algn="r">
              <a:buNone/>
            </a:pPr>
            <a:r>
              <a:rPr lang="en-GB" sz="1800" dirty="0"/>
              <a:t>Despite the fact that………….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1143000"/>
          </a:xfrm>
        </p:spPr>
        <p:txBody>
          <a:bodyPr/>
          <a:lstStyle/>
          <a:p>
            <a:r>
              <a:rPr lang="en-GB" dirty="0" smtClean="0"/>
              <a:t>Counter Arguments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871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5085184"/>
            <a:ext cx="8138913" cy="1439270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Let’s get ready to RUMBLE!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6258148"/>
            <a:ext cx="7772400" cy="1199704"/>
          </a:xfrm>
        </p:spPr>
        <p:txBody>
          <a:bodyPr>
            <a:normAutofit/>
          </a:bodyPr>
          <a:lstStyle/>
          <a:p>
            <a:r>
              <a:rPr lang="en-GB" sz="1600" dirty="0">
                <a:hlinkClick r:id="rId2"/>
              </a:rPr>
              <a:t>http://</a:t>
            </a:r>
            <a:r>
              <a:rPr lang="en-GB" sz="1600" dirty="0" smtClean="0">
                <a:hlinkClick r:id="rId2"/>
              </a:rPr>
              <a:t>www.youtube.com/watch?v=yjXZmtg7GwI</a:t>
            </a:r>
            <a:r>
              <a:rPr lang="en-GB" sz="1600" dirty="0" smtClean="0"/>
              <a:t> </a:t>
            </a:r>
            <a:endParaRPr lang="en-GB" sz="1600" dirty="0"/>
          </a:p>
        </p:txBody>
      </p:sp>
      <p:pic>
        <p:nvPicPr>
          <p:cNvPr id="4098" name="Picture 2" descr="http://www.washingtonpost.com/blogs/london-2012-olympics/files/2012/08/errol-spence-boxin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04664"/>
            <a:ext cx="6353175" cy="438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056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7547957"/>
              </p:ext>
            </p:extLst>
          </p:nvPr>
        </p:nvGraphicFramePr>
        <p:xfrm>
          <a:off x="323528" y="875301"/>
          <a:ext cx="8568953" cy="5543798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2984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6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43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119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>
                            <a:glow rad="101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Their Opinion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>
                            <a:glow rad="101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DUCK</a:t>
                      </a:r>
                      <a:r>
                        <a:rPr lang="en-GB" sz="1800" dirty="0">
                          <a:effectLst>
                            <a:glow rad="101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! AKA ‘</a:t>
                      </a:r>
                      <a:r>
                        <a:rPr lang="en-GB" sz="1800" dirty="0" smtClean="0">
                          <a:effectLst>
                            <a:glow rad="101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Weaving</a:t>
                      </a:r>
                      <a:r>
                        <a:rPr lang="en-GB" sz="1800" dirty="0">
                          <a:effectLst>
                            <a:glow rad="101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’</a:t>
                      </a:r>
                      <a:endParaRPr lang="en-GB" sz="800" dirty="0">
                        <a:effectLst/>
                        <a:latin typeface="ABC font" pitchFamily="34" charset="0"/>
                        <a:ea typeface="Calibri"/>
                        <a:cs typeface="Times New Roman"/>
                      </a:endParaRPr>
                    </a:p>
                  </a:txBody>
                  <a:tcPr marL="33734" marR="3373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>
                            <a:glow rad="2286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SQUASH IT ‘Counter </a:t>
                      </a:r>
                      <a:r>
                        <a:rPr lang="en-GB" sz="1800" dirty="0">
                          <a:effectLst>
                            <a:glow rad="2286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Punch’</a:t>
                      </a:r>
                      <a:endParaRPr lang="en-GB" sz="800" dirty="0">
                        <a:effectLst/>
                        <a:latin typeface="ABC font" pitchFamily="34" charset="0"/>
                        <a:ea typeface="Calibri"/>
                        <a:cs typeface="Times New Roman"/>
                      </a:endParaRPr>
                    </a:p>
                  </a:txBody>
                  <a:tcPr marL="33734" marR="3373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>
                            <a:glow rad="2286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YOUR OPINION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>
                            <a:glow rad="2286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JAB/Right </a:t>
                      </a:r>
                      <a:r>
                        <a:rPr lang="en-GB" sz="1800" dirty="0">
                          <a:effectLst>
                            <a:glow rad="2286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Hook/Uppercut etc.</a:t>
                      </a:r>
                      <a:endParaRPr lang="en-GB" sz="800" dirty="0">
                        <a:effectLst/>
                        <a:latin typeface="ABC font" pitchFamily="34" charset="0"/>
                        <a:ea typeface="Calibri"/>
                        <a:cs typeface="Times New Roman"/>
                      </a:endParaRPr>
                    </a:p>
                  </a:txBody>
                  <a:tcPr marL="33734" marR="33734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083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I understand why some people believe…</a:t>
                      </a:r>
                      <a:endParaRPr lang="en-GB" sz="800" b="0" dirty="0">
                        <a:effectLst/>
                        <a:latin typeface="ABC font" pitchFamily="34" charset="0"/>
                        <a:ea typeface="Calibri"/>
                        <a:cs typeface="Times New Roman"/>
                      </a:endParaRPr>
                    </a:p>
                  </a:txBody>
                  <a:tcPr marL="33734" marR="3373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However,</a:t>
                      </a:r>
                      <a:endParaRPr lang="en-GB" sz="800" dirty="0">
                        <a:effectLst/>
                        <a:latin typeface="ABC font" pitchFamily="34" charset="0"/>
                        <a:ea typeface="Calibri"/>
                        <a:cs typeface="Times New Roman"/>
                      </a:endParaRPr>
                    </a:p>
                  </a:txBody>
                  <a:tcPr marL="33734" marR="3373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I believe that…</a:t>
                      </a:r>
                      <a:endParaRPr lang="en-GB" sz="800" dirty="0">
                        <a:effectLst/>
                        <a:latin typeface="ABC font" pitchFamily="34" charset="0"/>
                        <a:ea typeface="Calibri"/>
                        <a:cs typeface="Times New Roman"/>
                      </a:endParaRPr>
                    </a:p>
                  </a:txBody>
                  <a:tcPr marL="33734" marR="3373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88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Some people may think…</a:t>
                      </a:r>
                      <a:endParaRPr lang="en-GB" sz="800" b="0" dirty="0">
                        <a:effectLst/>
                        <a:latin typeface="ABC font" pitchFamily="34" charset="0"/>
                        <a:ea typeface="Calibri"/>
                        <a:cs typeface="Times New Roman"/>
                      </a:endParaRPr>
                    </a:p>
                  </a:txBody>
                  <a:tcPr marL="33734" marR="3373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But,</a:t>
                      </a:r>
                      <a:endParaRPr lang="en-GB" sz="800">
                        <a:effectLst/>
                        <a:latin typeface="ABC font" pitchFamily="34" charset="0"/>
                        <a:ea typeface="Calibri"/>
                        <a:cs typeface="Times New Roman"/>
                      </a:endParaRPr>
                    </a:p>
                  </a:txBody>
                  <a:tcPr marL="33734" marR="3373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On the other hand, </a:t>
                      </a:r>
                      <a:endParaRPr lang="en-GB" sz="800" dirty="0">
                        <a:effectLst/>
                        <a:latin typeface="ABC font" pitchFamily="34" charset="0"/>
                        <a:ea typeface="Calibri"/>
                        <a:cs typeface="Times New Roman"/>
                      </a:endParaRPr>
                    </a:p>
                  </a:txBody>
                  <a:tcPr marL="33734" marR="3373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28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I know how some people feel about…</a:t>
                      </a:r>
                      <a:endParaRPr lang="en-GB" sz="800" b="0">
                        <a:effectLst/>
                        <a:latin typeface="ABC font" pitchFamily="34" charset="0"/>
                        <a:ea typeface="Calibri"/>
                        <a:cs typeface="Times New Roman"/>
                      </a:endParaRPr>
                    </a:p>
                  </a:txBody>
                  <a:tcPr marL="33734" marR="3373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Although this might be the case,</a:t>
                      </a:r>
                      <a:endParaRPr lang="en-GB" sz="800">
                        <a:effectLst/>
                        <a:latin typeface="ABC font" pitchFamily="34" charset="0"/>
                        <a:ea typeface="Calibri"/>
                        <a:cs typeface="Times New Roman"/>
                      </a:endParaRPr>
                    </a:p>
                  </a:txBody>
                  <a:tcPr marL="33734" marR="3373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Have they considered…?</a:t>
                      </a:r>
                      <a:endParaRPr lang="en-GB" sz="800">
                        <a:effectLst/>
                        <a:latin typeface="ABC font" pitchFamily="34" charset="0"/>
                        <a:ea typeface="Calibri"/>
                        <a:cs typeface="Times New Roman"/>
                      </a:endParaRPr>
                    </a:p>
                  </a:txBody>
                  <a:tcPr marL="33734" marR="3373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72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Some people think this is a good idea because…</a:t>
                      </a:r>
                      <a:endParaRPr lang="en-GB" sz="800" b="0" dirty="0">
                        <a:effectLst/>
                        <a:latin typeface="ABC font" pitchFamily="34" charset="0"/>
                        <a:ea typeface="Calibri"/>
                        <a:cs typeface="Times New Roman"/>
                      </a:endParaRPr>
                    </a:p>
                  </a:txBody>
                  <a:tcPr marL="33734" marR="3373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Never the less,</a:t>
                      </a:r>
                      <a:endParaRPr lang="en-GB" sz="800">
                        <a:effectLst/>
                        <a:latin typeface="ABC font" pitchFamily="34" charset="0"/>
                        <a:ea typeface="Calibri"/>
                        <a:cs typeface="Times New Roman"/>
                      </a:endParaRPr>
                    </a:p>
                  </a:txBody>
                  <a:tcPr marL="33734" marR="3373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I feel strongly that…</a:t>
                      </a:r>
                      <a:endParaRPr lang="en-GB" sz="800">
                        <a:effectLst/>
                        <a:latin typeface="ABC font" pitchFamily="34" charset="0"/>
                        <a:ea typeface="Calibri"/>
                        <a:cs typeface="Times New Roman"/>
                      </a:endParaRPr>
                    </a:p>
                  </a:txBody>
                  <a:tcPr marL="33734" marR="33734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757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33734" marR="3373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In contrast to this,</a:t>
                      </a:r>
                      <a:endParaRPr lang="en-GB" sz="800">
                        <a:effectLst/>
                        <a:latin typeface="ABC font" pitchFamily="34" charset="0"/>
                        <a:ea typeface="Calibri"/>
                        <a:cs typeface="Times New Roman"/>
                      </a:endParaRPr>
                    </a:p>
                  </a:txBody>
                  <a:tcPr marL="33734" marR="3373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I would argue that…</a:t>
                      </a:r>
                      <a:endParaRPr lang="en-GB" sz="800" dirty="0">
                        <a:effectLst/>
                        <a:latin typeface="ABC font" pitchFamily="34" charset="0"/>
                        <a:ea typeface="Calibri"/>
                        <a:cs typeface="Times New Roman"/>
                      </a:endParaRPr>
                    </a:p>
                  </a:txBody>
                  <a:tcPr marL="33734" marR="33734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 Box 1"/>
          <p:cNvSpPr txBox="1"/>
          <p:nvPr/>
        </p:nvSpPr>
        <p:spPr>
          <a:xfrm>
            <a:off x="1259632" y="116632"/>
            <a:ext cx="6984776" cy="758669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4000" b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</a:rPr>
              <a:t>Let’s get ready to… RUMBLE!</a:t>
            </a:r>
            <a:endParaRPr lang="en-GB" sz="10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8563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 smtClean="0">
                <a:latin typeface="ABC font" pitchFamily="34" charset="0"/>
              </a:rPr>
              <a:t>‘Another referendum is within our basic right. Labour are correct in forcing another vote through. The first time around the general public had no clue what they were voting for.’</a:t>
            </a:r>
          </a:p>
          <a:p>
            <a:pPr marL="109728" indent="0">
              <a:buNone/>
            </a:pPr>
            <a:endParaRPr lang="en-GB" dirty="0">
              <a:latin typeface="ABC font" pitchFamily="34" charset="0"/>
            </a:endParaRPr>
          </a:p>
          <a:p>
            <a:pPr marL="109728" indent="0">
              <a:buNone/>
            </a:pPr>
            <a:r>
              <a:rPr lang="en-GB" dirty="0" smtClean="0">
                <a:latin typeface="ABC font" pitchFamily="34" charset="0"/>
              </a:rPr>
              <a:t>Argue for or against this statement.</a:t>
            </a:r>
          </a:p>
          <a:p>
            <a:pPr marL="109728" indent="0">
              <a:buNone/>
            </a:pPr>
            <a:endParaRPr lang="en-GB" dirty="0">
              <a:latin typeface="ABC font" pitchFamily="34" charset="0"/>
            </a:endParaRPr>
          </a:p>
          <a:p>
            <a:pPr marL="109728" indent="0">
              <a:buNone/>
            </a:pPr>
            <a:r>
              <a:rPr lang="en-GB" dirty="0" smtClean="0">
                <a:latin typeface="ABC font" pitchFamily="34" charset="0"/>
              </a:rPr>
              <a:t>*Ideas</a:t>
            </a:r>
          </a:p>
          <a:p>
            <a:pPr marL="109728" indent="0">
              <a:buNone/>
            </a:pPr>
            <a:r>
              <a:rPr lang="en-GB" dirty="0" smtClean="0">
                <a:latin typeface="ABC font" pitchFamily="34" charset="0"/>
              </a:rPr>
              <a:t>*Skills – devices</a:t>
            </a:r>
          </a:p>
          <a:p>
            <a:pPr marL="109728" indent="0">
              <a:buNone/>
            </a:pPr>
            <a:r>
              <a:rPr lang="en-GB" dirty="0" smtClean="0">
                <a:latin typeface="ABC font" pitchFamily="34" charset="0"/>
              </a:rPr>
              <a:t>*SPAG – sentence structures</a:t>
            </a:r>
            <a:endParaRPr lang="en-GB" dirty="0">
              <a:latin typeface="ABC font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 Question: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8151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2060848"/>
            <a:ext cx="8363272" cy="3946443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Firstly, think about at least one opposing argument to your topic. What might someone who disagrees with you think?</a:t>
            </a:r>
          </a:p>
          <a:p>
            <a:endParaRPr lang="en-GB" dirty="0"/>
          </a:p>
          <a:p>
            <a:r>
              <a:rPr lang="en-GB" dirty="0" smtClean="0"/>
              <a:t>Secondly, choose a sentence opener to ‘duck’ their argument.</a:t>
            </a:r>
          </a:p>
          <a:p>
            <a:endParaRPr lang="en-GB" dirty="0"/>
          </a:p>
          <a:p>
            <a:r>
              <a:rPr lang="en-GB" dirty="0" smtClean="0"/>
              <a:t>Thirdly, SQUASH their argument using your point and any other argumentative techniques.</a:t>
            </a:r>
          </a:p>
          <a:p>
            <a:endParaRPr lang="en-GB" dirty="0"/>
          </a:p>
          <a:p>
            <a:r>
              <a:rPr lang="en-GB" dirty="0" smtClean="0"/>
              <a:t>Lastly, complete your paragraph with your final opinion. 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Use your rumble paragraph sheet to write a paragraph that squashes an opposing argument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092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4810539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GB" sz="1400" b="1" dirty="0" smtClean="0">
                <a:solidFill>
                  <a:srgbClr val="FF0000"/>
                </a:solidFill>
                <a:latin typeface="Segoe Media Center" pitchFamily="34" charset="0"/>
              </a:rPr>
              <a:t>T</a:t>
            </a:r>
            <a:r>
              <a:rPr lang="en-GB" sz="1400" b="1" dirty="0" smtClean="0">
                <a:latin typeface="Segoe Media Center" pitchFamily="34" charset="0"/>
              </a:rPr>
              <a:t>hree – the power of three! Use three ideas, words or examples. </a:t>
            </a:r>
          </a:p>
          <a:p>
            <a:pPr marL="109728" indent="0">
              <a:buNone/>
            </a:pPr>
            <a:endParaRPr lang="en-GB" sz="1400" b="1" dirty="0">
              <a:latin typeface="Segoe Media Center" pitchFamily="34" charset="0"/>
            </a:endParaRPr>
          </a:p>
          <a:p>
            <a:pPr marL="109728" indent="0">
              <a:buNone/>
            </a:pPr>
            <a:r>
              <a:rPr lang="en-GB" sz="1400" b="1" dirty="0">
                <a:solidFill>
                  <a:srgbClr val="FF0000"/>
                </a:solidFill>
                <a:latin typeface="Segoe Media Center" pitchFamily="34" charset="0"/>
              </a:rPr>
              <a:t>R</a:t>
            </a:r>
            <a:r>
              <a:rPr lang="en-GB" sz="1400" b="1" dirty="0">
                <a:latin typeface="Segoe Media Center" pitchFamily="34" charset="0"/>
              </a:rPr>
              <a:t>epetition – </a:t>
            </a:r>
            <a:r>
              <a:rPr lang="en-GB" sz="1400" b="1" dirty="0" smtClean="0">
                <a:latin typeface="Segoe Media Center" pitchFamily="34" charset="0"/>
              </a:rPr>
              <a:t>Repeat single words or ideas. </a:t>
            </a:r>
          </a:p>
          <a:p>
            <a:pPr marL="109728" indent="0">
              <a:buNone/>
            </a:pPr>
            <a:endParaRPr lang="en-GB" sz="1400" b="1" dirty="0">
              <a:latin typeface="Segoe Media Center" pitchFamily="34" charset="0"/>
            </a:endParaRPr>
          </a:p>
          <a:p>
            <a:pPr marL="109728" indent="0">
              <a:buNone/>
            </a:pPr>
            <a:r>
              <a:rPr lang="en-GB" sz="1400" b="1" dirty="0" smtClean="0">
                <a:solidFill>
                  <a:srgbClr val="FF0000"/>
                </a:solidFill>
                <a:latin typeface="Segoe Media Center" pitchFamily="34" charset="0"/>
              </a:rPr>
              <a:t>A</a:t>
            </a:r>
            <a:r>
              <a:rPr lang="en-GB" sz="1400" b="1" dirty="0" smtClean="0">
                <a:latin typeface="Segoe Media Center" pitchFamily="34" charset="0"/>
              </a:rPr>
              <a:t>lliteration – where words next to each other start with the same letter. </a:t>
            </a:r>
            <a:r>
              <a:rPr lang="en-GB" sz="1400" b="1" dirty="0" err="1" smtClean="0">
                <a:latin typeface="Segoe Media Center" pitchFamily="34" charset="0"/>
              </a:rPr>
              <a:t>Eg</a:t>
            </a:r>
            <a:r>
              <a:rPr lang="en-GB" sz="1400" b="1" dirty="0" smtClean="0">
                <a:latin typeface="Segoe Media Center" pitchFamily="34" charset="0"/>
              </a:rPr>
              <a:t>. ‘taunting teachers’</a:t>
            </a:r>
          </a:p>
          <a:p>
            <a:pPr marL="109728" indent="0">
              <a:buNone/>
            </a:pPr>
            <a:endParaRPr lang="en-GB" sz="1400" b="1" dirty="0">
              <a:latin typeface="Segoe Media Center" pitchFamily="34" charset="0"/>
            </a:endParaRPr>
          </a:p>
          <a:p>
            <a:pPr marL="109728" indent="0">
              <a:buNone/>
            </a:pPr>
            <a:r>
              <a:rPr lang="en-GB" sz="1400" b="1" dirty="0">
                <a:solidFill>
                  <a:srgbClr val="FF0000"/>
                </a:solidFill>
                <a:latin typeface="Segoe Media Center" pitchFamily="34" charset="0"/>
              </a:rPr>
              <a:t>P</a:t>
            </a:r>
            <a:r>
              <a:rPr lang="en-GB" sz="1400" b="1" dirty="0">
                <a:latin typeface="Segoe Media Center" pitchFamily="34" charset="0"/>
              </a:rPr>
              <a:t>aragraphs – Have at least three different arguments and use </a:t>
            </a:r>
            <a:r>
              <a:rPr lang="en-GB" sz="1400" b="1" dirty="0" smtClean="0">
                <a:latin typeface="Segoe Media Center" pitchFamily="34" charset="0"/>
              </a:rPr>
              <a:t>a range of connectives </a:t>
            </a:r>
            <a:r>
              <a:rPr lang="en-GB" sz="1400" b="1" dirty="0">
                <a:latin typeface="Segoe Media Center" pitchFamily="34" charset="0"/>
              </a:rPr>
              <a:t>to make the speech flow.</a:t>
            </a:r>
          </a:p>
          <a:p>
            <a:pPr marL="109728" indent="0">
              <a:buNone/>
            </a:pPr>
            <a:endParaRPr lang="en-GB" sz="1400" b="1" dirty="0">
              <a:latin typeface="Segoe Media Center" pitchFamily="34" charset="0"/>
            </a:endParaRPr>
          </a:p>
          <a:p>
            <a:pPr marL="109728" indent="0">
              <a:buNone/>
            </a:pPr>
            <a:r>
              <a:rPr lang="en-GB" sz="1400" b="1" dirty="0">
                <a:solidFill>
                  <a:srgbClr val="FF0000"/>
                </a:solidFill>
                <a:latin typeface="Segoe Media Center" pitchFamily="34" charset="0"/>
              </a:rPr>
              <a:t>P</a:t>
            </a:r>
            <a:r>
              <a:rPr lang="en-GB" sz="1400" b="1" dirty="0">
                <a:latin typeface="Segoe Media Center" pitchFamily="34" charset="0"/>
              </a:rPr>
              <a:t>unctuation – Use and vary punctuation in writing </a:t>
            </a:r>
            <a:r>
              <a:rPr lang="en-GB" sz="1400" b="1" dirty="0" smtClean="0">
                <a:latin typeface="Segoe Media Center" pitchFamily="34" charset="0"/>
              </a:rPr>
              <a:t>your writing. Use pauses for effect. </a:t>
            </a:r>
            <a:endParaRPr lang="en-GB" sz="1400" b="1" dirty="0">
              <a:latin typeface="Segoe Media Center" pitchFamily="34" charset="0"/>
            </a:endParaRPr>
          </a:p>
          <a:p>
            <a:pPr marL="109728" indent="0">
              <a:buNone/>
            </a:pPr>
            <a:endParaRPr lang="en-GB" sz="1400" b="1" dirty="0">
              <a:latin typeface="Segoe Media Center" pitchFamily="34" charset="0"/>
            </a:endParaRPr>
          </a:p>
          <a:p>
            <a:pPr marL="109728" indent="0">
              <a:buNone/>
            </a:pPr>
            <a:r>
              <a:rPr lang="en-GB" sz="1400" b="1" dirty="0" smtClean="0">
                <a:solidFill>
                  <a:srgbClr val="FF0000"/>
                </a:solidFill>
                <a:latin typeface="Segoe Media Center" pitchFamily="34" charset="0"/>
              </a:rPr>
              <a:t>E</a:t>
            </a:r>
            <a:r>
              <a:rPr lang="en-GB" sz="1400" b="1" dirty="0" smtClean="0">
                <a:latin typeface="Segoe Media Center" pitchFamily="34" charset="0"/>
              </a:rPr>
              <a:t>vidence </a:t>
            </a:r>
            <a:r>
              <a:rPr lang="en-GB" sz="1400" b="1" dirty="0">
                <a:latin typeface="Segoe Media Center" pitchFamily="34" charset="0"/>
              </a:rPr>
              <a:t>– Use facts/stats </a:t>
            </a:r>
            <a:r>
              <a:rPr lang="en-GB" sz="1400" b="1" dirty="0" smtClean="0">
                <a:latin typeface="Segoe Media Center" pitchFamily="34" charset="0"/>
              </a:rPr>
              <a:t>and </a:t>
            </a:r>
            <a:r>
              <a:rPr lang="en-GB" sz="1400" b="1" dirty="0">
                <a:latin typeface="Segoe Media Center" pitchFamily="34" charset="0"/>
              </a:rPr>
              <a:t>opinions to make audience feel you have knowledge to back up your view.</a:t>
            </a:r>
          </a:p>
          <a:p>
            <a:pPr marL="109728" indent="0">
              <a:buNone/>
            </a:pPr>
            <a:endParaRPr lang="en-GB" sz="1400" b="1" dirty="0">
              <a:latin typeface="Segoe Media Center" pitchFamily="34" charset="0"/>
            </a:endParaRPr>
          </a:p>
          <a:p>
            <a:pPr marL="109728" indent="0">
              <a:buNone/>
            </a:pPr>
            <a:r>
              <a:rPr lang="en-GB" sz="1400" b="1" dirty="0">
                <a:solidFill>
                  <a:srgbClr val="FF0000"/>
                </a:solidFill>
                <a:latin typeface="Segoe Media Center" pitchFamily="34" charset="0"/>
              </a:rPr>
              <a:t>R</a:t>
            </a:r>
            <a:r>
              <a:rPr lang="en-GB" sz="1400" b="1" dirty="0">
                <a:latin typeface="Segoe Media Center" pitchFamily="34" charset="0"/>
              </a:rPr>
              <a:t>hetorical Questions – A question not needing a response.  </a:t>
            </a:r>
            <a:endParaRPr lang="en-GB" sz="1400" b="1" dirty="0" smtClean="0">
              <a:latin typeface="Segoe Media Center" pitchFamily="34" charset="0"/>
            </a:endParaRPr>
          </a:p>
          <a:p>
            <a:pPr marL="109728" indent="0">
              <a:buNone/>
            </a:pPr>
            <a:endParaRPr lang="en-GB" sz="1400" b="1" dirty="0">
              <a:latin typeface="Segoe Media Center" pitchFamily="34" charset="0"/>
            </a:endParaRPr>
          </a:p>
          <a:p>
            <a:pPr marL="109728" indent="0">
              <a:buNone/>
            </a:pPr>
            <a:r>
              <a:rPr lang="en-GB" sz="1400" b="1" dirty="0">
                <a:solidFill>
                  <a:srgbClr val="FF0000"/>
                </a:solidFill>
                <a:latin typeface="Segoe Media Center" pitchFamily="34" charset="0"/>
              </a:rPr>
              <a:t>S</a:t>
            </a:r>
            <a:r>
              <a:rPr lang="en-GB" sz="1400" b="1" dirty="0">
                <a:latin typeface="Segoe Media Center" pitchFamily="34" charset="0"/>
              </a:rPr>
              <a:t>entence Structure – Vary this.  </a:t>
            </a:r>
            <a:r>
              <a:rPr lang="en-GB" sz="1400" b="1" dirty="0" smtClean="0">
                <a:latin typeface="Segoe Media Center" pitchFamily="34" charset="0"/>
              </a:rPr>
              <a:t>When arguing short sentences can be </a:t>
            </a:r>
            <a:r>
              <a:rPr lang="en-GB" sz="1400" b="1" dirty="0">
                <a:latin typeface="Segoe Media Center" pitchFamily="34" charset="0"/>
              </a:rPr>
              <a:t>just as effective as a complex </a:t>
            </a:r>
            <a:r>
              <a:rPr lang="en-GB" sz="1400" b="1" dirty="0" smtClean="0">
                <a:latin typeface="Segoe Media Center" pitchFamily="34" charset="0"/>
              </a:rPr>
              <a:t>sentence.</a:t>
            </a:r>
            <a:endParaRPr lang="en-GB" sz="1400" b="1" dirty="0">
              <a:latin typeface="Segoe Media Center" pitchFamily="34" charset="0"/>
            </a:endParaRPr>
          </a:p>
          <a:p>
            <a:pPr marL="109728" indent="0">
              <a:buNone/>
            </a:pPr>
            <a:endParaRPr lang="en-GB" sz="1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520" y="116632"/>
            <a:ext cx="6552728" cy="1143000"/>
          </a:xfrm>
        </p:spPr>
        <p:txBody>
          <a:bodyPr>
            <a:noAutofit/>
          </a:bodyPr>
          <a:lstStyle/>
          <a:p>
            <a:r>
              <a:rPr lang="en-GB" sz="3200" dirty="0" smtClean="0"/>
              <a:t>TRAPPERS OR DAFOREST</a:t>
            </a:r>
            <a:endParaRPr lang="en-GB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6827" y="116632"/>
            <a:ext cx="1998291" cy="896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095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124744"/>
            <a:ext cx="8507288" cy="4882547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Give a tick for:</a:t>
            </a:r>
          </a:p>
          <a:p>
            <a:endParaRPr lang="en-GB" dirty="0"/>
          </a:p>
          <a:p>
            <a:r>
              <a:rPr lang="en-GB" dirty="0" smtClean="0"/>
              <a:t>An introductory sentence</a:t>
            </a:r>
          </a:p>
          <a:p>
            <a:r>
              <a:rPr lang="en-GB" dirty="0" smtClean="0"/>
              <a:t>A squash it sentence</a:t>
            </a:r>
          </a:p>
          <a:p>
            <a:r>
              <a:rPr lang="en-GB" dirty="0" smtClean="0"/>
              <a:t>An opinion sentence</a:t>
            </a:r>
          </a:p>
          <a:p>
            <a:endParaRPr lang="en-GB" dirty="0"/>
          </a:p>
          <a:p>
            <a:r>
              <a:rPr lang="en-GB" dirty="0" smtClean="0"/>
              <a:t>1 point for any other TRAPPERS techniques</a:t>
            </a:r>
          </a:p>
          <a:p>
            <a:r>
              <a:rPr lang="en-GB" dirty="0" smtClean="0"/>
              <a:t>1 point for starting a sentence with a personal pronoun. </a:t>
            </a:r>
          </a:p>
          <a:p>
            <a:endParaRPr lang="en-GB" dirty="0"/>
          </a:p>
          <a:p>
            <a:r>
              <a:rPr lang="en-GB" dirty="0" smtClean="0"/>
              <a:t>Public Critique: Kind, Specific and a Helpful comment at the bottom of their work!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Swap paragraphs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600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114</TotalTime>
  <Words>704</Words>
  <Application>Microsoft Office PowerPoint</Application>
  <PresentationFormat>On-screen Show (4:3)</PresentationFormat>
  <Paragraphs>116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ABC font</vt:lpstr>
      <vt:lpstr>Calibri</vt:lpstr>
      <vt:lpstr>Lucida Sans Unicode</vt:lpstr>
      <vt:lpstr>Segoe Media Center</vt:lpstr>
      <vt:lpstr>Times New Roman</vt:lpstr>
      <vt:lpstr>Verdana</vt:lpstr>
      <vt:lpstr>Wingdings 2</vt:lpstr>
      <vt:lpstr>Wingdings 3</vt:lpstr>
      <vt:lpstr>Concourse</vt:lpstr>
      <vt:lpstr>So far this week:</vt:lpstr>
      <vt:lpstr>Difference of opinion:</vt:lpstr>
      <vt:lpstr>Counter Arguments</vt:lpstr>
      <vt:lpstr>Let’s get ready to RUMBLE!</vt:lpstr>
      <vt:lpstr>PowerPoint Presentation</vt:lpstr>
      <vt:lpstr>Exam Question:</vt:lpstr>
      <vt:lpstr>Use your rumble paragraph sheet to write a paragraph that squashes an opposing argument </vt:lpstr>
      <vt:lpstr>TRAPPERS OR DAFOREST</vt:lpstr>
      <vt:lpstr>Swap paragraphs</vt:lpstr>
      <vt:lpstr>How to plan a whole argument! </vt:lpstr>
      <vt:lpstr>Using the sheet </vt:lpstr>
      <vt:lpstr>Write a rumble paragraph using:</vt:lpstr>
    </vt:vector>
  </TitlesOfParts>
  <Company>The Mountbatten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 far this week:</dc:title>
  <dc:creator>Jennifer Ludgate</dc:creator>
  <cp:lastModifiedBy>Miss J Hall</cp:lastModifiedBy>
  <cp:revision>9</cp:revision>
  <dcterms:created xsi:type="dcterms:W3CDTF">2013-04-17T14:29:09Z</dcterms:created>
  <dcterms:modified xsi:type="dcterms:W3CDTF">2019-02-26T10:14:39Z</dcterms:modified>
</cp:coreProperties>
</file>