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6"/>
  </p:notesMasterIdLst>
  <p:sldIdLst>
    <p:sldId id="256" r:id="rId3"/>
    <p:sldId id="271" r:id="rId4"/>
    <p:sldId id="269" r:id="rId5"/>
    <p:sldId id="270" r:id="rId6"/>
    <p:sldId id="268" r:id="rId7"/>
    <p:sldId id="265" r:id="rId8"/>
    <p:sldId id="267" r:id="rId9"/>
    <p:sldId id="272" r:id="rId10"/>
    <p:sldId id="273" r:id="rId11"/>
    <p:sldId id="274" r:id="rId12"/>
    <p:sldId id="275" r:id="rId13"/>
    <p:sldId id="276" r:id="rId14"/>
    <p:sldId id="360"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14" d="100"/>
          <a:sy n="114" d="100"/>
        </p:scale>
        <p:origin x="156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A650E9-06A3-49AE-8323-859E0AF35902}" type="datetimeFigureOut">
              <a:rPr lang="en-GB" smtClean="0"/>
              <a:t>26/04/2022</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830ACF-2468-4AF7-91BB-B73FC2BFFFB3}" type="slidenum">
              <a:rPr lang="en-GB" smtClean="0"/>
              <a:t>‹#›</a:t>
            </a:fld>
            <a:endParaRPr lang="en-GB"/>
          </a:p>
        </p:txBody>
      </p:sp>
    </p:spTree>
    <p:extLst>
      <p:ext uri="{BB962C8B-B14F-4D97-AF65-F5344CB8AC3E}">
        <p14:creationId xmlns:p14="http://schemas.microsoft.com/office/powerpoint/2010/main" val="4743787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FA1CD72-64D4-4BE4-8BF2-3B4080A22A8E}" type="datetimeFigureOut">
              <a:rPr lang="en-GB" smtClean="0"/>
              <a:t>26/04/2022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3EE52AC-41C9-4449-82C5-F1B903F65126}" type="slidenum">
              <a:rPr lang="en-GB" smtClean="0"/>
              <a:t>‹#›</a:t>
            </a:fld>
            <a:endParaRPr lang="en-GB" dirty="0"/>
          </a:p>
        </p:txBody>
      </p:sp>
    </p:spTree>
    <p:extLst>
      <p:ext uri="{BB962C8B-B14F-4D97-AF65-F5344CB8AC3E}">
        <p14:creationId xmlns:p14="http://schemas.microsoft.com/office/powerpoint/2010/main" val="1947428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FA1CD72-64D4-4BE4-8BF2-3B4080A22A8E}" type="datetimeFigureOut">
              <a:rPr lang="en-GB" smtClean="0"/>
              <a:t>26/04/2022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3EE52AC-41C9-4449-82C5-F1B903F65126}" type="slidenum">
              <a:rPr lang="en-GB" smtClean="0"/>
              <a:t>‹#›</a:t>
            </a:fld>
            <a:endParaRPr lang="en-GB" dirty="0"/>
          </a:p>
        </p:txBody>
      </p:sp>
    </p:spTree>
    <p:extLst>
      <p:ext uri="{BB962C8B-B14F-4D97-AF65-F5344CB8AC3E}">
        <p14:creationId xmlns:p14="http://schemas.microsoft.com/office/powerpoint/2010/main" val="3410902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FA1CD72-64D4-4BE4-8BF2-3B4080A22A8E}" type="datetimeFigureOut">
              <a:rPr lang="en-GB" smtClean="0"/>
              <a:t>26/04/2022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3EE52AC-41C9-4449-82C5-F1B903F65126}" type="slidenum">
              <a:rPr lang="en-GB" smtClean="0"/>
              <a:t>‹#›</a:t>
            </a:fld>
            <a:endParaRPr lang="en-GB" dirty="0"/>
          </a:p>
        </p:txBody>
      </p:sp>
    </p:spTree>
    <p:extLst>
      <p:ext uri="{BB962C8B-B14F-4D97-AF65-F5344CB8AC3E}">
        <p14:creationId xmlns:p14="http://schemas.microsoft.com/office/powerpoint/2010/main" val="4594815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904A175-1ABD-46B9-8A1C-5A907EB18E39}" type="datetimeFigureOut">
              <a:rPr lang="en-GB" smtClean="0"/>
              <a:t>26/04/2022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29C46-E1CC-42E4-A39C-60EC12EC1BE9}" type="slidenum">
              <a:rPr lang="en-GB" smtClean="0"/>
              <a:t>‹#›</a:t>
            </a:fld>
            <a:endParaRPr lang="en-GB"/>
          </a:p>
        </p:txBody>
      </p:sp>
    </p:spTree>
    <p:extLst>
      <p:ext uri="{BB962C8B-B14F-4D97-AF65-F5344CB8AC3E}">
        <p14:creationId xmlns:p14="http://schemas.microsoft.com/office/powerpoint/2010/main" val="26902491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04A175-1ABD-46B9-8A1C-5A907EB18E39}" type="datetimeFigureOut">
              <a:rPr lang="en-GB" smtClean="0"/>
              <a:t>26/04/2022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29C46-E1CC-42E4-A39C-60EC12EC1BE9}" type="slidenum">
              <a:rPr lang="en-GB" smtClean="0"/>
              <a:t>‹#›</a:t>
            </a:fld>
            <a:endParaRPr lang="en-GB"/>
          </a:p>
        </p:txBody>
      </p:sp>
    </p:spTree>
    <p:extLst>
      <p:ext uri="{BB962C8B-B14F-4D97-AF65-F5344CB8AC3E}">
        <p14:creationId xmlns:p14="http://schemas.microsoft.com/office/powerpoint/2010/main" val="16809604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904A175-1ABD-46B9-8A1C-5A907EB18E39}" type="datetimeFigureOut">
              <a:rPr lang="en-GB" smtClean="0"/>
              <a:t>26/04/2022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29C46-E1CC-42E4-A39C-60EC12EC1BE9}" type="slidenum">
              <a:rPr lang="en-GB" smtClean="0"/>
              <a:t>‹#›</a:t>
            </a:fld>
            <a:endParaRPr lang="en-GB"/>
          </a:p>
        </p:txBody>
      </p:sp>
    </p:spTree>
    <p:extLst>
      <p:ext uri="{BB962C8B-B14F-4D97-AF65-F5344CB8AC3E}">
        <p14:creationId xmlns:p14="http://schemas.microsoft.com/office/powerpoint/2010/main" val="442231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904A175-1ABD-46B9-8A1C-5A907EB18E39}" type="datetimeFigureOut">
              <a:rPr lang="en-GB" smtClean="0"/>
              <a:t>26/04/2022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529C46-E1CC-42E4-A39C-60EC12EC1BE9}" type="slidenum">
              <a:rPr lang="en-GB" smtClean="0"/>
              <a:t>‹#›</a:t>
            </a:fld>
            <a:endParaRPr lang="en-GB"/>
          </a:p>
        </p:txBody>
      </p:sp>
    </p:spTree>
    <p:extLst>
      <p:ext uri="{BB962C8B-B14F-4D97-AF65-F5344CB8AC3E}">
        <p14:creationId xmlns:p14="http://schemas.microsoft.com/office/powerpoint/2010/main" val="35320222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904A175-1ABD-46B9-8A1C-5A907EB18E39}" type="datetimeFigureOut">
              <a:rPr lang="en-GB" smtClean="0"/>
              <a:t>26/04/2022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D529C46-E1CC-42E4-A39C-60EC12EC1BE9}" type="slidenum">
              <a:rPr lang="en-GB" smtClean="0"/>
              <a:t>‹#›</a:t>
            </a:fld>
            <a:endParaRPr lang="en-GB"/>
          </a:p>
        </p:txBody>
      </p:sp>
    </p:spTree>
    <p:extLst>
      <p:ext uri="{BB962C8B-B14F-4D97-AF65-F5344CB8AC3E}">
        <p14:creationId xmlns:p14="http://schemas.microsoft.com/office/powerpoint/2010/main" val="41633179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904A175-1ABD-46B9-8A1C-5A907EB18E39}" type="datetimeFigureOut">
              <a:rPr lang="en-GB" smtClean="0"/>
              <a:t>26/04/2022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D529C46-E1CC-42E4-A39C-60EC12EC1BE9}" type="slidenum">
              <a:rPr lang="en-GB" smtClean="0"/>
              <a:t>‹#›</a:t>
            </a:fld>
            <a:endParaRPr lang="en-GB"/>
          </a:p>
        </p:txBody>
      </p:sp>
    </p:spTree>
    <p:extLst>
      <p:ext uri="{BB962C8B-B14F-4D97-AF65-F5344CB8AC3E}">
        <p14:creationId xmlns:p14="http://schemas.microsoft.com/office/powerpoint/2010/main" val="40377066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04A175-1ABD-46B9-8A1C-5A907EB18E39}" type="datetimeFigureOut">
              <a:rPr lang="en-GB" smtClean="0"/>
              <a:t>26/04/2022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D529C46-E1CC-42E4-A39C-60EC12EC1BE9}" type="slidenum">
              <a:rPr lang="en-GB" smtClean="0"/>
              <a:t>‹#›</a:t>
            </a:fld>
            <a:endParaRPr lang="en-GB"/>
          </a:p>
        </p:txBody>
      </p:sp>
    </p:spTree>
    <p:extLst>
      <p:ext uri="{BB962C8B-B14F-4D97-AF65-F5344CB8AC3E}">
        <p14:creationId xmlns:p14="http://schemas.microsoft.com/office/powerpoint/2010/main" val="11466636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904A175-1ABD-46B9-8A1C-5A907EB18E39}" type="datetimeFigureOut">
              <a:rPr lang="en-GB" smtClean="0"/>
              <a:t>26/04/2022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529C46-E1CC-42E4-A39C-60EC12EC1BE9}" type="slidenum">
              <a:rPr lang="en-GB" smtClean="0"/>
              <a:t>‹#›</a:t>
            </a:fld>
            <a:endParaRPr lang="en-GB"/>
          </a:p>
        </p:txBody>
      </p:sp>
    </p:spTree>
    <p:extLst>
      <p:ext uri="{BB962C8B-B14F-4D97-AF65-F5344CB8AC3E}">
        <p14:creationId xmlns:p14="http://schemas.microsoft.com/office/powerpoint/2010/main" val="2816856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FA1CD72-64D4-4BE4-8BF2-3B4080A22A8E}" type="datetimeFigureOut">
              <a:rPr lang="en-GB" smtClean="0"/>
              <a:t>26/04/2022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3EE52AC-41C9-4449-82C5-F1B903F65126}" type="slidenum">
              <a:rPr lang="en-GB" smtClean="0"/>
              <a:t>‹#›</a:t>
            </a:fld>
            <a:endParaRPr lang="en-GB" dirty="0"/>
          </a:p>
        </p:txBody>
      </p:sp>
    </p:spTree>
    <p:extLst>
      <p:ext uri="{BB962C8B-B14F-4D97-AF65-F5344CB8AC3E}">
        <p14:creationId xmlns:p14="http://schemas.microsoft.com/office/powerpoint/2010/main" val="31834149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904A175-1ABD-46B9-8A1C-5A907EB18E39}" type="datetimeFigureOut">
              <a:rPr lang="en-GB" smtClean="0"/>
              <a:t>26/04/2022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529C46-E1CC-42E4-A39C-60EC12EC1BE9}" type="slidenum">
              <a:rPr lang="en-GB" smtClean="0"/>
              <a:t>‹#›</a:t>
            </a:fld>
            <a:endParaRPr lang="en-GB"/>
          </a:p>
        </p:txBody>
      </p:sp>
    </p:spTree>
    <p:extLst>
      <p:ext uri="{BB962C8B-B14F-4D97-AF65-F5344CB8AC3E}">
        <p14:creationId xmlns:p14="http://schemas.microsoft.com/office/powerpoint/2010/main" val="9729023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04A175-1ABD-46B9-8A1C-5A907EB18E39}" type="datetimeFigureOut">
              <a:rPr lang="en-GB" smtClean="0"/>
              <a:t>26/04/2022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29C46-E1CC-42E4-A39C-60EC12EC1BE9}" type="slidenum">
              <a:rPr lang="en-GB" smtClean="0"/>
              <a:t>‹#›</a:t>
            </a:fld>
            <a:endParaRPr lang="en-GB"/>
          </a:p>
        </p:txBody>
      </p:sp>
    </p:spTree>
    <p:extLst>
      <p:ext uri="{BB962C8B-B14F-4D97-AF65-F5344CB8AC3E}">
        <p14:creationId xmlns:p14="http://schemas.microsoft.com/office/powerpoint/2010/main" val="42932407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04A175-1ABD-46B9-8A1C-5A907EB18E39}" type="datetimeFigureOut">
              <a:rPr lang="en-GB" smtClean="0"/>
              <a:t>26/04/2022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529C46-E1CC-42E4-A39C-60EC12EC1BE9}" type="slidenum">
              <a:rPr lang="en-GB" smtClean="0"/>
              <a:t>‹#›</a:t>
            </a:fld>
            <a:endParaRPr lang="en-GB"/>
          </a:p>
        </p:txBody>
      </p:sp>
    </p:spTree>
    <p:extLst>
      <p:ext uri="{BB962C8B-B14F-4D97-AF65-F5344CB8AC3E}">
        <p14:creationId xmlns:p14="http://schemas.microsoft.com/office/powerpoint/2010/main" val="1129010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FA1CD72-64D4-4BE4-8BF2-3B4080A22A8E}" type="datetimeFigureOut">
              <a:rPr lang="en-GB" smtClean="0"/>
              <a:t>26/04/2022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3EE52AC-41C9-4449-82C5-F1B903F65126}" type="slidenum">
              <a:rPr lang="en-GB" smtClean="0"/>
              <a:t>‹#›</a:t>
            </a:fld>
            <a:endParaRPr lang="en-GB" dirty="0"/>
          </a:p>
        </p:txBody>
      </p:sp>
    </p:spTree>
    <p:extLst>
      <p:ext uri="{BB962C8B-B14F-4D97-AF65-F5344CB8AC3E}">
        <p14:creationId xmlns:p14="http://schemas.microsoft.com/office/powerpoint/2010/main" val="1711618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FA1CD72-64D4-4BE4-8BF2-3B4080A22A8E}" type="datetimeFigureOut">
              <a:rPr lang="en-GB" smtClean="0"/>
              <a:t>26/04/2022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3EE52AC-41C9-4449-82C5-F1B903F65126}" type="slidenum">
              <a:rPr lang="en-GB" smtClean="0"/>
              <a:t>‹#›</a:t>
            </a:fld>
            <a:endParaRPr lang="en-GB" dirty="0"/>
          </a:p>
        </p:txBody>
      </p:sp>
    </p:spTree>
    <p:extLst>
      <p:ext uri="{BB962C8B-B14F-4D97-AF65-F5344CB8AC3E}">
        <p14:creationId xmlns:p14="http://schemas.microsoft.com/office/powerpoint/2010/main" val="417625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FA1CD72-64D4-4BE4-8BF2-3B4080A22A8E}" type="datetimeFigureOut">
              <a:rPr lang="en-GB" smtClean="0"/>
              <a:t>26/04/2022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3EE52AC-41C9-4449-82C5-F1B903F65126}" type="slidenum">
              <a:rPr lang="en-GB" smtClean="0"/>
              <a:t>‹#›</a:t>
            </a:fld>
            <a:endParaRPr lang="en-GB" dirty="0"/>
          </a:p>
        </p:txBody>
      </p:sp>
    </p:spTree>
    <p:extLst>
      <p:ext uri="{BB962C8B-B14F-4D97-AF65-F5344CB8AC3E}">
        <p14:creationId xmlns:p14="http://schemas.microsoft.com/office/powerpoint/2010/main" val="1447543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FA1CD72-64D4-4BE4-8BF2-3B4080A22A8E}" type="datetimeFigureOut">
              <a:rPr lang="en-GB" smtClean="0"/>
              <a:t>26/04/2022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3EE52AC-41C9-4449-82C5-F1B903F65126}" type="slidenum">
              <a:rPr lang="en-GB" smtClean="0"/>
              <a:t>‹#›</a:t>
            </a:fld>
            <a:endParaRPr lang="en-GB" dirty="0"/>
          </a:p>
        </p:txBody>
      </p:sp>
    </p:spTree>
    <p:extLst>
      <p:ext uri="{BB962C8B-B14F-4D97-AF65-F5344CB8AC3E}">
        <p14:creationId xmlns:p14="http://schemas.microsoft.com/office/powerpoint/2010/main" val="2326870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A1CD72-64D4-4BE4-8BF2-3B4080A22A8E}" type="datetimeFigureOut">
              <a:rPr lang="en-GB" smtClean="0"/>
              <a:t>26/04/2022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3EE52AC-41C9-4449-82C5-F1B903F65126}" type="slidenum">
              <a:rPr lang="en-GB" smtClean="0"/>
              <a:t>‹#›</a:t>
            </a:fld>
            <a:endParaRPr lang="en-GB" dirty="0"/>
          </a:p>
        </p:txBody>
      </p:sp>
    </p:spTree>
    <p:extLst>
      <p:ext uri="{BB962C8B-B14F-4D97-AF65-F5344CB8AC3E}">
        <p14:creationId xmlns:p14="http://schemas.microsoft.com/office/powerpoint/2010/main" val="4013403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FA1CD72-64D4-4BE4-8BF2-3B4080A22A8E}" type="datetimeFigureOut">
              <a:rPr lang="en-GB" smtClean="0"/>
              <a:t>26/04/2022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3EE52AC-41C9-4449-82C5-F1B903F65126}" type="slidenum">
              <a:rPr lang="en-GB" smtClean="0"/>
              <a:t>‹#›</a:t>
            </a:fld>
            <a:endParaRPr lang="en-GB" dirty="0"/>
          </a:p>
        </p:txBody>
      </p:sp>
    </p:spTree>
    <p:extLst>
      <p:ext uri="{BB962C8B-B14F-4D97-AF65-F5344CB8AC3E}">
        <p14:creationId xmlns:p14="http://schemas.microsoft.com/office/powerpoint/2010/main" val="1394095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FA1CD72-64D4-4BE4-8BF2-3B4080A22A8E}" type="datetimeFigureOut">
              <a:rPr lang="en-GB" smtClean="0"/>
              <a:t>26/04/2022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3EE52AC-41C9-4449-82C5-F1B903F65126}" type="slidenum">
              <a:rPr lang="en-GB" smtClean="0"/>
              <a:t>‹#›</a:t>
            </a:fld>
            <a:endParaRPr lang="en-GB" dirty="0"/>
          </a:p>
        </p:txBody>
      </p:sp>
    </p:spTree>
    <p:extLst>
      <p:ext uri="{BB962C8B-B14F-4D97-AF65-F5344CB8AC3E}">
        <p14:creationId xmlns:p14="http://schemas.microsoft.com/office/powerpoint/2010/main" val="597634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A1CD72-64D4-4BE4-8BF2-3B4080A22A8E}" type="datetimeFigureOut">
              <a:rPr lang="en-GB" smtClean="0"/>
              <a:t>26/04/2022</a:t>
            </a:fld>
            <a:endParaRPr lang="en-GB"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EE52AC-41C9-4449-82C5-F1B903F65126}" type="slidenum">
              <a:rPr lang="en-GB" smtClean="0"/>
              <a:t>‹#›</a:t>
            </a:fld>
            <a:endParaRPr lang="en-GB" dirty="0"/>
          </a:p>
        </p:txBody>
      </p:sp>
    </p:spTree>
    <p:extLst>
      <p:ext uri="{BB962C8B-B14F-4D97-AF65-F5344CB8AC3E}">
        <p14:creationId xmlns:p14="http://schemas.microsoft.com/office/powerpoint/2010/main" val="39857629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04A175-1ABD-46B9-8A1C-5A907EB18E39}" type="datetimeFigureOut">
              <a:rPr lang="en-GB" smtClean="0"/>
              <a:t>26/04/2022</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529C46-E1CC-42E4-A39C-60EC12EC1BE9}" type="slidenum">
              <a:rPr lang="en-GB" smtClean="0"/>
              <a:t>‹#›</a:t>
            </a:fld>
            <a:endParaRPr lang="en-GB"/>
          </a:p>
        </p:txBody>
      </p:sp>
    </p:spTree>
    <p:extLst>
      <p:ext uri="{BB962C8B-B14F-4D97-AF65-F5344CB8AC3E}">
        <p14:creationId xmlns:p14="http://schemas.microsoft.com/office/powerpoint/2010/main" val="123780715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B4E01-9E24-468C-88BF-121212D14C01}"/>
              </a:ext>
            </a:extLst>
          </p:cNvPr>
          <p:cNvSpPr>
            <a:spLocks noGrp="1"/>
          </p:cNvSpPr>
          <p:nvPr>
            <p:ph type="ctrTitle"/>
          </p:nvPr>
        </p:nvSpPr>
        <p:spPr>
          <a:xfrm>
            <a:off x="685800" y="426256"/>
            <a:ext cx="7772400" cy="959655"/>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90000"/>
          </a:bodyPr>
          <a:lstStyle/>
          <a:p>
            <a:r>
              <a:rPr lang="en-GB" sz="5400" b="1" u="sng" dirty="0">
                <a:latin typeface="+mn-lt"/>
              </a:rPr>
              <a:t>Writing to Persuade - Trolls</a:t>
            </a:r>
          </a:p>
        </p:txBody>
      </p:sp>
      <p:sp>
        <p:nvSpPr>
          <p:cNvPr id="3" name="Subtitle 2">
            <a:extLst>
              <a:ext uri="{FF2B5EF4-FFF2-40B4-BE49-F238E27FC236}">
                <a16:creationId xmlns:a16="http://schemas.microsoft.com/office/drawing/2014/main" id="{ADF6AD18-3E4D-4E40-89A3-6612FA9F17C8}"/>
              </a:ext>
            </a:extLst>
          </p:cNvPr>
          <p:cNvSpPr>
            <a:spLocks noGrp="1"/>
          </p:cNvSpPr>
          <p:nvPr>
            <p:ph type="subTitle" idx="1"/>
          </p:nvPr>
        </p:nvSpPr>
        <p:spPr>
          <a:xfrm>
            <a:off x="685800" y="1674764"/>
            <a:ext cx="6858000" cy="4050786"/>
          </a:xfrm>
          <a:solidFill>
            <a:schemeClr val="bg1"/>
          </a:solidFill>
          <a:ln w="38100">
            <a:solidFill>
              <a:srgbClr val="00B050"/>
            </a:solidFill>
          </a:ln>
          <a:effectLst>
            <a:outerShdw blurRad="50800" dist="38100" dir="2700000" algn="tl" rotWithShape="0">
              <a:prstClr val="black">
                <a:alpha val="40000"/>
              </a:prstClr>
            </a:outerShdw>
          </a:effectLst>
        </p:spPr>
        <p:txBody>
          <a:bodyPr>
            <a:normAutofit lnSpcReduction="10000"/>
          </a:bodyPr>
          <a:lstStyle/>
          <a:p>
            <a:r>
              <a:rPr lang="en-GB" sz="2800" dirty="0"/>
              <a:t>We all hear or see the word ‘troll’ a lot recently, but what is a troll and why are they so controversial?</a:t>
            </a:r>
          </a:p>
          <a:p>
            <a:endParaRPr lang="en-GB" sz="2800" dirty="0"/>
          </a:p>
          <a:p>
            <a:r>
              <a:rPr lang="en-GB" sz="2800" dirty="0">
                <a:solidFill>
                  <a:srgbClr val="FF0000"/>
                </a:solidFill>
              </a:rPr>
              <a:t>What is an online troll?</a:t>
            </a:r>
          </a:p>
          <a:p>
            <a:r>
              <a:rPr lang="en-GB" sz="2800" dirty="0">
                <a:solidFill>
                  <a:schemeClr val="accent4">
                    <a:lumMod val="50000"/>
                  </a:schemeClr>
                </a:solidFill>
              </a:rPr>
              <a:t>Why is it that online trolls have become more of a problem in recent years?</a:t>
            </a:r>
          </a:p>
          <a:p>
            <a:r>
              <a:rPr lang="en-GB" sz="2800" dirty="0">
                <a:solidFill>
                  <a:srgbClr val="00B050"/>
                </a:solidFill>
              </a:rPr>
              <a:t>What strategies can we use to stop trolls and help people who suffer because of them?</a:t>
            </a:r>
          </a:p>
        </p:txBody>
      </p:sp>
      <p:pic>
        <p:nvPicPr>
          <p:cNvPr id="1026" name="Picture 2" descr="Graphic, Troll, Forum Troll, Funny, Cute, Cartoon">
            <a:extLst>
              <a:ext uri="{FF2B5EF4-FFF2-40B4-BE49-F238E27FC236}">
                <a16:creationId xmlns:a16="http://schemas.microsoft.com/office/drawing/2014/main" id="{D70D09B9-DD48-43FF-8A9A-7C753F0801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84812" y="2956560"/>
            <a:ext cx="2004907" cy="390144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Forbidden, Humor, Prohibited, Troll, Feed">
            <a:extLst>
              <a:ext uri="{FF2B5EF4-FFF2-40B4-BE49-F238E27FC236}">
                <a16:creationId xmlns:a16="http://schemas.microsoft.com/office/drawing/2014/main" id="{3CD31F2A-D330-4760-AA7A-F344088EE70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19685" y="1344404"/>
            <a:ext cx="1335159" cy="16747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40965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EE81C2A-43E6-403D-BCD1-D872E78B85F6}"/>
              </a:ext>
            </a:extLst>
          </p:cNvPr>
          <p:cNvSpPr/>
          <p:nvPr/>
        </p:nvSpPr>
        <p:spPr>
          <a:xfrm>
            <a:off x="548640" y="574372"/>
            <a:ext cx="5676314" cy="5632311"/>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a:spAutoFit/>
          </a:bodyPr>
          <a:lstStyle/>
          <a:p>
            <a:pPr>
              <a:spcAft>
                <a:spcPts val="0"/>
              </a:spcAft>
            </a:pPr>
            <a:r>
              <a:rPr lang="en-US" dirty="0">
                <a:highlight>
                  <a:srgbClr val="FF00FF"/>
                </a:highlight>
                <a:latin typeface="Arial" panose="020B0604020202020204" pitchFamily="34" charset="0"/>
                <a:ea typeface="Noto Sans CJK SC Regular"/>
                <a:cs typeface="FreeSans"/>
              </a:rPr>
              <a:t>You see</a:t>
            </a:r>
            <a:r>
              <a:rPr lang="en-US" dirty="0">
                <a:latin typeface="Arial" panose="020B0604020202020204" pitchFamily="34" charset="0"/>
                <a:ea typeface="Noto Sans CJK SC Regular"/>
                <a:cs typeface="FreeSans"/>
              </a:rPr>
              <a:t>, </a:t>
            </a:r>
            <a:r>
              <a:rPr lang="en-US" dirty="0">
                <a:highlight>
                  <a:srgbClr val="C0C0C0"/>
                </a:highlight>
                <a:latin typeface="Arial" panose="020B0604020202020204" pitchFamily="34" charset="0"/>
                <a:ea typeface="Noto Sans CJK SC Regular"/>
                <a:cs typeface="FreeSans"/>
              </a:rPr>
              <a:t>trolls are just another type of bully. They’re nothing new in themselves; as a species, we’ve been subjected to meanness, spite and ignorance since we figured out we could talk.</a:t>
            </a:r>
            <a:r>
              <a:rPr lang="en-US" dirty="0">
                <a:latin typeface="Arial" panose="020B0604020202020204" pitchFamily="34" charset="0"/>
                <a:ea typeface="Noto Sans CJK SC Regular"/>
                <a:cs typeface="FreeSans"/>
              </a:rPr>
              <a:t> </a:t>
            </a:r>
            <a:r>
              <a:rPr lang="en-US" dirty="0">
                <a:highlight>
                  <a:srgbClr val="C0C0C0"/>
                </a:highlight>
                <a:latin typeface="Arial" panose="020B0604020202020204" pitchFamily="34" charset="0"/>
                <a:ea typeface="Noto Sans CJK SC Regular"/>
                <a:cs typeface="FreeSans"/>
              </a:rPr>
              <a:t>It’s unfortunately part of the rich tapestry of human experience, along with other nicer things like kindness, empathy and understanding</a:t>
            </a:r>
            <a:r>
              <a:rPr lang="en-US" dirty="0">
                <a:latin typeface="Arial" panose="020B0604020202020204" pitchFamily="34" charset="0"/>
                <a:ea typeface="Noto Sans CJK SC Regular"/>
                <a:cs typeface="FreeSans"/>
              </a:rPr>
              <a:t>. </a:t>
            </a:r>
            <a:r>
              <a:rPr lang="en-US" dirty="0">
                <a:highlight>
                  <a:srgbClr val="C0C0C0"/>
                </a:highlight>
                <a:latin typeface="Arial" panose="020B0604020202020204" pitchFamily="34" charset="0"/>
                <a:ea typeface="Noto Sans CJK SC Regular"/>
                <a:cs typeface="FreeSans"/>
              </a:rPr>
              <a:t>But the problem with trolls is that, because they are often protected by the anonymity of a username, they feel that they can vent their bilious rants wherever they like and to whomever they like, without fear of actually having to be responsible for their words. </a:t>
            </a:r>
            <a:endParaRPr lang="en-GB" dirty="0">
              <a:highlight>
                <a:srgbClr val="C0C0C0"/>
              </a:highlight>
              <a:latin typeface="Liberation Serif"/>
              <a:ea typeface="Noto Sans CJK SC Regular"/>
              <a:cs typeface="FreeSans"/>
            </a:endParaRPr>
          </a:p>
          <a:p>
            <a:pPr>
              <a:spcAft>
                <a:spcPts val="0"/>
              </a:spcAft>
            </a:pPr>
            <a:r>
              <a:rPr lang="en-US" dirty="0">
                <a:latin typeface="Arial" panose="020B0604020202020204" pitchFamily="34" charset="0"/>
                <a:ea typeface="Noto Sans CJK SC Regular"/>
                <a:cs typeface="FreeSans"/>
              </a:rPr>
              <a:t> </a:t>
            </a:r>
            <a:endParaRPr lang="en-GB" dirty="0">
              <a:latin typeface="Liberation Serif"/>
              <a:ea typeface="Noto Sans CJK SC Regular"/>
              <a:cs typeface="FreeSans"/>
            </a:endParaRPr>
          </a:p>
          <a:p>
            <a:pPr>
              <a:spcAft>
                <a:spcPts val="0"/>
              </a:spcAft>
            </a:pPr>
            <a:r>
              <a:rPr lang="en-US" dirty="0">
                <a:highlight>
                  <a:srgbClr val="C0C0C0"/>
                </a:highlight>
                <a:latin typeface="Arial" panose="020B0604020202020204" pitchFamily="34" charset="0"/>
                <a:ea typeface="Noto Sans CJK SC Regular"/>
                <a:cs typeface="FreeSans"/>
              </a:rPr>
              <a:t>Thankfully</a:t>
            </a:r>
            <a:r>
              <a:rPr lang="en-US" dirty="0">
                <a:highlight>
                  <a:srgbClr val="FFFF00"/>
                </a:highlight>
                <a:latin typeface="Arial" panose="020B0604020202020204" pitchFamily="34" charset="0"/>
                <a:ea typeface="Noto Sans CJK SC Regular"/>
                <a:cs typeface="FreeSans"/>
              </a:rPr>
              <a:t>, the law is changing to try and remedy the situation. The Crown Prosecution Service are now making it easier to prosecute trolls who abuse and harass people online. Comments which threaten violence, which are obscene or grossly offensive, could cause their author to be prosecuted. </a:t>
            </a:r>
            <a:endParaRPr lang="en-GB" dirty="0">
              <a:highlight>
                <a:srgbClr val="FFFF00"/>
              </a:highlight>
              <a:latin typeface="Liberation Serif"/>
              <a:ea typeface="Noto Sans CJK SC Regular"/>
              <a:cs typeface="FreeSans"/>
            </a:endParaRPr>
          </a:p>
          <a:p>
            <a:pPr>
              <a:spcAft>
                <a:spcPts val="0"/>
              </a:spcAft>
            </a:pPr>
            <a:r>
              <a:rPr lang="en-US" dirty="0">
                <a:latin typeface="Arial" panose="020B0604020202020204" pitchFamily="34" charset="0"/>
                <a:ea typeface="Noto Sans CJK SC Regular"/>
                <a:cs typeface="FreeSans"/>
              </a:rPr>
              <a:t> </a:t>
            </a:r>
            <a:endParaRPr lang="en-GB" dirty="0">
              <a:latin typeface="Liberation Serif"/>
              <a:ea typeface="Noto Sans CJK SC Regular"/>
              <a:cs typeface="FreeSans"/>
            </a:endParaRPr>
          </a:p>
        </p:txBody>
      </p:sp>
      <p:sp>
        <p:nvSpPr>
          <p:cNvPr id="6" name="TextBox 5">
            <a:extLst>
              <a:ext uri="{FF2B5EF4-FFF2-40B4-BE49-F238E27FC236}">
                <a16:creationId xmlns:a16="http://schemas.microsoft.com/office/drawing/2014/main" id="{4AE9107F-3F60-441D-93F0-0A581C0FBF78}"/>
              </a:ext>
            </a:extLst>
          </p:cNvPr>
          <p:cNvSpPr txBox="1"/>
          <p:nvPr/>
        </p:nvSpPr>
        <p:spPr>
          <a:xfrm>
            <a:off x="6414868" y="574372"/>
            <a:ext cx="2180492" cy="5078313"/>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rtlCol="0">
            <a:spAutoFit/>
          </a:bodyPr>
          <a:lstStyle/>
          <a:p>
            <a:r>
              <a:rPr lang="en-GB" dirty="0"/>
              <a:t>In this section of the article, the writer conveys their opinions about trolls and how much they dislike them, but also how frustrating it is that trolls can often be protected by anonymity online. </a:t>
            </a:r>
          </a:p>
          <a:p>
            <a:endParaRPr lang="en-GB" dirty="0"/>
          </a:p>
          <a:p>
            <a:r>
              <a:rPr lang="en-GB" dirty="0"/>
              <a:t>However, in the next paragraph they explain using facts that the CPS is  going to be able to prosecute types of trolling in the future. </a:t>
            </a:r>
          </a:p>
        </p:txBody>
      </p:sp>
    </p:spTree>
    <p:extLst>
      <p:ext uri="{BB962C8B-B14F-4D97-AF65-F5344CB8AC3E}">
        <p14:creationId xmlns:p14="http://schemas.microsoft.com/office/powerpoint/2010/main" val="8819889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750D6A5-6B1A-4A58-BDC6-740CCD75ADBC}"/>
              </a:ext>
            </a:extLst>
          </p:cNvPr>
          <p:cNvSpPr/>
          <p:nvPr/>
        </p:nvSpPr>
        <p:spPr>
          <a:xfrm>
            <a:off x="358726" y="181957"/>
            <a:ext cx="4572000" cy="6494085"/>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a:spAutoFit/>
          </a:bodyPr>
          <a:lstStyle/>
          <a:p>
            <a:pPr>
              <a:spcAft>
                <a:spcPts val="0"/>
              </a:spcAft>
            </a:pPr>
            <a:r>
              <a:rPr lang="en-US" sz="1600" dirty="0">
                <a:latin typeface="Arial" panose="020B0604020202020204" pitchFamily="34" charset="0"/>
                <a:ea typeface="Noto Sans CJK SC Regular"/>
                <a:cs typeface="FreeSans"/>
              </a:rPr>
              <a:t>‘Oh, but what about free speech?’ I hear you ask. ‘Isn’t it my right to deliberately be an idiot somewhere I’m not wanted?’. </a:t>
            </a:r>
            <a:r>
              <a:rPr lang="en-US" sz="1600" dirty="0">
                <a:highlight>
                  <a:srgbClr val="C0C0C0"/>
                </a:highlight>
                <a:latin typeface="Arial" panose="020B0604020202020204" pitchFamily="34" charset="0"/>
                <a:ea typeface="Noto Sans CJK SC Regular"/>
                <a:cs typeface="FreeSans"/>
              </a:rPr>
              <a:t>Well no, it isn’t, actually. But there is an important distinction to make between disagreeing with people and subjecting them to abuse. If your opinion differs from other people, fine. You might not be welcome to express it in certain contexts, but it’s your opinion and you are entitled to it. If you are deliberately using your words (or pictures) to offend and upset somebody, then you’re trolling, and that’s not okay. </a:t>
            </a:r>
            <a:r>
              <a:rPr lang="en-US" sz="1600" dirty="0">
                <a:solidFill>
                  <a:schemeClr val="bg1"/>
                </a:solidFill>
                <a:highlight>
                  <a:srgbClr val="800080"/>
                </a:highlight>
                <a:latin typeface="Arial" panose="020B0604020202020204" pitchFamily="34" charset="0"/>
                <a:ea typeface="Noto Sans CJK SC Regular"/>
                <a:cs typeface="FreeSans"/>
              </a:rPr>
              <a:t>Take the example of female MPs online, who are exposed to rape and death threats on a depressingly frequent basis, merely for doing their jobs.</a:t>
            </a:r>
            <a:r>
              <a:rPr lang="en-US" sz="1600" dirty="0">
                <a:highlight>
                  <a:srgbClr val="800080"/>
                </a:highlight>
                <a:latin typeface="Arial" panose="020B0604020202020204" pitchFamily="34" charset="0"/>
                <a:ea typeface="Noto Sans CJK SC Regular"/>
                <a:cs typeface="FreeSans"/>
              </a:rPr>
              <a:t> </a:t>
            </a:r>
            <a:r>
              <a:rPr lang="en-US" sz="1600" dirty="0">
                <a:highlight>
                  <a:srgbClr val="C0C0C0"/>
                </a:highlight>
                <a:latin typeface="Arial" panose="020B0604020202020204" pitchFamily="34" charset="0"/>
                <a:ea typeface="Noto Sans CJK SC Regular"/>
                <a:cs typeface="FreeSans"/>
              </a:rPr>
              <a:t>Nobody deserves to be subjected to that kind of trolling. </a:t>
            </a:r>
            <a:endParaRPr lang="en-GB" sz="1600" dirty="0">
              <a:highlight>
                <a:srgbClr val="C0C0C0"/>
              </a:highlight>
              <a:latin typeface="Liberation Serif"/>
              <a:ea typeface="Noto Sans CJK SC Regular"/>
              <a:cs typeface="FreeSans"/>
            </a:endParaRPr>
          </a:p>
          <a:p>
            <a:pPr>
              <a:spcAft>
                <a:spcPts val="0"/>
              </a:spcAft>
            </a:pPr>
            <a:r>
              <a:rPr lang="en-US" sz="1600" dirty="0">
                <a:latin typeface="Arial" panose="020B0604020202020204" pitchFamily="34" charset="0"/>
                <a:ea typeface="Noto Sans CJK SC Regular"/>
                <a:cs typeface="FreeSans"/>
              </a:rPr>
              <a:t> </a:t>
            </a:r>
            <a:endParaRPr lang="en-GB" sz="1600" dirty="0">
              <a:latin typeface="Liberation Serif"/>
              <a:ea typeface="Noto Sans CJK SC Regular"/>
              <a:cs typeface="FreeSans"/>
            </a:endParaRPr>
          </a:p>
          <a:p>
            <a:pPr>
              <a:spcAft>
                <a:spcPts val="0"/>
              </a:spcAft>
            </a:pPr>
            <a:r>
              <a:rPr lang="en-US" sz="1600" dirty="0">
                <a:highlight>
                  <a:srgbClr val="C0C0C0"/>
                </a:highlight>
                <a:latin typeface="Arial" panose="020B0604020202020204" pitchFamily="34" charset="0"/>
                <a:ea typeface="Noto Sans CJK SC Regular"/>
                <a:cs typeface="FreeSans"/>
              </a:rPr>
              <a:t>Most trolls wouldn’t dream of saying the things they type online out loud in real life, to real-life people. If they did, they’d be kicked out of places faster than they could say ‘loser’. So be sure to steer clear of trolls, and don’t be afraid to use the ‘report’ button if </a:t>
            </a:r>
            <a:r>
              <a:rPr lang="en-US" sz="1600" dirty="0">
                <a:highlight>
                  <a:srgbClr val="FF00FF"/>
                </a:highlight>
                <a:latin typeface="Arial" panose="020B0604020202020204" pitchFamily="34" charset="0"/>
                <a:ea typeface="Noto Sans CJK SC Regular"/>
                <a:cs typeface="FreeSans"/>
              </a:rPr>
              <a:t>you</a:t>
            </a:r>
            <a:r>
              <a:rPr lang="en-US" sz="1600" dirty="0">
                <a:highlight>
                  <a:srgbClr val="C0C0C0"/>
                </a:highlight>
                <a:latin typeface="Arial" panose="020B0604020202020204" pitchFamily="34" charset="0"/>
                <a:ea typeface="Noto Sans CJK SC Regular"/>
                <a:cs typeface="FreeSans"/>
              </a:rPr>
              <a:t> need to flag up some abusive comments. </a:t>
            </a:r>
            <a:r>
              <a:rPr lang="en-US" sz="1600" dirty="0">
                <a:highlight>
                  <a:srgbClr val="FF0000"/>
                </a:highlight>
                <a:latin typeface="Arial" panose="020B0604020202020204" pitchFamily="34" charset="0"/>
                <a:ea typeface="Noto Sans CJK SC Regular"/>
                <a:cs typeface="FreeSans"/>
              </a:rPr>
              <a:t>The internet has given us so many wonderful things; let’s put those trolls back under the bridge where they belong.</a:t>
            </a:r>
            <a:endParaRPr lang="en-GB" sz="1600" dirty="0">
              <a:highlight>
                <a:srgbClr val="FF0000"/>
              </a:highlight>
              <a:latin typeface="Liberation Serif"/>
              <a:ea typeface="Noto Sans CJK SC Regular"/>
              <a:cs typeface="FreeSans"/>
            </a:endParaRPr>
          </a:p>
        </p:txBody>
      </p:sp>
      <p:sp>
        <p:nvSpPr>
          <p:cNvPr id="6" name="TextBox 5">
            <a:extLst>
              <a:ext uri="{FF2B5EF4-FFF2-40B4-BE49-F238E27FC236}">
                <a16:creationId xmlns:a16="http://schemas.microsoft.com/office/drawing/2014/main" id="{7EFB212E-6BEE-489E-9060-2923CCAAB35A}"/>
              </a:ext>
            </a:extLst>
          </p:cNvPr>
          <p:cNvSpPr txBox="1"/>
          <p:nvPr/>
        </p:nvSpPr>
        <p:spPr>
          <a:xfrm>
            <a:off x="5120640" y="181957"/>
            <a:ext cx="3664634" cy="6186309"/>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rtlCol="0">
            <a:spAutoFit/>
          </a:bodyPr>
          <a:lstStyle/>
          <a:p>
            <a:r>
              <a:rPr lang="en-GB" dirty="0"/>
              <a:t>In the last paragraphs of the article, the writer continues to provide their own opinions about trolls and tries to persuade the reader that there is no defence for trolling. They claim having a different opinion is fine, but if you trying to hurt others or abuse them then that’s trolling. They provide the example of female MPs who are often subjected to atrocious abuse; this helps to support the writer’s viewpoint.</a:t>
            </a:r>
          </a:p>
          <a:p>
            <a:endParaRPr lang="en-GB" dirty="0"/>
          </a:p>
          <a:p>
            <a:r>
              <a:rPr lang="en-GB" dirty="0"/>
              <a:t>In the final paragraph, the writer continues to provide their opinions, but they also continue to address the reader. At the end of the article, they link back to the very start, using the original meaning of ‘troll’ to criticise ‘online trolls’ and suggest they should be put back ‘under the bridge’. </a:t>
            </a:r>
          </a:p>
        </p:txBody>
      </p:sp>
    </p:spTree>
    <p:extLst>
      <p:ext uri="{BB962C8B-B14F-4D97-AF65-F5344CB8AC3E}">
        <p14:creationId xmlns:p14="http://schemas.microsoft.com/office/powerpoint/2010/main" val="17312077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7F945-BBF6-4C2A-A805-1EF30F03E30F}"/>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GB" dirty="0"/>
              <a:t>The writer uses a lot of direct address in this article</a:t>
            </a:r>
          </a:p>
        </p:txBody>
      </p:sp>
      <p:sp>
        <p:nvSpPr>
          <p:cNvPr id="3" name="Content Placeholder 2">
            <a:extLst>
              <a:ext uri="{FF2B5EF4-FFF2-40B4-BE49-F238E27FC236}">
                <a16:creationId xmlns:a16="http://schemas.microsoft.com/office/drawing/2014/main" id="{EDFDC311-F7DD-4188-B6F8-D6539709931B}"/>
              </a:ext>
            </a:extLst>
          </p:cNvPr>
          <p:cNvSpPr>
            <a:spLocks noGrp="1"/>
          </p:cNvSpPr>
          <p:nvPr>
            <p:ph idx="1"/>
          </p:nvPr>
        </p:nvSpPr>
        <p:spPr>
          <a:solidFill>
            <a:schemeClr val="bg1"/>
          </a:solidFill>
          <a:ln w="38100">
            <a:solidFill>
              <a:srgbClr val="92D050"/>
            </a:solidFill>
          </a:ln>
          <a:effectLst>
            <a:outerShdw blurRad="50800" dist="38100" dir="2700000" algn="tl" rotWithShape="0">
              <a:prstClr val="black">
                <a:alpha val="40000"/>
              </a:prstClr>
            </a:outerShdw>
          </a:effectLst>
        </p:spPr>
        <p:txBody>
          <a:bodyPr/>
          <a:lstStyle/>
          <a:p>
            <a:pPr marL="0" indent="0">
              <a:buNone/>
            </a:pPr>
            <a:r>
              <a:rPr lang="en-GB" dirty="0"/>
              <a:t>Moreover, much of the focus of the article is in providing their opinions to the reader.</a:t>
            </a:r>
          </a:p>
          <a:p>
            <a:pPr marL="0" indent="0">
              <a:buNone/>
            </a:pPr>
            <a:endParaRPr lang="en-GB" dirty="0"/>
          </a:p>
          <a:p>
            <a:pPr marL="0" indent="0">
              <a:buNone/>
            </a:pPr>
            <a:r>
              <a:rPr lang="en-GB" b="1" dirty="0">
                <a:solidFill>
                  <a:srgbClr val="7030A0"/>
                </a:solidFill>
              </a:rPr>
              <a:t>Discuss: Why do you think they did this?</a:t>
            </a:r>
          </a:p>
          <a:p>
            <a:pPr marL="0" indent="0">
              <a:buNone/>
            </a:pPr>
            <a:endParaRPr lang="en-GB" b="1" dirty="0">
              <a:solidFill>
                <a:srgbClr val="7030A0"/>
              </a:solidFill>
            </a:endParaRPr>
          </a:p>
          <a:p>
            <a:pPr marL="0" indent="0">
              <a:buNone/>
            </a:pPr>
            <a:r>
              <a:rPr lang="en-GB" b="1" dirty="0">
                <a:solidFill>
                  <a:srgbClr val="7030A0"/>
                </a:solidFill>
              </a:rPr>
              <a:t>Bonus Challenge: How is this article different to the others we have studied this term so far?</a:t>
            </a:r>
          </a:p>
        </p:txBody>
      </p:sp>
    </p:spTree>
    <p:extLst>
      <p:ext uri="{BB962C8B-B14F-4D97-AF65-F5344CB8AC3E}">
        <p14:creationId xmlns:p14="http://schemas.microsoft.com/office/powerpoint/2010/main" val="23452146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5" name="Picture 4" descr="A close up of a logo&#10;&#10;Description generated with high confidence">
            <a:extLst>
              <a:ext uri="{FF2B5EF4-FFF2-40B4-BE49-F238E27FC236}">
                <a16:creationId xmlns:a16="http://schemas.microsoft.com/office/drawing/2014/main" id="{CA055DD7-32C2-443A-9833-3644CC7AFAAB}"/>
              </a:ext>
            </a:extLst>
          </p:cNvPr>
          <p:cNvPicPr>
            <a:picLocks noChangeAspect="1"/>
          </p:cNvPicPr>
          <p:nvPr/>
        </p:nvPicPr>
        <p:blipFill rotWithShape="1">
          <a:blip r:embed="rId2">
            <a:extLst>
              <a:ext uri="{28A0092B-C50C-407E-A947-70E740481C1C}">
                <a14:useLocalDpi xmlns:a14="http://schemas.microsoft.com/office/drawing/2010/main" val="0"/>
              </a:ext>
            </a:extLst>
          </a:blip>
          <a:srcRect t="4664" b="19065"/>
          <a:stretch/>
        </p:blipFill>
        <p:spPr>
          <a:xfrm>
            <a:off x="3479292" y="10"/>
            <a:ext cx="5664708" cy="6857990"/>
          </a:xfrm>
          <a:prstGeom prst="rect">
            <a:avLst/>
          </a:prstGeom>
          <a:effectLst/>
        </p:spPr>
      </p:pic>
      <p:sp>
        <p:nvSpPr>
          <p:cNvPr id="2" name="Title 1">
            <a:extLst>
              <a:ext uri="{FF2B5EF4-FFF2-40B4-BE49-F238E27FC236}">
                <a16:creationId xmlns:a16="http://schemas.microsoft.com/office/drawing/2014/main" id="{7D2BA084-05AF-4049-8100-60A60FE01F39}"/>
              </a:ext>
            </a:extLst>
          </p:cNvPr>
          <p:cNvSpPr>
            <a:spLocks noGrp="1"/>
          </p:cNvSpPr>
          <p:nvPr>
            <p:ph type="title"/>
          </p:nvPr>
        </p:nvSpPr>
        <p:spPr>
          <a:xfrm>
            <a:off x="486696" y="629266"/>
            <a:ext cx="2738601" cy="1676603"/>
          </a:xfrm>
        </p:spPr>
        <p:txBody>
          <a:bodyPr>
            <a:normAutofit/>
          </a:bodyPr>
          <a:lstStyle/>
          <a:p>
            <a:r>
              <a:rPr lang="en-GB" sz="3700" dirty="0"/>
              <a:t>Plenary: Three Ideas</a:t>
            </a:r>
          </a:p>
        </p:txBody>
      </p:sp>
      <p:sp>
        <p:nvSpPr>
          <p:cNvPr id="3" name="Content Placeholder 2">
            <a:extLst>
              <a:ext uri="{FF2B5EF4-FFF2-40B4-BE49-F238E27FC236}">
                <a16:creationId xmlns:a16="http://schemas.microsoft.com/office/drawing/2014/main" id="{C4411BEE-8311-4164-B46B-917371DC491C}"/>
              </a:ext>
            </a:extLst>
          </p:cNvPr>
          <p:cNvSpPr>
            <a:spLocks noGrp="1"/>
          </p:cNvSpPr>
          <p:nvPr>
            <p:ph idx="1"/>
          </p:nvPr>
        </p:nvSpPr>
        <p:spPr>
          <a:xfrm>
            <a:off x="486698" y="2438400"/>
            <a:ext cx="2738599" cy="3785419"/>
          </a:xfrm>
        </p:spPr>
        <p:txBody>
          <a:bodyPr>
            <a:normAutofit/>
          </a:bodyPr>
          <a:lstStyle/>
          <a:p>
            <a:pPr marL="0" indent="0">
              <a:buNone/>
            </a:pPr>
            <a:r>
              <a:rPr lang="en-GB" sz="1600" dirty="0"/>
              <a:t>Write down three ideas you will take away from today’s lesson to better prepare you for…</a:t>
            </a:r>
          </a:p>
        </p:txBody>
      </p:sp>
      <p:sp>
        <p:nvSpPr>
          <p:cNvPr id="6" name="Rectangle 5">
            <a:extLst>
              <a:ext uri="{FF2B5EF4-FFF2-40B4-BE49-F238E27FC236}">
                <a16:creationId xmlns:a16="http://schemas.microsoft.com/office/drawing/2014/main" id="{F9D85258-65EA-4C8C-9C6F-F15D881C3D76}"/>
              </a:ext>
            </a:extLst>
          </p:cNvPr>
          <p:cNvSpPr/>
          <p:nvPr/>
        </p:nvSpPr>
        <p:spPr>
          <a:xfrm>
            <a:off x="359698" y="3640793"/>
            <a:ext cx="2992596" cy="2585323"/>
          </a:xfrm>
          <a:prstGeom prst="rect">
            <a:avLst/>
          </a:prstGeom>
          <a:solidFill>
            <a:schemeClr val="bg1"/>
          </a:solidFill>
          <a:ln w="38100">
            <a:solidFill>
              <a:srgbClr val="7030A0"/>
            </a:solidFill>
          </a:ln>
        </p:spPr>
        <p:txBody>
          <a:bodyPr wrap="square">
            <a:spAutoFit/>
          </a:bodyPr>
          <a:lstStyle/>
          <a:p>
            <a:r>
              <a:rPr lang="en-GB" dirty="0">
                <a:solidFill>
                  <a:srgbClr val="FF0000"/>
                </a:solidFill>
              </a:rPr>
              <a:t>To describe persuasive techniques and how they can persuade an audience</a:t>
            </a:r>
          </a:p>
          <a:p>
            <a:r>
              <a:rPr lang="en-GB" dirty="0">
                <a:solidFill>
                  <a:schemeClr val="accent4">
                    <a:lumMod val="50000"/>
                  </a:schemeClr>
                </a:solidFill>
              </a:rPr>
              <a:t>To explain how we can use persuasive techniques to engage an audience</a:t>
            </a:r>
          </a:p>
          <a:p>
            <a:r>
              <a:rPr lang="en-GB" dirty="0">
                <a:solidFill>
                  <a:srgbClr val="00B050"/>
                </a:solidFill>
              </a:rPr>
              <a:t>To evaluate how a writer uses specific techniques in an article and why</a:t>
            </a:r>
          </a:p>
        </p:txBody>
      </p:sp>
    </p:spTree>
    <p:extLst>
      <p:ext uri="{BB962C8B-B14F-4D97-AF65-F5344CB8AC3E}">
        <p14:creationId xmlns:p14="http://schemas.microsoft.com/office/powerpoint/2010/main" val="2867573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7A686-287B-4F0A-9CF4-05167C46CEEE}"/>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GB" sz="3200" dirty="0"/>
              <a:t>The term ‘online troll’ is a relatively new one</a:t>
            </a:r>
          </a:p>
        </p:txBody>
      </p:sp>
      <p:sp>
        <p:nvSpPr>
          <p:cNvPr id="3" name="Content Placeholder 2">
            <a:extLst>
              <a:ext uri="{FF2B5EF4-FFF2-40B4-BE49-F238E27FC236}">
                <a16:creationId xmlns:a16="http://schemas.microsoft.com/office/drawing/2014/main" id="{32CC34EB-D8C2-46C8-8E41-8D2682ADB283}"/>
              </a:ext>
            </a:extLst>
          </p:cNvPr>
          <p:cNvSpPr>
            <a:spLocks noGrp="1"/>
          </p:cNvSpPr>
          <p:nvPr>
            <p:ph idx="1"/>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77500" lnSpcReduction="20000"/>
          </a:bodyPr>
          <a:lstStyle/>
          <a:p>
            <a:pPr marL="0" indent="0">
              <a:buNone/>
            </a:pPr>
            <a:r>
              <a:rPr lang="en-GB" dirty="0"/>
              <a:t>It became popular on the Internet in the late 1990s and the rise of social media has seen a huge increase in the amount of ‘trolling’.</a:t>
            </a:r>
          </a:p>
          <a:p>
            <a:pPr marL="0" indent="0">
              <a:buNone/>
            </a:pPr>
            <a:endParaRPr lang="en-GB" dirty="0"/>
          </a:p>
          <a:p>
            <a:pPr marL="0" indent="0">
              <a:buNone/>
            </a:pPr>
            <a:r>
              <a:rPr lang="en-GB" dirty="0"/>
              <a:t>The original use of the word comes from Scandinavian folklore, where little, ugly creatures would live under bridges and often be anti-social, slow-witted and argumentative.</a:t>
            </a:r>
          </a:p>
          <a:p>
            <a:pPr marL="0" indent="0">
              <a:buNone/>
            </a:pPr>
            <a:endParaRPr lang="en-GB" dirty="0"/>
          </a:p>
          <a:p>
            <a:pPr marL="0" indent="0">
              <a:buNone/>
            </a:pPr>
            <a:r>
              <a:rPr lang="en-GB" dirty="0"/>
              <a:t>In more recent times, the term has been used as a metaphor to describe the act of targeting someone on the Internet, with abusive or hateful messages. </a:t>
            </a:r>
          </a:p>
          <a:p>
            <a:pPr marL="0" indent="0">
              <a:buNone/>
            </a:pPr>
            <a:endParaRPr lang="en-GB" dirty="0"/>
          </a:p>
          <a:p>
            <a:pPr marL="0" indent="0">
              <a:buNone/>
            </a:pPr>
            <a:r>
              <a:rPr lang="en-GB" dirty="0"/>
              <a:t>As social medias like Facebook, Instagram and Twitter have grown, more and more people have acted as ‘trolls’ in an attempt to create anger, division and get a negative reaction from others.</a:t>
            </a:r>
          </a:p>
        </p:txBody>
      </p:sp>
      <p:pic>
        <p:nvPicPr>
          <p:cNvPr id="5" name="Picture 2" descr="Graphic, Troll, Forum Troll, Funny, Cute, Cartoon">
            <a:extLst>
              <a:ext uri="{FF2B5EF4-FFF2-40B4-BE49-F238E27FC236}">
                <a16:creationId xmlns:a16="http://schemas.microsoft.com/office/drawing/2014/main" id="{E043F0D3-3782-4669-9FCB-A2A30688DB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99212" y="11356"/>
            <a:ext cx="1044788" cy="20331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79616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C8705-A4DE-4D30-9F64-A2A481EE2E70}"/>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GB" dirty="0"/>
              <a:t>Learning outcomes</a:t>
            </a:r>
          </a:p>
        </p:txBody>
      </p:sp>
      <p:sp>
        <p:nvSpPr>
          <p:cNvPr id="3" name="Content Placeholder 2">
            <a:extLst>
              <a:ext uri="{FF2B5EF4-FFF2-40B4-BE49-F238E27FC236}">
                <a16:creationId xmlns:a16="http://schemas.microsoft.com/office/drawing/2014/main" id="{B9C0C943-C02C-4ABD-BB58-381D042914ED}"/>
              </a:ext>
            </a:extLst>
          </p:cNvPr>
          <p:cNvSpPr>
            <a:spLocks noGrp="1"/>
          </p:cNvSpPr>
          <p:nvPr>
            <p:ph idx="1"/>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normAutofit fontScale="92500"/>
          </a:bodyPr>
          <a:lstStyle/>
          <a:p>
            <a:pPr marL="0" indent="0">
              <a:buNone/>
            </a:pPr>
            <a:r>
              <a:rPr lang="en-GB" sz="4000" dirty="0">
                <a:solidFill>
                  <a:srgbClr val="FF0000"/>
                </a:solidFill>
              </a:rPr>
              <a:t>To describe persuasive techniques and how they can persuade an audience</a:t>
            </a:r>
          </a:p>
          <a:p>
            <a:pPr marL="0" indent="0">
              <a:buNone/>
            </a:pPr>
            <a:r>
              <a:rPr lang="en-GB" sz="4000" dirty="0">
                <a:solidFill>
                  <a:schemeClr val="accent4">
                    <a:lumMod val="50000"/>
                  </a:schemeClr>
                </a:solidFill>
              </a:rPr>
              <a:t>To explain how we can use persuasive techniques to engage an audience</a:t>
            </a:r>
          </a:p>
          <a:p>
            <a:pPr marL="0" indent="0">
              <a:buNone/>
            </a:pPr>
            <a:r>
              <a:rPr lang="en-GB" sz="4000" dirty="0">
                <a:solidFill>
                  <a:srgbClr val="00B050"/>
                </a:solidFill>
              </a:rPr>
              <a:t>To evaluate how a writer uses specific techniques in an article and why</a:t>
            </a:r>
          </a:p>
        </p:txBody>
      </p:sp>
    </p:spTree>
    <p:extLst>
      <p:ext uri="{BB962C8B-B14F-4D97-AF65-F5344CB8AC3E}">
        <p14:creationId xmlns:p14="http://schemas.microsoft.com/office/powerpoint/2010/main" val="22254688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3361B-1C47-4EBE-925B-9CDA4DBA8B34}"/>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GB" dirty="0"/>
              <a:t>What are the differences between persuading and arguing?</a:t>
            </a:r>
          </a:p>
        </p:txBody>
      </p:sp>
      <p:sp>
        <p:nvSpPr>
          <p:cNvPr id="3" name="Content Placeholder 2">
            <a:extLst>
              <a:ext uri="{FF2B5EF4-FFF2-40B4-BE49-F238E27FC236}">
                <a16:creationId xmlns:a16="http://schemas.microsoft.com/office/drawing/2014/main" id="{68C3E9A7-C21A-4268-A998-4CD25397DD6F}"/>
              </a:ext>
            </a:extLst>
          </p:cNvPr>
          <p:cNvSpPr>
            <a:spLocks noGrp="1"/>
          </p:cNvSpPr>
          <p:nvPr>
            <p:ph idx="1"/>
          </p:nvPr>
        </p:nvSpPr>
        <p:spPr>
          <a:solidFill>
            <a:schemeClr val="bg1"/>
          </a:solidFill>
          <a:ln w="38100">
            <a:solidFill>
              <a:srgbClr val="00B050"/>
            </a:solidFill>
          </a:ln>
          <a:effectLst>
            <a:outerShdw blurRad="50800" dist="38100" dir="2700000" algn="tl" rotWithShape="0">
              <a:prstClr val="black">
                <a:alpha val="40000"/>
              </a:prstClr>
            </a:outerShdw>
          </a:effectLst>
        </p:spPr>
        <p:txBody>
          <a:bodyPr/>
          <a:lstStyle/>
          <a:p>
            <a:pPr marL="0" indent="0">
              <a:buNone/>
            </a:pPr>
            <a:r>
              <a:rPr lang="en-GB" dirty="0"/>
              <a:t>We’ve spent the last week analysing articles and writing our own, but with a focus on </a:t>
            </a:r>
            <a:r>
              <a:rPr lang="en-GB" b="1" dirty="0"/>
              <a:t>writing to argue.</a:t>
            </a:r>
          </a:p>
          <a:p>
            <a:pPr marL="0" indent="0">
              <a:buNone/>
            </a:pPr>
            <a:endParaRPr lang="en-GB" dirty="0"/>
          </a:p>
          <a:p>
            <a:pPr marL="0" indent="0">
              <a:buNone/>
            </a:pPr>
            <a:r>
              <a:rPr lang="en-GB" dirty="0"/>
              <a:t>Now, we will look at </a:t>
            </a:r>
            <a:r>
              <a:rPr lang="en-GB" b="1" dirty="0"/>
              <a:t>writing to persuade</a:t>
            </a:r>
            <a:r>
              <a:rPr lang="en-GB" dirty="0"/>
              <a:t>.</a:t>
            </a:r>
          </a:p>
          <a:p>
            <a:pPr marL="0" indent="0">
              <a:buNone/>
            </a:pPr>
            <a:endParaRPr lang="en-GB" dirty="0"/>
          </a:p>
          <a:p>
            <a:pPr marL="0" indent="0">
              <a:buNone/>
            </a:pPr>
            <a:r>
              <a:rPr lang="en-GB" dirty="0">
                <a:solidFill>
                  <a:srgbClr val="7030A0"/>
                </a:solidFill>
              </a:rPr>
              <a:t>Discuss: What are the differences between these two purposes? How are they shown in the style of writing?</a:t>
            </a:r>
          </a:p>
        </p:txBody>
      </p:sp>
    </p:spTree>
    <p:extLst>
      <p:ext uri="{BB962C8B-B14F-4D97-AF65-F5344CB8AC3E}">
        <p14:creationId xmlns:p14="http://schemas.microsoft.com/office/powerpoint/2010/main" val="686939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CD2580CE-AE1B-448C-82FA-79060224A688}"/>
              </a:ext>
            </a:extLst>
          </p:cNvPr>
          <p:cNvGraphicFramePr>
            <a:graphicFrameLocks noGrp="1"/>
          </p:cNvGraphicFramePr>
          <p:nvPr>
            <p:extLst>
              <p:ext uri="{D42A27DB-BD31-4B8C-83A1-F6EECF244321}">
                <p14:modId xmlns:p14="http://schemas.microsoft.com/office/powerpoint/2010/main" val="4027343785"/>
              </p:ext>
            </p:extLst>
          </p:nvPr>
        </p:nvGraphicFramePr>
        <p:xfrm>
          <a:off x="537210" y="807720"/>
          <a:ext cx="5356614" cy="524256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785538">
                  <a:extLst>
                    <a:ext uri="{9D8B030D-6E8A-4147-A177-3AD203B41FA5}">
                      <a16:colId xmlns:a16="http://schemas.microsoft.com/office/drawing/2014/main" val="1365921875"/>
                    </a:ext>
                  </a:extLst>
                </a:gridCol>
                <a:gridCol w="1785538">
                  <a:extLst>
                    <a:ext uri="{9D8B030D-6E8A-4147-A177-3AD203B41FA5}">
                      <a16:colId xmlns:a16="http://schemas.microsoft.com/office/drawing/2014/main" val="1932494897"/>
                    </a:ext>
                  </a:extLst>
                </a:gridCol>
                <a:gridCol w="1785538">
                  <a:extLst>
                    <a:ext uri="{9D8B030D-6E8A-4147-A177-3AD203B41FA5}">
                      <a16:colId xmlns:a16="http://schemas.microsoft.com/office/drawing/2014/main" val="480688391"/>
                    </a:ext>
                  </a:extLst>
                </a:gridCol>
              </a:tblGrid>
              <a:tr h="370840">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r>
                        <a:rPr lang="en-GB" sz="1600" dirty="0"/>
                        <a:t>WRITING TO ARGUE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r>
                        <a:rPr lang="en-GB" sz="1600" dirty="0"/>
                        <a:t>WRITING TO PERSUADE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508872082"/>
                  </a:ext>
                </a:extLst>
              </a:tr>
              <a:tr h="370840">
                <a:tc>
                  <a:txBody>
                    <a:bodyPr/>
                    <a:lstStyle/>
                    <a:p>
                      <a:r>
                        <a:rPr lang="en-GB" b="1" dirty="0"/>
                        <a:t>What is 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dirty="0"/>
                        <a:t>Giving the case for one side of a debate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dirty="0"/>
                        <a:t>Convincing someone that your opinion is right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444134067"/>
                  </a:ext>
                </a:extLst>
              </a:tr>
              <a:tr h="370840">
                <a:tc>
                  <a:txBody>
                    <a:bodyPr/>
                    <a:lstStyle/>
                    <a:p>
                      <a:r>
                        <a:rPr lang="en-GB" b="1" dirty="0"/>
                        <a:t>What does it involve?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dirty="0"/>
                        <a:t>Being aware of the other side of a debate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dirty="0"/>
                        <a:t>Using your language to convince your leader.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988424506"/>
                  </a:ext>
                </a:extLst>
              </a:tr>
              <a:tr h="370840">
                <a:tc>
                  <a:txBody>
                    <a:bodyPr/>
                    <a:lstStyle/>
                    <a:p>
                      <a:r>
                        <a:rPr lang="en-GB" b="1" dirty="0"/>
                        <a:t>What key features do you often find in this type of writing?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dirty="0"/>
                        <a:t>Includes counter-arguments, rhetorical questions, facts, statistics, emotive language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dirty="0"/>
                        <a:t>Includes triplets, repetition, emotive language, rhetorical questions, direct address and more…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786265972"/>
                  </a:ext>
                </a:extLst>
              </a:tr>
            </a:tbl>
          </a:graphicData>
        </a:graphic>
      </p:graphicFrame>
      <p:sp>
        <p:nvSpPr>
          <p:cNvPr id="5" name="TextBox 4">
            <a:extLst>
              <a:ext uri="{FF2B5EF4-FFF2-40B4-BE49-F238E27FC236}">
                <a16:creationId xmlns:a16="http://schemas.microsoft.com/office/drawing/2014/main" id="{C5CF460F-A57A-4700-9725-EDD04B7AB7EB}"/>
              </a:ext>
            </a:extLst>
          </p:cNvPr>
          <p:cNvSpPr txBox="1"/>
          <p:nvPr/>
        </p:nvSpPr>
        <p:spPr>
          <a:xfrm>
            <a:off x="6133514" y="807720"/>
            <a:ext cx="2729132" cy="5909310"/>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rtlCol="0">
            <a:spAutoFit/>
          </a:bodyPr>
          <a:lstStyle/>
          <a:p>
            <a:r>
              <a:rPr lang="en-GB" dirty="0"/>
              <a:t>There are similarities between these two purposes, but generally writing to argue is about </a:t>
            </a:r>
            <a:r>
              <a:rPr lang="en-GB" b="1" dirty="0"/>
              <a:t>putting forward your own ideas AND showing an awareness of other perspectives</a:t>
            </a:r>
            <a:r>
              <a:rPr lang="en-GB" dirty="0"/>
              <a:t>, whilst writing to persuade focuses on </a:t>
            </a:r>
            <a:r>
              <a:rPr lang="en-GB" b="1" dirty="0"/>
              <a:t>your own perspective and convincing the audience you are right. </a:t>
            </a:r>
          </a:p>
          <a:p>
            <a:endParaRPr lang="en-GB" dirty="0"/>
          </a:p>
          <a:p>
            <a:r>
              <a:rPr lang="en-GB" dirty="0"/>
              <a:t>Writing to argue often involves more </a:t>
            </a:r>
            <a:r>
              <a:rPr lang="en-GB" b="1" dirty="0"/>
              <a:t>facts and statistics</a:t>
            </a:r>
            <a:r>
              <a:rPr lang="en-GB" dirty="0"/>
              <a:t> to support ideas, whereas writing to persuade focuses on use of language to change a reader’s mind. </a:t>
            </a:r>
          </a:p>
        </p:txBody>
      </p:sp>
      <p:pic>
        <p:nvPicPr>
          <p:cNvPr id="2050" name="Picture 2" descr="Silhouette, Couple, People Man, Woman">
            <a:extLst>
              <a:ext uri="{FF2B5EF4-FFF2-40B4-BE49-F238E27FC236}">
                <a16:creationId xmlns:a16="http://schemas.microsoft.com/office/drawing/2014/main" id="{298A9F5E-A7FA-4720-A194-79A072E83A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4903" y="5542378"/>
            <a:ext cx="1159969" cy="1174652"/>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Left, Ear, Hear, Human, Biology, Conch, Cup, Auricle">
            <a:extLst>
              <a:ext uri="{FF2B5EF4-FFF2-40B4-BE49-F238E27FC236}">
                <a16:creationId xmlns:a16="http://schemas.microsoft.com/office/drawing/2014/main" id="{5525C9D7-9CF3-4A14-A993-EED7FE936A8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7877" y="5471893"/>
            <a:ext cx="836882" cy="13156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3037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57D76-E9BE-4834-B3EE-D9A2506F8941}"/>
              </a:ext>
            </a:extLst>
          </p:cNvPr>
          <p:cNvSpPr>
            <a:spLocks noGrp="1"/>
          </p:cNvSpPr>
          <p:nvPr>
            <p:ph type="title"/>
          </p:nvPr>
        </p:nvSpPr>
        <p:spPr>
          <a:xfrm>
            <a:off x="470828" y="752762"/>
            <a:ext cx="8202344" cy="1210457"/>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GB" dirty="0"/>
              <a:t>Persuasive techniques</a:t>
            </a:r>
          </a:p>
        </p:txBody>
      </p:sp>
      <p:sp>
        <p:nvSpPr>
          <p:cNvPr id="3" name="Content Placeholder 2">
            <a:extLst>
              <a:ext uri="{FF2B5EF4-FFF2-40B4-BE49-F238E27FC236}">
                <a16:creationId xmlns:a16="http://schemas.microsoft.com/office/drawing/2014/main" id="{1AA1AE66-7A30-4CA3-9BDC-E503AB1C5904}"/>
              </a:ext>
            </a:extLst>
          </p:cNvPr>
          <p:cNvSpPr>
            <a:spLocks noGrp="1"/>
          </p:cNvSpPr>
          <p:nvPr>
            <p:ph idx="1"/>
          </p:nvPr>
        </p:nvSpPr>
        <p:spPr>
          <a:xfrm>
            <a:off x="491490" y="2166425"/>
            <a:ext cx="8202344" cy="1094928"/>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pPr marL="0" indent="0">
              <a:buNone/>
            </a:pPr>
            <a:r>
              <a:rPr lang="en-GB" sz="1800" dirty="0"/>
              <a:t>Today we’re going to focus on persuasive writing. Did you know there are many techniques you can use to help you to persuade someone to think or do something? An easy way to remember some of these is the acronym DAFORREST.</a:t>
            </a:r>
          </a:p>
          <a:p>
            <a:pPr marL="0" indent="0">
              <a:buNone/>
            </a:pPr>
            <a:endParaRPr lang="en-GB" sz="1800" dirty="0"/>
          </a:p>
        </p:txBody>
      </p:sp>
      <p:sp>
        <p:nvSpPr>
          <p:cNvPr id="4" name="TextBox 3">
            <a:extLst>
              <a:ext uri="{FF2B5EF4-FFF2-40B4-BE49-F238E27FC236}">
                <a16:creationId xmlns:a16="http://schemas.microsoft.com/office/drawing/2014/main" id="{2C47358A-45B0-4D74-9E38-8BBE20A7CB97}"/>
              </a:ext>
            </a:extLst>
          </p:cNvPr>
          <p:cNvSpPr txBox="1"/>
          <p:nvPr/>
        </p:nvSpPr>
        <p:spPr>
          <a:xfrm>
            <a:off x="491490" y="3519915"/>
            <a:ext cx="4080510" cy="2862322"/>
          </a:xfrm>
          <a:prstGeom prst="rect">
            <a:avLst/>
          </a:prstGeom>
          <a:solidFill>
            <a:schemeClr val="accent4">
              <a:lumMod val="20000"/>
              <a:lumOff val="80000"/>
            </a:schemeClr>
          </a:solidFill>
          <a:ln w="38100">
            <a:solidFill>
              <a:srgbClr val="92D05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Direct address (“you”)</a:t>
            </a:r>
            <a:b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A</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F</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O</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R</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R</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E</a:t>
            </a:r>
            <a:b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S</a:t>
            </a:r>
            <a:b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T</a:t>
            </a:r>
          </a:p>
        </p:txBody>
      </p:sp>
      <p:sp>
        <p:nvSpPr>
          <p:cNvPr id="5" name="TextBox 4">
            <a:extLst>
              <a:ext uri="{FF2B5EF4-FFF2-40B4-BE49-F238E27FC236}">
                <a16:creationId xmlns:a16="http://schemas.microsoft.com/office/drawing/2014/main" id="{6C49E24D-D682-44FA-8C1E-7285030EC5D7}"/>
              </a:ext>
            </a:extLst>
          </p:cNvPr>
          <p:cNvSpPr txBox="1"/>
          <p:nvPr/>
        </p:nvSpPr>
        <p:spPr>
          <a:xfrm>
            <a:off x="4748980" y="3519915"/>
            <a:ext cx="3944854" cy="2585323"/>
          </a:xfrm>
          <a:prstGeom prst="rect">
            <a:avLst/>
          </a:prstGeom>
          <a:solidFill>
            <a:schemeClr val="bg1"/>
          </a:solidFill>
          <a:ln w="38100">
            <a:solidFill>
              <a:srgbClr val="92D050"/>
            </a:solidFill>
          </a:ln>
          <a:effectLst>
            <a:outerShdw blurRad="50800" dist="38100" dir="2700000" algn="tl" rotWithShape="0">
              <a:prstClr val="black">
                <a:alpha val="40000"/>
              </a:prstClr>
            </a:outerShdw>
          </a:effectLst>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Complete the ‘DAFORREST’ acronym which lists many of the persuasive techniques you can use when </a:t>
            </a:r>
            <a:r>
              <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rPr>
              <a:t>writing to persuade</a:t>
            </a: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7030A0"/>
                </a:solidFill>
                <a:effectLst/>
                <a:uLnTx/>
                <a:uFillTx/>
                <a:latin typeface="Calibri" panose="020F0502020204030204"/>
                <a:ea typeface="+mn-ea"/>
                <a:cs typeface="+mn-cs"/>
              </a:rPr>
              <a:t>Extension: </a:t>
            </a:r>
            <a:r>
              <a:rPr kumimoji="0" lang="en-GB" sz="1800" b="0" i="0" u="none" strike="noStrike" kern="1200" cap="none" spc="0" normalizeH="0" baseline="0" noProof="0" dirty="0">
                <a:ln>
                  <a:noFill/>
                </a:ln>
                <a:solidFill>
                  <a:srgbClr val="7030A0"/>
                </a:solidFill>
                <a:effectLst/>
                <a:uLnTx/>
                <a:uFillTx/>
                <a:latin typeface="Calibri" panose="020F0502020204030204"/>
                <a:ea typeface="+mn-ea"/>
                <a:cs typeface="+mn-cs"/>
              </a:rPr>
              <a:t>What are the best techniques to use when </a:t>
            </a:r>
            <a:r>
              <a:rPr kumimoji="0" lang="en-GB" sz="1800" b="1" i="0" u="none" strike="noStrike" kern="1200" cap="none" spc="0" normalizeH="0" baseline="0" noProof="0" dirty="0">
                <a:ln>
                  <a:noFill/>
                </a:ln>
                <a:solidFill>
                  <a:srgbClr val="7030A0"/>
                </a:solidFill>
                <a:effectLst/>
                <a:uLnTx/>
                <a:uFillTx/>
                <a:latin typeface="Calibri" panose="020F0502020204030204"/>
                <a:ea typeface="+mn-ea"/>
                <a:cs typeface="+mn-cs"/>
              </a:rPr>
              <a:t>writing to persuade</a:t>
            </a:r>
            <a:r>
              <a:rPr kumimoji="0" lang="en-GB" sz="1800" b="0" i="0" u="none" strike="noStrike" kern="1200" cap="none" spc="0" normalizeH="0" baseline="0" noProof="0" dirty="0">
                <a:ln>
                  <a:noFill/>
                </a:ln>
                <a:solidFill>
                  <a:srgbClr val="7030A0"/>
                </a:solidFill>
                <a:effectLst/>
                <a:uLnTx/>
                <a:uFillTx/>
                <a:latin typeface="Calibri" panose="020F0502020204030204"/>
                <a:ea typeface="+mn-ea"/>
                <a:cs typeface="+mn-cs"/>
              </a:rPr>
              <a:t>? Why?</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2AED4207-3940-46B4-88DB-69361CBB27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13378" y="365125"/>
            <a:ext cx="2309409" cy="1905262"/>
          </a:xfrm>
          <a:prstGeom prst="rect">
            <a:avLst/>
          </a:prstGeom>
        </p:spPr>
      </p:pic>
    </p:spTree>
    <p:extLst>
      <p:ext uri="{BB962C8B-B14F-4D97-AF65-F5344CB8AC3E}">
        <p14:creationId xmlns:p14="http://schemas.microsoft.com/office/powerpoint/2010/main" val="2680683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57D76-E9BE-4834-B3EE-D9A2506F8941}"/>
              </a:ext>
            </a:extLst>
          </p:cNvPr>
          <p:cNvSpPr>
            <a:spLocks noGrp="1"/>
          </p:cNvSpPr>
          <p:nvPr>
            <p:ph type="title"/>
          </p:nvPr>
        </p:nvSpPr>
        <p:spPr>
          <a:xfrm>
            <a:off x="491491" y="365125"/>
            <a:ext cx="8287600" cy="941635"/>
          </a:xfrm>
          <a:solidFill>
            <a:schemeClr val="bg1"/>
          </a:solidFill>
          <a:ln w="38100">
            <a:solidFill>
              <a:srgbClr val="7030A0"/>
            </a:solidFill>
          </a:ln>
          <a:effectLst>
            <a:outerShdw blurRad="50800" dist="38100" dir="2700000" algn="tl" rotWithShape="0">
              <a:prstClr val="black">
                <a:alpha val="40000"/>
              </a:prstClr>
            </a:outerShdw>
          </a:effectLst>
        </p:spPr>
        <p:txBody>
          <a:bodyPr>
            <a:normAutofit/>
          </a:bodyPr>
          <a:lstStyle/>
          <a:p>
            <a:r>
              <a:rPr lang="en-GB" dirty="0"/>
              <a:t>Persuasive techniques</a:t>
            </a:r>
          </a:p>
        </p:txBody>
      </p:sp>
      <p:sp>
        <p:nvSpPr>
          <p:cNvPr id="4" name="TextBox 3">
            <a:extLst>
              <a:ext uri="{FF2B5EF4-FFF2-40B4-BE49-F238E27FC236}">
                <a16:creationId xmlns:a16="http://schemas.microsoft.com/office/drawing/2014/main" id="{2C47358A-45B0-4D74-9E38-8BBE20A7CB97}"/>
              </a:ext>
            </a:extLst>
          </p:cNvPr>
          <p:cNvSpPr txBox="1"/>
          <p:nvPr/>
        </p:nvSpPr>
        <p:spPr>
          <a:xfrm>
            <a:off x="480543" y="1550438"/>
            <a:ext cx="4080510" cy="2862322"/>
          </a:xfrm>
          <a:prstGeom prst="rect">
            <a:avLst/>
          </a:prstGeom>
          <a:solidFill>
            <a:schemeClr val="accent4">
              <a:lumMod val="20000"/>
              <a:lumOff val="80000"/>
            </a:schemeClr>
          </a:solidFill>
          <a:ln w="38100">
            <a:solidFill>
              <a:srgbClr val="92D050"/>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Direct address (“you”)</a:t>
            </a:r>
            <a:b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Alliteration / Adjectives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Facts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Opinions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Rhetorical questions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Repetition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Exaggeration / Emotive language</a:t>
            </a:r>
            <a:b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Statistics</a:t>
            </a:r>
            <a:b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Tone / Triplets</a:t>
            </a:r>
          </a:p>
        </p:txBody>
      </p:sp>
      <p:sp>
        <p:nvSpPr>
          <p:cNvPr id="5" name="TextBox 4">
            <a:extLst>
              <a:ext uri="{FF2B5EF4-FFF2-40B4-BE49-F238E27FC236}">
                <a16:creationId xmlns:a16="http://schemas.microsoft.com/office/drawing/2014/main" id="{6C49E24D-D682-44FA-8C1E-7285030EC5D7}"/>
              </a:ext>
            </a:extLst>
          </p:cNvPr>
          <p:cNvSpPr txBox="1"/>
          <p:nvPr/>
        </p:nvSpPr>
        <p:spPr>
          <a:xfrm>
            <a:off x="461977" y="4512322"/>
            <a:ext cx="8317113" cy="1477328"/>
          </a:xfrm>
          <a:prstGeom prst="rect">
            <a:avLst/>
          </a:prstGeom>
          <a:solidFill>
            <a:schemeClr val="bg1"/>
          </a:solidFill>
          <a:ln w="38100">
            <a:solidFill>
              <a:srgbClr val="92D050"/>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Complete the ‘DAFORREST’ acronym which lists many of the persuasive techniques you can use when </a:t>
            </a:r>
            <a:r>
              <a:rPr kumimoji="0" lang="en-GB" sz="1800" b="1" i="0" u="none" strike="noStrike" kern="1200" cap="none" spc="0" normalizeH="0" baseline="0" noProof="0" dirty="0">
                <a:ln>
                  <a:noFill/>
                </a:ln>
                <a:solidFill>
                  <a:prstClr val="black"/>
                </a:solidFill>
                <a:effectLst/>
                <a:uLnTx/>
                <a:uFillTx/>
                <a:latin typeface="Calibri" panose="020F0502020204030204"/>
                <a:ea typeface="+mn-ea"/>
                <a:cs typeface="+mn-cs"/>
              </a:rPr>
              <a:t>writing to persuade</a:t>
            </a:r>
            <a:r>
              <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dirty="0">
                <a:ln>
                  <a:noFill/>
                </a:ln>
                <a:solidFill>
                  <a:srgbClr val="7030A0"/>
                </a:solidFill>
                <a:effectLst/>
                <a:uLnTx/>
                <a:uFillTx/>
                <a:latin typeface="Calibri" panose="020F0502020204030204"/>
                <a:ea typeface="+mn-ea"/>
                <a:cs typeface="+mn-cs"/>
              </a:rPr>
              <a:t>Extension: </a:t>
            </a:r>
            <a:r>
              <a:rPr kumimoji="0" lang="en-GB" sz="1800" b="0" i="0" u="none" strike="noStrike" kern="1200" cap="none" spc="0" normalizeH="0" baseline="0" noProof="0" dirty="0">
                <a:ln>
                  <a:noFill/>
                </a:ln>
                <a:solidFill>
                  <a:srgbClr val="7030A0"/>
                </a:solidFill>
                <a:effectLst/>
                <a:uLnTx/>
                <a:uFillTx/>
                <a:latin typeface="Calibri" panose="020F0502020204030204"/>
                <a:ea typeface="+mn-ea"/>
                <a:cs typeface="+mn-cs"/>
              </a:rPr>
              <a:t>What are the best techniques to use when </a:t>
            </a:r>
            <a:r>
              <a:rPr kumimoji="0" lang="en-GB" sz="1800" b="1" i="0" u="none" strike="noStrike" kern="1200" cap="none" spc="0" normalizeH="0" baseline="0" noProof="0" dirty="0">
                <a:ln>
                  <a:noFill/>
                </a:ln>
                <a:solidFill>
                  <a:srgbClr val="7030A0"/>
                </a:solidFill>
                <a:effectLst/>
                <a:uLnTx/>
                <a:uFillTx/>
                <a:latin typeface="Calibri" panose="020F0502020204030204"/>
                <a:ea typeface="+mn-ea"/>
                <a:cs typeface="+mn-cs"/>
              </a:rPr>
              <a:t>writing to persuade</a:t>
            </a:r>
            <a:r>
              <a:rPr kumimoji="0" lang="en-GB" sz="1800" b="0" i="0" u="none" strike="noStrike" kern="1200" cap="none" spc="0" normalizeH="0" baseline="0" noProof="0" dirty="0">
                <a:ln>
                  <a:noFill/>
                </a:ln>
                <a:solidFill>
                  <a:srgbClr val="7030A0"/>
                </a:solidFill>
                <a:effectLst/>
                <a:uLnTx/>
                <a:uFillTx/>
                <a:latin typeface="Calibri" panose="020F0502020204030204"/>
                <a:ea typeface="+mn-ea"/>
                <a:cs typeface="+mn-cs"/>
              </a:rPr>
              <a:t>? Why?</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5039B01A-8083-4F0E-BF0D-463FAAA08A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77273" y="541486"/>
            <a:ext cx="3001817" cy="2476499"/>
          </a:xfrm>
          <a:prstGeom prst="rect">
            <a:avLst/>
          </a:prstGeom>
        </p:spPr>
      </p:pic>
    </p:spTree>
    <p:extLst>
      <p:ext uri="{BB962C8B-B14F-4D97-AF65-F5344CB8AC3E}">
        <p14:creationId xmlns:p14="http://schemas.microsoft.com/office/powerpoint/2010/main" val="23417892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B11D7-E002-4BFD-9F2D-114269DBC041}"/>
              </a:ext>
            </a:extLst>
          </p:cNvPr>
          <p:cNvSpPr>
            <a:spLocks noGrp="1"/>
          </p:cNvSpPr>
          <p:nvPr>
            <p:ph type="title"/>
          </p:nvPr>
        </p:nvSpPr>
        <p:spPr>
          <a:solidFill>
            <a:schemeClr val="bg1"/>
          </a:solidFill>
          <a:ln w="38100">
            <a:solidFill>
              <a:srgbClr val="7030A0"/>
            </a:solidFill>
          </a:ln>
          <a:effectLst>
            <a:outerShdw blurRad="50800" dist="38100" dir="2700000" algn="tl" rotWithShape="0">
              <a:prstClr val="black">
                <a:alpha val="40000"/>
              </a:prstClr>
            </a:outerShdw>
          </a:effectLst>
        </p:spPr>
        <p:txBody>
          <a:bodyPr/>
          <a:lstStyle/>
          <a:p>
            <a:r>
              <a:rPr lang="en-GB" dirty="0"/>
              <a:t>Read the ‘Trolls’ article with the person nearest to you</a:t>
            </a:r>
          </a:p>
        </p:txBody>
      </p:sp>
      <p:sp>
        <p:nvSpPr>
          <p:cNvPr id="3" name="Content Placeholder 2">
            <a:extLst>
              <a:ext uri="{FF2B5EF4-FFF2-40B4-BE49-F238E27FC236}">
                <a16:creationId xmlns:a16="http://schemas.microsoft.com/office/drawing/2014/main" id="{DE774514-C1EB-425B-9D5F-C9273DE9B3AC}"/>
              </a:ext>
            </a:extLst>
          </p:cNvPr>
          <p:cNvSpPr>
            <a:spLocks noGrp="1"/>
          </p:cNvSpPr>
          <p:nvPr>
            <p:ph idx="1"/>
          </p:nvPr>
        </p:nvSpPr>
        <p:spPr>
          <a:xfrm>
            <a:off x="3611880" y="1825625"/>
            <a:ext cx="4903470" cy="4351338"/>
          </a:xfrm>
          <a:solidFill>
            <a:schemeClr val="bg1"/>
          </a:solidFill>
          <a:ln w="38100">
            <a:solidFill>
              <a:srgbClr val="92D050"/>
            </a:solidFill>
          </a:ln>
          <a:effectLst>
            <a:outerShdw blurRad="50800" dist="38100" dir="2700000" algn="tl" rotWithShape="0">
              <a:prstClr val="black">
                <a:alpha val="40000"/>
              </a:prstClr>
            </a:outerShdw>
          </a:effectLst>
        </p:spPr>
        <p:txBody>
          <a:bodyPr>
            <a:normAutofit fontScale="92500" lnSpcReduction="20000"/>
          </a:bodyPr>
          <a:lstStyle/>
          <a:p>
            <a:pPr marL="0" indent="0">
              <a:buNone/>
            </a:pPr>
            <a:r>
              <a:rPr lang="en-GB" sz="3600" dirty="0">
                <a:solidFill>
                  <a:srgbClr val="FF0000"/>
                </a:solidFill>
              </a:rPr>
              <a:t>Work together to annotate any DAFORREST techniques you can see being used.</a:t>
            </a:r>
          </a:p>
          <a:p>
            <a:pPr marL="0" indent="0">
              <a:buNone/>
            </a:pPr>
            <a:r>
              <a:rPr lang="en-GB" sz="3600" dirty="0">
                <a:solidFill>
                  <a:schemeClr val="accent4">
                    <a:lumMod val="50000"/>
                  </a:schemeClr>
                </a:solidFill>
              </a:rPr>
              <a:t>For each one, explain how the writer has used them and why.</a:t>
            </a:r>
          </a:p>
          <a:p>
            <a:pPr marL="0" indent="0">
              <a:buNone/>
            </a:pPr>
            <a:r>
              <a:rPr lang="en-GB" sz="3600" dirty="0">
                <a:solidFill>
                  <a:srgbClr val="00B050"/>
                </a:solidFill>
              </a:rPr>
              <a:t>Evaluate how the writer is able to use DAFORREST techniques to engage the audience. Provide specific  examples. </a:t>
            </a:r>
          </a:p>
        </p:txBody>
      </p:sp>
      <p:pic>
        <p:nvPicPr>
          <p:cNvPr id="5" name="Picture 2" descr="Graphic, Troll, Forum Troll, Funny, Cute, Cartoon">
            <a:extLst>
              <a:ext uri="{FF2B5EF4-FFF2-40B4-BE49-F238E27FC236}">
                <a16:creationId xmlns:a16="http://schemas.microsoft.com/office/drawing/2014/main" id="{00AEB9F8-3742-48B1-A5D4-D87B1604C4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53492" y="4495800"/>
            <a:ext cx="1213909" cy="236220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DF6A545A-6E5D-41DE-AD56-85E0E1D07C9E}"/>
              </a:ext>
            </a:extLst>
          </p:cNvPr>
          <p:cNvSpPr txBox="1"/>
          <p:nvPr/>
        </p:nvSpPr>
        <p:spPr>
          <a:xfrm>
            <a:off x="628650" y="1825625"/>
            <a:ext cx="2832002" cy="3170099"/>
          </a:xfrm>
          <a:prstGeom prst="rect">
            <a:avLst/>
          </a:prstGeom>
          <a:solidFill>
            <a:schemeClr val="accent4">
              <a:lumMod val="20000"/>
              <a:lumOff val="80000"/>
            </a:schemeClr>
          </a:solidFill>
          <a:ln w="38100">
            <a:solidFill>
              <a:srgbClr val="92D050"/>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Direct address (“you”)</a:t>
            </a:r>
            <a:b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Alliteration / Adjectives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Facts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Opinions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Rhetorical questions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Repetition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Exaggeration / Emotive language</a:t>
            </a:r>
            <a:b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Statistics</a:t>
            </a:r>
            <a:b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Tone / Triplets</a:t>
            </a:r>
          </a:p>
        </p:txBody>
      </p:sp>
    </p:spTree>
    <p:extLst>
      <p:ext uri="{BB962C8B-B14F-4D97-AF65-F5344CB8AC3E}">
        <p14:creationId xmlns:p14="http://schemas.microsoft.com/office/powerpoint/2010/main" val="33737155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A1590BC-5A78-4B42-BA03-767B9C159128}"/>
              </a:ext>
            </a:extLst>
          </p:cNvPr>
          <p:cNvSpPr/>
          <p:nvPr/>
        </p:nvSpPr>
        <p:spPr>
          <a:xfrm>
            <a:off x="429063" y="631488"/>
            <a:ext cx="5634111" cy="5355312"/>
          </a:xfrm>
          <a:prstGeom prst="rect">
            <a:avLst/>
          </a:prstGeom>
          <a:solidFill>
            <a:schemeClr val="bg1"/>
          </a:solidFill>
          <a:ln w="38100">
            <a:solidFill>
              <a:srgbClr val="7030A0"/>
            </a:solidFill>
          </a:ln>
          <a:effectLst>
            <a:outerShdw blurRad="50800" dist="38100" dir="2700000" algn="tl" rotWithShape="0">
              <a:prstClr val="black">
                <a:alpha val="40000"/>
              </a:prstClr>
            </a:outerShdw>
          </a:effectLst>
        </p:spPr>
        <p:txBody>
          <a:bodyPr wrap="square">
            <a:spAutoFit/>
          </a:bodyPr>
          <a:lstStyle/>
          <a:p>
            <a:pPr>
              <a:spcAft>
                <a:spcPts val="0"/>
              </a:spcAft>
            </a:pPr>
            <a:r>
              <a:rPr lang="en-US" dirty="0">
                <a:highlight>
                  <a:srgbClr val="00FF00"/>
                </a:highlight>
                <a:latin typeface="Arial" panose="020B0604020202020204" pitchFamily="34" charset="0"/>
                <a:ea typeface="Noto Sans CJK SC Regular"/>
                <a:cs typeface="FreeSans"/>
              </a:rPr>
              <a:t>They used to be ugly creatures that lived under bridges in fairy tales. In the 1990s, they were the florescent-haired toys that nobody could get enough of. In the 21</a:t>
            </a:r>
            <a:r>
              <a:rPr lang="en-US" baseline="30000" dirty="0">
                <a:highlight>
                  <a:srgbClr val="00FF00"/>
                </a:highlight>
                <a:latin typeface="Arial" panose="020B0604020202020204" pitchFamily="34" charset="0"/>
                <a:ea typeface="Noto Sans CJK SC Regular"/>
                <a:cs typeface="FreeSans"/>
              </a:rPr>
              <a:t>st</a:t>
            </a:r>
            <a:r>
              <a:rPr lang="en-US" dirty="0">
                <a:highlight>
                  <a:srgbClr val="00FF00"/>
                </a:highlight>
                <a:latin typeface="Arial" panose="020B0604020202020204" pitchFamily="34" charset="0"/>
                <a:ea typeface="Noto Sans CJK SC Regular"/>
                <a:cs typeface="FreeSans"/>
              </a:rPr>
              <a:t> century, trolls are now lurking online, waiting to spoil your fun, and worse.</a:t>
            </a:r>
            <a:endParaRPr lang="en-GB" dirty="0">
              <a:highlight>
                <a:srgbClr val="00FF00"/>
              </a:highlight>
              <a:latin typeface="Liberation Serif"/>
              <a:ea typeface="Noto Sans CJK SC Regular"/>
              <a:cs typeface="FreeSans"/>
            </a:endParaRPr>
          </a:p>
          <a:p>
            <a:pPr>
              <a:spcAft>
                <a:spcPts val="0"/>
              </a:spcAft>
            </a:pPr>
            <a:r>
              <a:rPr lang="en-US" dirty="0">
                <a:latin typeface="Arial" panose="020B0604020202020204" pitchFamily="34" charset="0"/>
                <a:ea typeface="Noto Sans CJK SC Regular"/>
                <a:cs typeface="FreeSans"/>
              </a:rPr>
              <a:t> </a:t>
            </a:r>
            <a:endParaRPr lang="en-GB" dirty="0">
              <a:latin typeface="Liberation Serif"/>
              <a:ea typeface="Noto Sans CJK SC Regular"/>
              <a:cs typeface="FreeSans"/>
            </a:endParaRPr>
          </a:p>
          <a:p>
            <a:pPr>
              <a:spcAft>
                <a:spcPts val="0"/>
              </a:spcAft>
            </a:pPr>
            <a:r>
              <a:rPr lang="en-US" dirty="0">
                <a:latin typeface="Arial" panose="020B0604020202020204" pitchFamily="34" charset="0"/>
                <a:ea typeface="Noto Sans CJK SC Regular"/>
                <a:cs typeface="FreeSans"/>
              </a:rPr>
              <a:t>Since the rise of the internet, </a:t>
            </a:r>
            <a:r>
              <a:rPr lang="en-US" dirty="0">
                <a:highlight>
                  <a:srgbClr val="FFFF00"/>
                </a:highlight>
                <a:latin typeface="Arial" panose="020B0604020202020204" pitchFamily="34" charset="0"/>
                <a:ea typeface="Noto Sans CJK SC Regular"/>
                <a:cs typeface="FreeSans"/>
              </a:rPr>
              <a:t>we’ve used the word ‘trolls’ to refer to people who deliberately try to annoy or upset people online. They often post insults, spam, deliberately argumentative comments or other material designed to get a negative reaction from the original poster. </a:t>
            </a:r>
            <a:r>
              <a:rPr lang="en-US" dirty="0">
                <a:highlight>
                  <a:srgbClr val="00FFFF"/>
                </a:highlight>
                <a:latin typeface="Arial" panose="020B0604020202020204" pitchFamily="34" charset="0"/>
                <a:ea typeface="Noto Sans CJK SC Regular"/>
                <a:cs typeface="FreeSans"/>
              </a:rPr>
              <a:t>You’ll find trolls pretty much anywhere there’s a comments section. </a:t>
            </a:r>
            <a:r>
              <a:rPr lang="en-US" dirty="0">
                <a:highlight>
                  <a:srgbClr val="FF00FF"/>
                </a:highlight>
                <a:latin typeface="Arial" panose="020B0604020202020204" pitchFamily="34" charset="0"/>
                <a:ea typeface="Noto Sans CJK SC Regular"/>
                <a:cs typeface="FreeSans"/>
              </a:rPr>
              <a:t>You might even have been a troll yourself at some point. You might be one still, priding yourself on your ability to upset people you’ve never met with a carefully-chosen nonsensical argument, off-topic post or pathetic personal insult.</a:t>
            </a:r>
            <a:endParaRPr lang="en-GB" dirty="0">
              <a:highlight>
                <a:srgbClr val="FF00FF"/>
              </a:highlight>
              <a:latin typeface="Liberation Serif"/>
              <a:ea typeface="Noto Sans CJK SC Regular"/>
              <a:cs typeface="FreeSans"/>
            </a:endParaRPr>
          </a:p>
          <a:p>
            <a:pPr>
              <a:spcAft>
                <a:spcPts val="0"/>
              </a:spcAft>
            </a:pPr>
            <a:r>
              <a:rPr lang="en-US" dirty="0">
                <a:latin typeface="Arial" panose="020B0604020202020204" pitchFamily="34" charset="0"/>
                <a:ea typeface="Noto Sans CJK SC Regular"/>
                <a:cs typeface="FreeSans"/>
              </a:rPr>
              <a:t> </a:t>
            </a:r>
            <a:endParaRPr lang="en-GB" dirty="0">
              <a:latin typeface="Liberation Serif"/>
              <a:ea typeface="Noto Sans CJK SC Regular"/>
              <a:cs typeface="FreeSans"/>
            </a:endParaRPr>
          </a:p>
          <a:p>
            <a:pPr>
              <a:spcAft>
                <a:spcPts val="0"/>
              </a:spcAft>
            </a:pPr>
            <a:r>
              <a:rPr lang="en-US" dirty="0">
                <a:highlight>
                  <a:srgbClr val="FF00FF"/>
                </a:highlight>
                <a:latin typeface="Arial" panose="020B0604020202020204" pitchFamily="34" charset="0"/>
                <a:ea typeface="Noto Sans CJK SC Regular"/>
                <a:cs typeface="FreeSans"/>
              </a:rPr>
              <a:t>But I hope you’re not.</a:t>
            </a:r>
            <a:endParaRPr lang="en-GB" dirty="0">
              <a:highlight>
                <a:srgbClr val="FF00FF"/>
              </a:highlight>
              <a:latin typeface="Liberation Serif"/>
              <a:ea typeface="Noto Sans CJK SC Regular"/>
              <a:cs typeface="FreeSans"/>
            </a:endParaRPr>
          </a:p>
        </p:txBody>
      </p:sp>
      <p:sp>
        <p:nvSpPr>
          <p:cNvPr id="5" name="TextBox 4">
            <a:extLst>
              <a:ext uri="{FF2B5EF4-FFF2-40B4-BE49-F238E27FC236}">
                <a16:creationId xmlns:a16="http://schemas.microsoft.com/office/drawing/2014/main" id="{1EB4E852-AF49-44C2-AF2D-B860DEADD9A0}"/>
              </a:ext>
            </a:extLst>
          </p:cNvPr>
          <p:cNvSpPr txBox="1"/>
          <p:nvPr/>
        </p:nvSpPr>
        <p:spPr>
          <a:xfrm>
            <a:off x="6372665" y="631488"/>
            <a:ext cx="2180492" cy="6001643"/>
          </a:xfrm>
          <a:prstGeom prst="rect">
            <a:avLst/>
          </a:prstGeom>
          <a:solidFill>
            <a:schemeClr val="accent4">
              <a:lumMod val="20000"/>
              <a:lumOff val="80000"/>
            </a:schemeClr>
          </a:solidFill>
          <a:ln w="38100">
            <a:solidFill>
              <a:srgbClr val="002060"/>
            </a:solidFill>
          </a:ln>
          <a:effectLst>
            <a:outerShdw blurRad="50800" dist="38100" dir="2700000" algn="tl" rotWithShape="0">
              <a:prstClr val="black">
                <a:alpha val="40000"/>
              </a:prstClr>
            </a:outerShdw>
          </a:effectLst>
        </p:spPr>
        <p:txBody>
          <a:bodyPr wrap="square" rtlCol="0">
            <a:spAutoFit/>
          </a:bodyPr>
          <a:lstStyle/>
          <a:p>
            <a:r>
              <a:rPr lang="en-GB" sz="1600" dirty="0"/>
              <a:t>The opening paragraph of the article hooks the reader in by explaining what trolls are and what the word ‘troll’ means without using it. It intrigues us as readers before we go on to discover what the article is actually about.</a:t>
            </a:r>
          </a:p>
          <a:p>
            <a:endParaRPr lang="en-GB" sz="1600" dirty="0"/>
          </a:p>
          <a:p>
            <a:r>
              <a:rPr lang="en-GB" sz="1600" dirty="0"/>
              <a:t>Next, the writer uses a number of facts to explain what trolls are and what they do. They use hyperbole to suggest trolls are in every comments section, and a lot of direct address to speak directly to the reader and make them feel this article is relevant to them. </a:t>
            </a:r>
          </a:p>
        </p:txBody>
      </p:sp>
    </p:spTree>
    <p:extLst>
      <p:ext uri="{BB962C8B-B14F-4D97-AF65-F5344CB8AC3E}">
        <p14:creationId xmlns:p14="http://schemas.microsoft.com/office/powerpoint/2010/main" val="71149977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124</TotalTime>
  <Words>1703</Words>
  <Application>Microsoft Office PowerPoint</Application>
  <PresentationFormat>On-screen Show (4:3)</PresentationFormat>
  <Paragraphs>101</Paragraphs>
  <Slides>13</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13</vt:i4>
      </vt:variant>
    </vt:vector>
  </HeadingPairs>
  <TitlesOfParts>
    <vt:vector size="21" baseType="lpstr">
      <vt:lpstr>Arial</vt:lpstr>
      <vt:lpstr>Calibri</vt:lpstr>
      <vt:lpstr>Calibri Light</vt:lpstr>
      <vt:lpstr>FreeSans</vt:lpstr>
      <vt:lpstr>Liberation Serif</vt:lpstr>
      <vt:lpstr>Noto Sans CJK SC Regular</vt:lpstr>
      <vt:lpstr>Office Theme</vt:lpstr>
      <vt:lpstr>1_Office Theme</vt:lpstr>
      <vt:lpstr>Writing to Persuade - Trolls</vt:lpstr>
      <vt:lpstr>The term ‘online troll’ is a relatively new one</vt:lpstr>
      <vt:lpstr>Learning outcomes</vt:lpstr>
      <vt:lpstr>What are the differences between persuading and arguing?</vt:lpstr>
      <vt:lpstr>PowerPoint Presentation</vt:lpstr>
      <vt:lpstr>Persuasive techniques</vt:lpstr>
      <vt:lpstr>Persuasive techniques</vt:lpstr>
      <vt:lpstr>Read the ‘Trolls’ article with the person nearest to you</vt:lpstr>
      <vt:lpstr>PowerPoint Presentation</vt:lpstr>
      <vt:lpstr>PowerPoint Presentation</vt:lpstr>
      <vt:lpstr>PowerPoint Presentation</vt:lpstr>
      <vt:lpstr>The writer uses a lot of direct address in this article</vt:lpstr>
      <vt:lpstr>Plenary: Three Ideas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to Persuade - Trolls</dc:title>
  <dc:creator>P Wassell</dc:creator>
  <cp:lastModifiedBy>Mrs J Palmer</cp:lastModifiedBy>
  <cp:revision>20</cp:revision>
  <dcterms:created xsi:type="dcterms:W3CDTF">2020-08-03T12:01:09Z</dcterms:created>
  <dcterms:modified xsi:type="dcterms:W3CDTF">2022-04-26T10:20:02Z</dcterms:modified>
</cp:coreProperties>
</file>