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256" r:id="rId2"/>
    <p:sldId id="257" r:id="rId3"/>
    <p:sldId id="258" r:id="rId4"/>
    <p:sldId id="259" r:id="rId5"/>
    <p:sldId id="260" r:id="rId6"/>
    <p:sldId id="266" r:id="rId7"/>
    <p:sldId id="262" r:id="rId8"/>
    <p:sldId id="263" r:id="rId9"/>
    <p:sldId id="273" r:id="rId10"/>
    <p:sldId id="267" r:id="rId11"/>
    <p:sldId id="265" r:id="rId12"/>
    <p:sldId id="264" r:id="rId13"/>
    <p:sldId id="268" r:id="rId14"/>
    <p:sldId id="269" r:id="rId15"/>
    <p:sldId id="270" r:id="rId16"/>
    <p:sldId id="272" r:id="rId17"/>
    <p:sldId id="271" r:id="rId18"/>
    <p:sldId id="276" r:id="rId19"/>
    <p:sldId id="277" r:id="rId20"/>
    <p:sldId id="274" r:id="rId21"/>
    <p:sldId id="278" r:id="rId22"/>
    <p:sldId id="279" r:id="rId23"/>
    <p:sldId id="280" r:id="rId24"/>
    <p:sldId id="281" r:id="rId25"/>
    <p:sldId id="282" r:id="rId26"/>
    <p:sldId id="284" r:id="rId27"/>
    <p:sldId id="283"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75045" autoAdjust="0"/>
  </p:normalViewPr>
  <p:slideViewPr>
    <p:cSldViewPr snapToGrid="0">
      <p:cViewPr varScale="1">
        <p:scale>
          <a:sx n="51" d="100"/>
          <a:sy n="51" d="100"/>
        </p:scale>
        <p:origin x="12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480F7-65AA-4B58-B8C6-EB9C32CF5A8C}"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2A395-0D54-49F5-92CD-238EBC95C0FB}" type="slidenum">
              <a:rPr lang="en-GB" smtClean="0"/>
              <a:t>‹#›</a:t>
            </a:fld>
            <a:endParaRPr lang="en-GB"/>
          </a:p>
        </p:txBody>
      </p:sp>
    </p:spTree>
    <p:extLst>
      <p:ext uri="{BB962C8B-B14F-4D97-AF65-F5344CB8AC3E}">
        <p14:creationId xmlns:p14="http://schemas.microsoft.com/office/powerpoint/2010/main" val="415703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Anxiety = a persons specific reaction to stress. </a:t>
            </a:r>
          </a:p>
        </p:txBody>
      </p:sp>
      <p:sp>
        <p:nvSpPr>
          <p:cNvPr id="4" name="Slide Number Placeholder 3"/>
          <p:cNvSpPr>
            <a:spLocks noGrp="1"/>
          </p:cNvSpPr>
          <p:nvPr>
            <p:ph type="sldNum" sz="quarter" idx="5"/>
          </p:nvPr>
        </p:nvSpPr>
        <p:spPr/>
        <p:txBody>
          <a:bodyPr/>
          <a:lstStyle/>
          <a:p>
            <a:fld id="{C7C2A395-0D54-49F5-92CD-238EBC95C0FB}" type="slidenum">
              <a:rPr lang="en-GB" smtClean="0"/>
              <a:t>8</a:t>
            </a:fld>
            <a:endParaRPr lang="en-GB"/>
          </a:p>
        </p:txBody>
      </p:sp>
    </p:spTree>
    <p:extLst>
      <p:ext uri="{BB962C8B-B14F-4D97-AF65-F5344CB8AC3E}">
        <p14:creationId xmlns:p14="http://schemas.microsoft.com/office/powerpoint/2010/main" val="3050206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https://www.bsmhft.nhs.uk/our-services/solar-youth-services/</a:t>
            </a:r>
          </a:p>
          <a:p>
            <a:endParaRPr lang="en-GB" dirty="0"/>
          </a:p>
        </p:txBody>
      </p:sp>
      <p:sp>
        <p:nvSpPr>
          <p:cNvPr id="4" name="Slide Number Placeholder 3"/>
          <p:cNvSpPr>
            <a:spLocks noGrp="1"/>
          </p:cNvSpPr>
          <p:nvPr>
            <p:ph type="sldNum" sz="quarter" idx="5"/>
          </p:nvPr>
        </p:nvSpPr>
        <p:spPr/>
        <p:txBody>
          <a:bodyPr/>
          <a:lstStyle/>
          <a:p>
            <a:fld id="{C7C2A395-0D54-49F5-92CD-238EBC95C0FB}" type="slidenum">
              <a:rPr lang="en-GB" smtClean="0"/>
              <a:t>27</a:t>
            </a:fld>
            <a:endParaRPr lang="en-GB"/>
          </a:p>
        </p:txBody>
      </p:sp>
    </p:spTree>
    <p:extLst>
      <p:ext uri="{BB962C8B-B14F-4D97-AF65-F5344CB8AC3E}">
        <p14:creationId xmlns:p14="http://schemas.microsoft.com/office/powerpoint/2010/main" val="30946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Improved alertness</a:t>
            </a:r>
          </a:p>
          <a:p>
            <a:r>
              <a:rPr lang="en-GB" dirty="0"/>
              <a:t>Improved performance and concentration</a:t>
            </a:r>
          </a:p>
          <a:p>
            <a:endParaRPr lang="en-GB" dirty="0"/>
          </a:p>
        </p:txBody>
      </p:sp>
      <p:sp>
        <p:nvSpPr>
          <p:cNvPr id="4" name="Slide Number Placeholder 3"/>
          <p:cNvSpPr>
            <a:spLocks noGrp="1"/>
          </p:cNvSpPr>
          <p:nvPr>
            <p:ph type="sldNum" sz="quarter" idx="5"/>
          </p:nvPr>
        </p:nvSpPr>
        <p:spPr/>
        <p:txBody>
          <a:bodyPr/>
          <a:lstStyle/>
          <a:p>
            <a:fld id="{C7C2A395-0D54-49F5-92CD-238EBC95C0FB}" type="slidenum">
              <a:rPr lang="en-GB" smtClean="0"/>
              <a:t>9</a:t>
            </a:fld>
            <a:endParaRPr lang="en-GB"/>
          </a:p>
        </p:txBody>
      </p:sp>
    </p:spTree>
    <p:extLst>
      <p:ext uri="{BB962C8B-B14F-4D97-AF65-F5344CB8AC3E}">
        <p14:creationId xmlns:p14="http://schemas.microsoft.com/office/powerpoint/2010/main" val="34167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Angry or aggressive outburst</a:t>
            </a:r>
          </a:p>
          <a:p>
            <a:pPr marL="171450" indent="-171450">
              <a:buFontTx/>
              <a:buChar char="-"/>
            </a:pPr>
            <a:r>
              <a:rPr lang="en-GB" dirty="0"/>
              <a:t>Indecisive</a:t>
            </a:r>
          </a:p>
          <a:p>
            <a:pPr marL="171450" indent="-171450">
              <a:buFontTx/>
              <a:buChar char="-"/>
            </a:pPr>
            <a:r>
              <a:rPr lang="en-GB" dirty="0"/>
              <a:t>Changes in eating (over eating/over eating)</a:t>
            </a:r>
          </a:p>
          <a:p>
            <a:pPr marL="171450" indent="-171450">
              <a:buFontTx/>
              <a:buChar char="-"/>
            </a:pPr>
            <a:r>
              <a:rPr lang="en-GB" dirty="0"/>
              <a:t>Substance misuse</a:t>
            </a:r>
          </a:p>
          <a:p>
            <a:pPr marL="171450" indent="-171450">
              <a:buFontTx/>
              <a:buChar char="-"/>
            </a:pPr>
            <a:r>
              <a:rPr lang="en-GB" dirty="0"/>
              <a:t>Social withdrawal</a:t>
            </a:r>
          </a:p>
          <a:p>
            <a:pPr marL="171450" indent="-171450">
              <a:buFontTx/>
              <a:buChar char="-"/>
            </a:pPr>
            <a:r>
              <a:rPr lang="en-GB" dirty="0"/>
              <a:t>Less active</a:t>
            </a:r>
          </a:p>
          <a:p>
            <a:pPr marL="171450" indent="-171450">
              <a:buFontTx/>
              <a:buChar char="-"/>
            </a:pPr>
            <a:r>
              <a:rPr lang="en-GB" dirty="0"/>
              <a:t>Mood swings</a:t>
            </a:r>
          </a:p>
          <a:p>
            <a:pPr marL="171450" indent="-171450">
              <a:buFontTx/>
              <a:buChar char="-"/>
            </a:pPr>
            <a:r>
              <a:rPr lang="en-GB" dirty="0"/>
              <a:t>Compulsive behaviours </a:t>
            </a:r>
          </a:p>
          <a:p>
            <a:pPr marL="171450" indent="-171450">
              <a:buFontTx/>
              <a:buChar char="-"/>
            </a:pPr>
            <a:r>
              <a:rPr lang="en-GB" dirty="0"/>
              <a:t>Lack of sleep/insomnia</a:t>
            </a:r>
          </a:p>
          <a:p>
            <a:pPr marL="171450" indent="-171450">
              <a:buFontTx/>
              <a:buChar char="-"/>
            </a:pPr>
            <a:r>
              <a:rPr lang="en-GB" dirty="0" err="1"/>
              <a:t>Restlesness</a:t>
            </a:r>
            <a:endParaRPr lang="en-GB" dirty="0"/>
          </a:p>
          <a:p>
            <a:pPr marL="171450" indent="-171450">
              <a:buFontTx/>
              <a:buChar char="-"/>
            </a:pPr>
            <a:r>
              <a:rPr lang="en-GB" dirty="0"/>
              <a:t>Accident prone</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C7C2A395-0D54-49F5-92CD-238EBC95C0FB}" type="slidenum">
              <a:rPr lang="en-GB" smtClean="0"/>
              <a:t>12</a:t>
            </a:fld>
            <a:endParaRPr lang="en-GB"/>
          </a:p>
        </p:txBody>
      </p:sp>
    </p:spTree>
    <p:extLst>
      <p:ext uri="{BB962C8B-B14F-4D97-AF65-F5344CB8AC3E}">
        <p14:creationId xmlns:p14="http://schemas.microsoft.com/office/powerpoint/2010/main" val="164619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fussy</a:t>
            </a:r>
          </a:p>
          <a:p>
            <a:r>
              <a:rPr lang="en-GB" dirty="0"/>
              <a:t>Anxiety</a:t>
            </a:r>
          </a:p>
          <a:p>
            <a:r>
              <a:rPr lang="en-GB" dirty="0"/>
              <a:t>Low mood</a:t>
            </a:r>
          </a:p>
          <a:p>
            <a:r>
              <a:rPr lang="en-GB" dirty="0"/>
              <a:t>Alienation or loneliness</a:t>
            </a:r>
          </a:p>
          <a:p>
            <a:r>
              <a:rPr lang="en-GB" dirty="0"/>
              <a:t>Apathy</a:t>
            </a:r>
          </a:p>
          <a:p>
            <a:r>
              <a:rPr lang="en-GB" dirty="0"/>
              <a:t>Lack of confidence or self esteem</a:t>
            </a:r>
          </a:p>
          <a:p>
            <a:r>
              <a:rPr lang="en-GB" dirty="0"/>
              <a:t>Apprehension </a:t>
            </a:r>
          </a:p>
          <a:p>
            <a:r>
              <a:rPr lang="en-GB" dirty="0"/>
              <a:t>Easily angered </a:t>
            </a:r>
          </a:p>
          <a:p>
            <a:r>
              <a:rPr lang="en-GB" dirty="0"/>
              <a:t>Lack of interest </a:t>
            </a:r>
          </a:p>
          <a:p>
            <a:endParaRPr lang="en-GB" dirty="0"/>
          </a:p>
        </p:txBody>
      </p:sp>
      <p:sp>
        <p:nvSpPr>
          <p:cNvPr id="4" name="Slide Number Placeholder 3"/>
          <p:cNvSpPr>
            <a:spLocks noGrp="1"/>
          </p:cNvSpPr>
          <p:nvPr>
            <p:ph type="sldNum" sz="quarter" idx="5"/>
          </p:nvPr>
        </p:nvSpPr>
        <p:spPr/>
        <p:txBody>
          <a:bodyPr/>
          <a:lstStyle/>
          <a:p>
            <a:fld id="{C7C2A395-0D54-49F5-92CD-238EBC95C0FB}" type="slidenum">
              <a:rPr lang="en-GB" smtClean="0"/>
              <a:t>13</a:t>
            </a:fld>
            <a:endParaRPr lang="en-GB"/>
          </a:p>
        </p:txBody>
      </p:sp>
    </p:spTree>
    <p:extLst>
      <p:ext uri="{BB962C8B-B14F-4D97-AF65-F5344CB8AC3E}">
        <p14:creationId xmlns:p14="http://schemas.microsoft.com/office/powerpoint/2010/main" val="301598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Worrying </a:t>
            </a:r>
          </a:p>
          <a:p>
            <a:r>
              <a:rPr lang="en-GB" dirty="0"/>
              <a:t>Overthinking</a:t>
            </a:r>
          </a:p>
          <a:p>
            <a:r>
              <a:rPr lang="en-GB" dirty="0"/>
              <a:t>Impaired judgement</a:t>
            </a:r>
          </a:p>
          <a:p>
            <a:r>
              <a:rPr lang="en-GB" dirty="0"/>
              <a:t>Negativity</a:t>
            </a:r>
          </a:p>
          <a:p>
            <a:r>
              <a:rPr lang="en-GB" dirty="0"/>
              <a:t>Muddled thinking </a:t>
            </a:r>
          </a:p>
          <a:p>
            <a:r>
              <a:rPr lang="en-GB" dirty="0"/>
              <a:t>Indecisiveness </a:t>
            </a:r>
          </a:p>
          <a:p>
            <a:r>
              <a:rPr lang="en-GB" dirty="0"/>
              <a:t>Hasty decisions </a:t>
            </a:r>
          </a:p>
          <a:p>
            <a:r>
              <a:rPr lang="en-GB" dirty="0"/>
              <a:t>Foggy thinking </a:t>
            </a:r>
          </a:p>
          <a:p>
            <a:endParaRPr lang="en-GB" dirty="0"/>
          </a:p>
          <a:p>
            <a:endParaRPr lang="en-GB" dirty="0"/>
          </a:p>
        </p:txBody>
      </p:sp>
      <p:sp>
        <p:nvSpPr>
          <p:cNvPr id="4" name="Slide Number Placeholder 3"/>
          <p:cNvSpPr>
            <a:spLocks noGrp="1"/>
          </p:cNvSpPr>
          <p:nvPr>
            <p:ph type="sldNum" sz="quarter" idx="5"/>
          </p:nvPr>
        </p:nvSpPr>
        <p:spPr/>
        <p:txBody>
          <a:bodyPr/>
          <a:lstStyle/>
          <a:p>
            <a:fld id="{C7C2A395-0D54-49F5-92CD-238EBC95C0FB}" type="slidenum">
              <a:rPr lang="en-GB" smtClean="0"/>
              <a:t>14</a:t>
            </a:fld>
            <a:endParaRPr lang="en-GB"/>
          </a:p>
        </p:txBody>
      </p:sp>
    </p:spTree>
    <p:extLst>
      <p:ext uri="{BB962C8B-B14F-4D97-AF65-F5344CB8AC3E}">
        <p14:creationId xmlns:p14="http://schemas.microsoft.com/office/powerpoint/2010/main" val="317571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 wellbeing or stress bucket helps us to see the ways in which stress builds and how we can manage such stress. </a:t>
            </a:r>
          </a:p>
          <a:p>
            <a:r>
              <a:rPr lang="en-GB" dirty="0"/>
              <a:t>The bucket represents the mind.</a:t>
            </a:r>
          </a:p>
          <a:p>
            <a:r>
              <a:rPr lang="en-GB" dirty="0"/>
              <a:t>The top of the bucket and water going in = stressors</a:t>
            </a:r>
          </a:p>
          <a:p>
            <a:r>
              <a:rPr lang="en-GB" dirty="0"/>
              <a:t>Bottom of bucket = stress release + helpful coping strategies</a:t>
            </a:r>
          </a:p>
          <a:p>
            <a:endParaRPr lang="en-GB" dirty="0"/>
          </a:p>
          <a:p>
            <a:r>
              <a:rPr lang="en-GB" dirty="0"/>
              <a:t>All these different things in everyday life start to fill up our stress bucket – </a:t>
            </a:r>
            <a:r>
              <a:rPr lang="en-GB" dirty="0" err="1"/>
              <a:t>e,g</a:t>
            </a:r>
            <a:r>
              <a:rPr lang="en-GB" dirty="0"/>
              <a:t> lack of sleep, finance, child care etc. Our bucket starts to fill quite quickly. We need to find ways to reduce the amount of worries that we have, like putting a few taps on the bucket so that we can filter or reduce the amount of water going in. </a:t>
            </a:r>
          </a:p>
          <a:p>
            <a:endParaRPr lang="en-GB" dirty="0"/>
          </a:p>
          <a:p>
            <a:r>
              <a:rPr lang="en-GB" dirty="0"/>
              <a:t>We can help to reduce the effects of stress by being more conscious of the things that cause It and what we can do to help get through them. </a:t>
            </a:r>
          </a:p>
          <a:p>
            <a:endParaRPr lang="en-GB" dirty="0"/>
          </a:p>
          <a:p>
            <a:endParaRPr lang="en-GB" dirty="0"/>
          </a:p>
          <a:p>
            <a:r>
              <a:rPr lang="en-GB" dirty="0"/>
              <a:t>For us this might look like this….</a:t>
            </a:r>
          </a:p>
        </p:txBody>
      </p:sp>
      <p:sp>
        <p:nvSpPr>
          <p:cNvPr id="4" name="Slide Number Placeholder 3"/>
          <p:cNvSpPr>
            <a:spLocks noGrp="1"/>
          </p:cNvSpPr>
          <p:nvPr>
            <p:ph type="sldNum" sz="quarter" idx="5"/>
          </p:nvPr>
        </p:nvSpPr>
        <p:spPr/>
        <p:txBody>
          <a:bodyPr/>
          <a:lstStyle/>
          <a:p>
            <a:fld id="{C7C2A395-0D54-49F5-92CD-238EBC95C0FB}" type="slidenum">
              <a:rPr lang="en-GB" smtClean="0"/>
              <a:t>15</a:t>
            </a:fld>
            <a:endParaRPr lang="en-GB"/>
          </a:p>
        </p:txBody>
      </p:sp>
    </p:spTree>
    <p:extLst>
      <p:ext uri="{BB962C8B-B14F-4D97-AF65-F5344CB8AC3E}">
        <p14:creationId xmlns:p14="http://schemas.microsoft.com/office/powerpoint/2010/main" val="36075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Excellent resource </a:t>
            </a:r>
          </a:p>
          <a:p>
            <a:endParaRPr lang="en-GB" dirty="0"/>
          </a:p>
          <a:p>
            <a:r>
              <a:rPr lang="en-GB" dirty="0"/>
              <a:t>https://weheartcbt.com/</a:t>
            </a:r>
          </a:p>
          <a:p>
            <a:endParaRPr lang="en-GB" dirty="0"/>
          </a:p>
          <a:p>
            <a:endParaRPr lang="en-GB" dirty="0"/>
          </a:p>
          <a:p>
            <a:r>
              <a:rPr lang="en-GB" dirty="0"/>
              <a:t>Complete together collaboratively </a:t>
            </a:r>
          </a:p>
        </p:txBody>
      </p:sp>
      <p:sp>
        <p:nvSpPr>
          <p:cNvPr id="4" name="Slide Number Placeholder 3"/>
          <p:cNvSpPr>
            <a:spLocks noGrp="1"/>
          </p:cNvSpPr>
          <p:nvPr>
            <p:ph type="sldNum" sz="quarter" idx="5"/>
          </p:nvPr>
        </p:nvSpPr>
        <p:spPr/>
        <p:txBody>
          <a:bodyPr/>
          <a:lstStyle/>
          <a:p>
            <a:fld id="{C7C2A395-0D54-49F5-92CD-238EBC95C0FB}" type="slidenum">
              <a:rPr lang="en-GB" smtClean="0"/>
              <a:t>16</a:t>
            </a:fld>
            <a:endParaRPr lang="en-GB"/>
          </a:p>
        </p:txBody>
      </p:sp>
    </p:spTree>
    <p:extLst>
      <p:ext uri="{BB962C8B-B14F-4D97-AF65-F5344CB8AC3E}">
        <p14:creationId xmlns:p14="http://schemas.microsoft.com/office/powerpoint/2010/main" val="133522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what is going to help your child when they are feeling stressed. </a:t>
            </a:r>
          </a:p>
          <a:p>
            <a:endParaRPr lang="en-GB" dirty="0"/>
          </a:p>
        </p:txBody>
      </p:sp>
      <p:sp>
        <p:nvSpPr>
          <p:cNvPr id="4" name="Slide Number Placeholder 3"/>
          <p:cNvSpPr>
            <a:spLocks noGrp="1"/>
          </p:cNvSpPr>
          <p:nvPr>
            <p:ph type="sldNum" sz="quarter" idx="5"/>
          </p:nvPr>
        </p:nvSpPr>
        <p:spPr/>
        <p:txBody>
          <a:bodyPr/>
          <a:lstStyle/>
          <a:p>
            <a:fld id="{C7C2A395-0D54-49F5-92CD-238EBC95C0FB}" type="slidenum">
              <a:rPr lang="en-GB" smtClean="0"/>
              <a:t>17</a:t>
            </a:fld>
            <a:endParaRPr lang="en-GB"/>
          </a:p>
        </p:txBody>
      </p:sp>
    </p:spTree>
    <p:extLst>
      <p:ext uri="{BB962C8B-B14F-4D97-AF65-F5344CB8AC3E}">
        <p14:creationId xmlns:p14="http://schemas.microsoft.com/office/powerpoint/2010/main" val="410929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also write down all worries on a piece of paper if there are multiple worries </a:t>
            </a:r>
          </a:p>
        </p:txBody>
      </p:sp>
      <p:sp>
        <p:nvSpPr>
          <p:cNvPr id="4" name="Slide Number Placeholder 3"/>
          <p:cNvSpPr>
            <a:spLocks noGrp="1"/>
          </p:cNvSpPr>
          <p:nvPr>
            <p:ph type="sldNum" sz="quarter" idx="5"/>
          </p:nvPr>
        </p:nvSpPr>
        <p:spPr/>
        <p:txBody>
          <a:bodyPr/>
          <a:lstStyle/>
          <a:p>
            <a:fld id="{C7C2A395-0D54-49F5-92CD-238EBC95C0FB}" type="slidenum">
              <a:rPr lang="en-GB" smtClean="0"/>
              <a:t>22</a:t>
            </a:fld>
            <a:endParaRPr lang="en-GB"/>
          </a:p>
        </p:txBody>
      </p:sp>
    </p:spTree>
    <p:extLst>
      <p:ext uri="{BB962C8B-B14F-4D97-AF65-F5344CB8AC3E}">
        <p14:creationId xmlns:p14="http://schemas.microsoft.com/office/powerpoint/2010/main" val="275742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11/8/2022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69771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8885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3573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633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9876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11/8/2022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96111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065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0885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0167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7115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11/8/2022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30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11/8/2022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01721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hs.uk/every-mind-matters/mental-wellbeing-tips/youth-mental-healt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shorts/fWsLds0oO1c"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23100FA-E7D9-F478-2670-2AEF589AB79D}"/>
              </a:ext>
            </a:extLst>
          </p:cNvPr>
          <p:cNvSpPr>
            <a:spLocks noGrp="1"/>
          </p:cNvSpPr>
          <p:nvPr>
            <p:ph type="subTitle" idx="1"/>
          </p:nvPr>
        </p:nvSpPr>
        <p:spPr>
          <a:xfrm>
            <a:off x="1915205" y="1318223"/>
            <a:ext cx="2787197" cy="968010"/>
          </a:xfrm>
        </p:spPr>
        <p:txBody>
          <a:bodyPr>
            <a:normAutofit fontScale="92500"/>
          </a:bodyPr>
          <a:lstStyle/>
          <a:p>
            <a:pPr algn="l"/>
            <a:r>
              <a:rPr lang="en-GB" sz="3600" dirty="0">
                <a:latin typeface="Abadi Extra Light" panose="020B0604020202020204" pitchFamily="34" charset="0"/>
              </a:rPr>
              <a:t>EXAM STRESS</a:t>
            </a:r>
          </a:p>
        </p:txBody>
      </p:sp>
      <p:pic>
        <p:nvPicPr>
          <p:cNvPr id="15" name="Picture 1" descr="Colored pencils inside a pencil holder which is on top of a wood table">
            <a:extLst>
              <a:ext uri="{FF2B5EF4-FFF2-40B4-BE49-F238E27FC236}">
                <a16:creationId xmlns:a16="http://schemas.microsoft.com/office/drawing/2014/main" id="{65A266F2-5FC8-7266-D2EB-693DB363861B}"/>
              </a:ext>
            </a:extLst>
          </p:cNvPr>
          <p:cNvPicPr>
            <a:picLocks noChangeAspect="1"/>
          </p:cNvPicPr>
          <p:nvPr/>
        </p:nvPicPr>
        <p:blipFill rotWithShape="1">
          <a:blip r:embed="rId2"/>
          <a:srcRect l="47933" t="-1" r="-1" b="-1"/>
          <a:stretch/>
        </p:blipFill>
        <p:spPr>
          <a:xfrm>
            <a:off x="6842502" y="10"/>
            <a:ext cx="5349498" cy="6857990"/>
          </a:xfrm>
          <a:prstGeom prst="rect">
            <a:avLst/>
          </a:prstGeom>
        </p:spPr>
      </p:pic>
      <p:pic>
        <p:nvPicPr>
          <p:cNvPr id="1026" name="Picture 2" descr="Solar - Birmingham and Solihull Mental Health NHS Foundation Trust - bsmhft">
            <a:extLst>
              <a:ext uri="{FF2B5EF4-FFF2-40B4-BE49-F238E27FC236}">
                <a16:creationId xmlns:a16="http://schemas.microsoft.com/office/drawing/2014/main" id="{45F60C21-BAF0-86C4-B99F-F68B18ADC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93" y="5867903"/>
            <a:ext cx="6354449" cy="889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473344B-34BB-2736-3FB0-DB6DD9FD1115}"/>
              </a:ext>
            </a:extLst>
          </p:cNvPr>
          <p:cNvPicPr>
            <a:picLocks noChangeAspect="1"/>
          </p:cNvPicPr>
          <p:nvPr/>
        </p:nvPicPr>
        <p:blipFill rotWithShape="1">
          <a:blip r:embed="rId4">
            <a:clrChange>
              <a:clrFrom>
                <a:srgbClr val="FFFFFF"/>
              </a:clrFrom>
              <a:clrTo>
                <a:srgbClr val="FFFFFF">
                  <a:alpha val="0"/>
                </a:srgbClr>
              </a:clrTo>
            </a:clrChange>
          </a:blip>
          <a:srcRect l="8313" t="27000" r="60501" b="26000"/>
          <a:stretch/>
        </p:blipFill>
        <p:spPr>
          <a:xfrm>
            <a:off x="1203832" y="1644904"/>
            <a:ext cx="4145667" cy="4165321"/>
          </a:xfrm>
          <a:prstGeom prst="rect">
            <a:avLst/>
          </a:prstGeom>
        </p:spPr>
      </p:pic>
      <p:pic>
        <p:nvPicPr>
          <p:cNvPr id="1030" name="Picture 6" descr="Birmingham Women's and Children's NHS Foundation Trust - Wikipedia">
            <a:extLst>
              <a:ext uri="{FF2B5EF4-FFF2-40B4-BE49-F238E27FC236}">
                <a16:creationId xmlns:a16="http://schemas.microsoft.com/office/drawing/2014/main" id="{AA87CC4C-A0A0-76F7-0250-CD80CAA6D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63" y="100474"/>
            <a:ext cx="1156220" cy="4962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lcome - Birmingham and Solihull Mental Health NHS Foundation Trust -  Birmingham and Solihull Mental Health NHS Foundation Trust">
            <a:extLst>
              <a:ext uri="{FF2B5EF4-FFF2-40B4-BE49-F238E27FC236}">
                <a16:creationId xmlns:a16="http://schemas.microsoft.com/office/drawing/2014/main" id="{CBD3A2D6-1761-1ACF-51C7-43E9B52F0E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463" y="94435"/>
            <a:ext cx="1342669" cy="6001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ird Sector Awards 2017: Brand development - Barnardo's | Third Sector">
            <a:extLst>
              <a:ext uri="{FF2B5EF4-FFF2-40B4-BE49-F238E27FC236}">
                <a16:creationId xmlns:a16="http://schemas.microsoft.com/office/drawing/2014/main" id="{CADBDCD8-E977-A9FE-EF6D-F7C511CB24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9902" y="114645"/>
            <a:ext cx="871878" cy="5799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ast Birmingham Network Academy 2 | Forward Thinking Birmingham">
            <a:extLst>
              <a:ext uri="{FF2B5EF4-FFF2-40B4-BE49-F238E27FC236}">
                <a16:creationId xmlns:a16="http://schemas.microsoft.com/office/drawing/2014/main" id="{BDC455D1-3EF4-CE00-16D7-CC7703C852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2901" y="256028"/>
            <a:ext cx="1329944" cy="2812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olar - Birmingham and Solihull Mental Health NHS Foundation Trust - bsmhft">
            <a:extLst>
              <a:ext uri="{FF2B5EF4-FFF2-40B4-BE49-F238E27FC236}">
                <a16:creationId xmlns:a16="http://schemas.microsoft.com/office/drawing/2014/main" id="{1C07BF8C-1A96-572D-D81B-BAA54CD1C7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0755" y="-9691"/>
            <a:ext cx="716540" cy="71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5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ABD4-BF77-4505-4FAE-D912199B303B}"/>
              </a:ext>
            </a:extLst>
          </p:cNvPr>
          <p:cNvSpPr>
            <a:spLocks noGrp="1"/>
          </p:cNvSpPr>
          <p:nvPr>
            <p:ph type="title"/>
          </p:nvPr>
        </p:nvSpPr>
        <p:spPr/>
        <p:txBody>
          <a:bodyPr/>
          <a:lstStyle/>
          <a:p>
            <a:r>
              <a:rPr lang="en-GB" dirty="0">
                <a:latin typeface="Abadi Extra Light" panose="020B0204020104020204" pitchFamily="34" charset="0"/>
              </a:rPr>
              <a:t>Identifying stress</a:t>
            </a:r>
          </a:p>
        </p:txBody>
      </p:sp>
      <p:sp>
        <p:nvSpPr>
          <p:cNvPr id="3" name="Content Placeholder 2">
            <a:extLst>
              <a:ext uri="{FF2B5EF4-FFF2-40B4-BE49-F238E27FC236}">
                <a16:creationId xmlns:a16="http://schemas.microsoft.com/office/drawing/2014/main" id="{9C728EE4-601E-7017-1638-CAE38C304EC5}"/>
              </a:ext>
            </a:extLst>
          </p:cNvPr>
          <p:cNvSpPr>
            <a:spLocks noGrp="1"/>
          </p:cNvSpPr>
          <p:nvPr>
            <p:ph idx="1"/>
          </p:nvPr>
        </p:nvSpPr>
        <p:spPr>
          <a:xfrm>
            <a:off x="1365504" y="2432305"/>
            <a:ext cx="9144000" cy="3127248"/>
          </a:xfrm>
        </p:spPr>
        <p:txBody>
          <a:bodyPr/>
          <a:lstStyle/>
          <a:p>
            <a:pPr marL="0" indent="0">
              <a:buNone/>
            </a:pPr>
            <a:r>
              <a:rPr lang="en-GB" dirty="0"/>
              <a:t>Stress can affect us in four main ways….</a:t>
            </a:r>
          </a:p>
          <a:p>
            <a:pPr>
              <a:buFontTx/>
              <a:buChar char="-"/>
            </a:pPr>
            <a:r>
              <a:rPr lang="en-GB" dirty="0"/>
              <a:t>Physical</a:t>
            </a:r>
          </a:p>
          <a:p>
            <a:pPr>
              <a:buFontTx/>
              <a:buChar char="-"/>
            </a:pPr>
            <a:r>
              <a:rPr lang="en-GB" dirty="0"/>
              <a:t>Emotional</a:t>
            </a:r>
          </a:p>
          <a:p>
            <a:pPr>
              <a:buFontTx/>
              <a:buChar char="-"/>
            </a:pPr>
            <a:r>
              <a:rPr lang="en-GB" dirty="0"/>
              <a:t>Behavioural</a:t>
            </a:r>
          </a:p>
          <a:p>
            <a:pPr>
              <a:buFontTx/>
              <a:buChar char="-"/>
            </a:pPr>
            <a:r>
              <a:rPr lang="en-GB" dirty="0"/>
              <a:t>Thoughts</a:t>
            </a:r>
          </a:p>
          <a:p>
            <a:pPr>
              <a:buFontTx/>
              <a:buChar char="-"/>
            </a:pPr>
            <a:endParaRPr lang="en-GB" dirty="0"/>
          </a:p>
        </p:txBody>
      </p:sp>
    </p:spTree>
    <p:extLst>
      <p:ext uri="{BB962C8B-B14F-4D97-AF65-F5344CB8AC3E}">
        <p14:creationId xmlns:p14="http://schemas.microsoft.com/office/powerpoint/2010/main" val="107463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Freeform: Shape 615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153" name="Rectangle 615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268E11D-F2BA-EF77-BE1F-62B28A774625}"/>
              </a:ext>
            </a:extLst>
          </p:cNvPr>
          <p:cNvSpPr>
            <a:spLocks noGrp="1"/>
          </p:cNvSpPr>
          <p:nvPr>
            <p:ph type="title"/>
          </p:nvPr>
        </p:nvSpPr>
        <p:spPr>
          <a:xfrm>
            <a:off x="868680" y="1156021"/>
            <a:ext cx="4102609" cy="3793482"/>
          </a:xfrm>
        </p:spPr>
        <p:txBody>
          <a:bodyPr vert="horz" lIns="91440" tIns="45720" rIns="91440" bIns="45720" rtlCol="0" anchor="ctr">
            <a:normAutofit/>
          </a:bodyPr>
          <a:lstStyle/>
          <a:p>
            <a:r>
              <a:rPr lang="en-US" sz="5100" dirty="0">
                <a:latin typeface="Abadi Extra Light" panose="020B0204020104020204" pitchFamily="34" charset="0"/>
              </a:rPr>
              <a:t>Physical…</a:t>
            </a:r>
          </a:p>
        </p:txBody>
      </p:sp>
      <p:pic>
        <p:nvPicPr>
          <p:cNvPr id="6146" name="Picture 2" descr="Exploring the 'fight-or-flight' response – doppel">
            <a:extLst>
              <a:ext uri="{FF2B5EF4-FFF2-40B4-BE49-F238E27FC236}">
                <a16:creationId xmlns:a16="http://schemas.microsoft.com/office/drawing/2014/main" id="{BAF54576-DDC0-088A-470B-3C8DC2D3C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337"/>
          <a:stretch/>
        </p:blipFill>
        <p:spPr bwMode="auto">
          <a:xfrm>
            <a:off x="5349241" y="10"/>
            <a:ext cx="684275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05" name="Rectangle 4104">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Fight, Flight Or Freeze' Looks Like In The Classroom 🌍 – CAMHS  Professionals">
            <a:extLst>
              <a:ext uri="{FF2B5EF4-FFF2-40B4-BE49-F238E27FC236}">
                <a16:creationId xmlns:a16="http://schemas.microsoft.com/office/drawing/2014/main" id="{AB15909B-9B9B-0253-BD7F-1BCF8D912A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D007029-9432-A541-208B-07DEE6AE2724}"/>
              </a:ext>
            </a:extLst>
          </p:cNvPr>
          <p:cNvSpPr>
            <a:spLocks noGrp="1"/>
          </p:cNvSpPr>
          <p:nvPr>
            <p:ph type="title"/>
          </p:nvPr>
        </p:nvSpPr>
        <p:spPr>
          <a:xfrm>
            <a:off x="868680" y="1156021"/>
            <a:ext cx="4102609" cy="3793482"/>
          </a:xfrm>
        </p:spPr>
        <p:txBody>
          <a:bodyPr vert="horz" lIns="91440" tIns="45720" rIns="91440" bIns="45720" rtlCol="0" anchor="ctr">
            <a:normAutofit/>
          </a:bodyPr>
          <a:lstStyle/>
          <a:p>
            <a:r>
              <a:rPr lang="en-US" sz="5100" dirty="0">
                <a:latin typeface="Abadi Extra Light" panose="020B0204020104020204" pitchFamily="34" charset="0"/>
              </a:rPr>
              <a:t>Behavioral…</a:t>
            </a:r>
          </a:p>
        </p:txBody>
      </p:sp>
    </p:spTree>
    <p:extLst>
      <p:ext uri="{BB962C8B-B14F-4D97-AF65-F5344CB8AC3E}">
        <p14:creationId xmlns:p14="http://schemas.microsoft.com/office/powerpoint/2010/main" val="1699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Freeform: Shape 7174">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177" name="Rectangle 7176">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5E60AB-888F-4712-AF7C-4DE68B75985D}"/>
              </a:ext>
            </a:extLst>
          </p:cNvPr>
          <p:cNvSpPr>
            <a:spLocks noGrp="1"/>
          </p:cNvSpPr>
          <p:nvPr>
            <p:ph type="title"/>
          </p:nvPr>
        </p:nvSpPr>
        <p:spPr>
          <a:xfrm>
            <a:off x="868680" y="1156021"/>
            <a:ext cx="4102609" cy="3793482"/>
          </a:xfrm>
        </p:spPr>
        <p:txBody>
          <a:bodyPr vert="horz" lIns="91440" tIns="45720" rIns="91440" bIns="45720" rtlCol="0" anchor="ctr">
            <a:normAutofit/>
          </a:bodyPr>
          <a:lstStyle/>
          <a:p>
            <a:r>
              <a:rPr lang="en-US" sz="5100" dirty="0">
                <a:latin typeface="Abadi Extra Light" panose="020B0204020104020204" pitchFamily="34" charset="0"/>
              </a:rPr>
              <a:t>Emotional…</a:t>
            </a:r>
          </a:p>
        </p:txBody>
      </p:sp>
      <p:pic>
        <p:nvPicPr>
          <p:cNvPr id="7172" name="Picture 4" descr="Day 10 – Stress, Fear and the Body – Catherine Strang">
            <a:extLst>
              <a:ext uri="{FF2B5EF4-FFF2-40B4-BE49-F238E27FC236}">
                <a16:creationId xmlns:a16="http://schemas.microsoft.com/office/drawing/2014/main" id="{5F42FF18-9B68-5424-DE2F-5DCD1AB64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8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Freeform: Shape 819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201" name="Rectangle 8200">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Link Between Stress and Anxiety | GeneSight">
            <a:extLst>
              <a:ext uri="{FF2B5EF4-FFF2-40B4-BE49-F238E27FC236}">
                <a16:creationId xmlns:a16="http://schemas.microsoft.com/office/drawing/2014/main" id="{D27091B7-3451-22EC-1336-CD4D9C05C8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06" r="15519"/>
          <a:stretch/>
        </p:blipFill>
        <p:spPr bwMode="auto">
          <a:xfrm>
            <a:off x="5341829" y="0"/>
            <a:ext cx="68501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F9CBB97-97B7-C65F-58EC-A5117E67AF62}"/>
              </a:ext>
            </a:extLst>
          </p:cNvPr>
          <p:cNvSpPr>
            <a:spLocks noGrp="1"/>
          </p:cNvSpPr>
          <p:nvPr>
            <p:ph type="title"/>
          </p:nvPr>
        </p:nvSpPr>
        <p:spPr>
          <a:xfrm>
            <a:off x="868680" y="1156021"/>
            <a:ext cx="4102609" cy="3793482"/>
          </a:xfrm>
        </p:spPr>
        <p:txBody>
          <a:bodyPr vert="horz" lIns="91440" tIns="45720" rIns="91440" bIns="45720" rtlCol="0" anchor="ctr">
            <a:normAutofit/>
          </a:bodyPr>
          <a:lstStyle/>
          <a:p>
            <a:r>
              <a:rPr lang="en-US" sz="5100" dirty="0">
                <a:latin typeface="Abadi Extra Light" panose="020B0204020104020204" pitchFamily="34" charset="0"/>
              </a:rPr>
              <a:t>Thoughts…</a:t>
            </a:r>
          </a:p>
        </p:txBody>
      </p:sp>
    </p:spTree>
    <p:extLst>
      <p:ext uri="{BB962C8B-B14F-4D97-AF65-F5344CB8AC3E}">
        <p14:creationId xmlns:p14="http://schemas.microsoft.com/office/powerpoint/2010/main" val="24539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984FA-1DAD-2495-6005-77F213D200B0}"/>
              </a:ext>
            </a:extLst>
          </p:cNvPr>
          <p:cNvSpPr>
            <a:spLocks noGrp="1"/>
          </p:cNvSpPr>
          <p:nvPr>
            <p:ph type="title"/>
          </p:nvPr>
        </p:nvSpPr>
        <p:spPr>
          <a:xfrm>
            <a:off x="6727971" y="1497107"/>
            <a:ext cx="4177717" cy="2605110"/>
          </a:xfrm>
        </p:spPr>
        <p:txBody>
          <a:bodyPr vert="horz" lIns="91440" tIns="45720" rIns="91440" bIns="45720" rtlCol="0" anchor="b">
            <a:normAutofit/>
          </a:bodyPr>
          <a:lstStyle/>
          <a:p>
            <a:pPr algn="ctr"/>
            <a:r>
              <a:rPr lang="en-US" sz="5600" dirty="0">
                <a:latin typeface="Abadi Extra Light" panose="020B0204020104020204" pitchFamily="34" charset="0"/>
              </a:rPr>
              <a:t>Creating a wellbeing bucket…</a:t>
            </a:r>
          </a:p>
        </p:txBody>
      </p:sp>
      <p:pic>
        <p:nvPicPr>
          <p:cNvPr id="5" name="Picture 4" descr="Graphical user interface, application&#10;&#10;Description automatically generated">
            <a:extLst>
              <a:ext uri="{FF2B5EF4-FFF2-40B4-BE49-F238E27FC236}">
                <a16:creationId xmlns:a16="http://schemas.microsoft.com/office/drawing/2014/main" id="{2AE0AB01-7BFC-80C9-374B-158E192327CB}"/>
              </a:ext>
            </a:extLst>
          </p:cNvPr>
          <p:cNvPicPr>
            <a:picLocks noChangeAspect="1"/>
          </p:cNvPicPr>
          <p:nvPr/>
        </p:nvPicPr>
        <p:blipFill rotWithShape="1">
          <a:blip r:embed="rId3"/>
          <a:srcRect l="9259" t="20000" r="52518" b="14444"/>
          <a:stretch/>
        </p:blipFill>
        <p:spPr>
          <a:xfrm>
            <a:off x="0" y="0"/>
            <a:ext cx="5972961" cy="6837994"/>
          </a:xfrm>
          <a:prstGeom prst="rect">
            <a:avLst/>
          </a:prstGeom>
        </p:spPr>
      </p:pic>
    </p:spTree>
    <p:extLst>
      <p:ext uri="{BB962C8B-B14F-4D97-AF65-F5344CB8AC3E}">
        <p14:creationId xmlns:p14="http://schemas.microsoft.com/office/powerpoint/2010/main" val="172571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022EA1C3-6629-A75E-1C0D-E37FF7A808A7}"/>
              </a:ext>
            </a:extLst>
          </p:cNvPr>
          <p:cNvPicPr>
            <a:picLocks noChangeAspect="1"/>
          </p:cNvPicPr>
          <p:nvPr/>
        </p:nvPicPr>
        <p:blipFill rotWithShape="1">
          <a:blip r:embed="rId3"/>
          <a:srcRect l="5259" t="18666" r="56222" b="8667"/>
          <a:stretch/>
        </p:blipFill>
        <p:spPr>
          <a:xfrm>
            <a:off x="426211" y="0"/>
            <a:ext cx="5452844" cy="6866518"/>
          </a:xfrm>
          <a:prstGeom prst="rect">
            <a:avLst/>
          </a:prstGeom>
        </p:spPr>
      </p:pic>
      <p:sp>
        <p:nvSpPr>
          <p:cNvPr id="8" name="Title 1">
            <a:extLst>
              <a:ext uri="{FF2B5EF4-FFF2-40B4-BE49-F238E27FC236}">
                <a16:creationId xmlns:a16="http://schemas.microsoft.com/office/drawing/2014/main" id="{D91A29F2-E7DA-FE1B-F1CF-2716E5BEF7A2}"/>
              </a:ext>
            </a:extLst>
          </p:cNvPr>
          <p:cNvSpPr>
            <a:spLocks noGrp="1"/>
          </p:cNvSpPr>
          <p:nvPr>
            <p:ph type="title"/>
          </p:nvPr>
        </p:nvSpPr>
        <p:spPr>
          <a:xfrm>
            <a:off x="6722380" y="1874612"/>
            <a:ext cx="4177717" cy="2605110"/>
          </a:xfrm>
        </p:spPr>
        <p:txBody>
          <a:bodyPr vert="horz" lIns="91440" tIns="45720" rIns="91440" bIns="45720" rtlCol="0" anchor="b">
            <a:normAutofit fontScale="90000"/>
          </a:bodyPr>
          <a:lstStyle/>
          <a:p>
            <a:pPr algn="ctr"/>
            <a:r>
              <a:rPr lang="en-US" sz="5600" dirty="0">
                <a:latin typeface="Abadi Extra Light" panose="020B0204020104020204" pitchFamily="34" charset="0"/>
              </a:rPr>
              <a:t>What might my child's stress bucket look like?</a:t>
            </a:r>
          </a:p>
        </p:txBody>
      </p:sp>
    </p:spTree>
    <p:extLst>
      <p:ext uri="{BB962C8B-B14F-4D97-AF65-F5344CB8AC3E}">
        <p14:creationId xmlns:p14="http://schemas.microsoft.com/office/powerpoint/2010/main" val="64417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39AC-038A-D2AA-D618-87037AA3AE85}"/>
              </a:ext>
            </a:extLst>
          </p:cNvPr>
          <p:cNvSpPr>
            <a:spLocks noGrp="1"/>
          </p:cNvSpPr>
          <p:nvPr>
            <p:ph type="title"/>
          </p:nvPr>
        </p:nvSpPr>
        <p:spPr>
          <a:xfrm>
            <a:off x="2094896" y="1010726"/>
            <a:ext cx="8381959" cy="1344168"/>
          </a:xfrm>
        </p:spPr>
        <p:txBody>
          <a:bodyPr/>
          <a:lstStyle/>
          <a:p>
            <a:r>
              <a:rPr lang="en-GB" dirty="0">
                <a:latin typeface="Abadi Extra Light" panose="020B0204020104020204" pitchFamily="34" charset="0"/>
              </a:rPr>
              <a:t>Helpful vs unhelpful coping strategies </a:t>
            </a:r>
          </a:p>
        </p:txBody>
      </p:sp>
      <p:cxnSp>
        <p:nvCxnSpPr>
          <p:cNvPr id="5" name="Straight Arrow Connector 4">
            <a:extLst>
              <a:ext uri="{FF2B5EF4-FFF2-40B4-BE49-F238E27FC236}">
                <a16:creationId xmlns:a16="http://schemas.microsoft.com/office/drawing/2014/main" id="{77DED0D4-3782-0FAF-0096-DFCF9BC7BB2A}"/>
              </a:ext>
            </a:extLst>
          </p:cNvPr>
          <p:cNvCxnSpPr/>
          <p:nvPr/>
        </p:nvCxnSpPr>
        <p:spPr>
          <a:xfrm>
            <a:off x="2820692" y="1937288"/>
            <a:ext cx="0" cy="1239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92215AE-3F57-BD66-1D76-E26CD5D7F461}"/>
              </a:ext>
            </a:extLst>
          </p:cNvPr>
          <p:cNvCxnSpPr>
            <a:cxnSpLocks/>
          </p:cNvCxnSpPr>
          <p:nvPr/>
        </p:nvCxnSpPr>
        <p:spPr>
          <a:xfrm>
            <a:off x="5747289" y="1734961"/>
            <a:ext cx="2125850" cy="144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9648D7-67B6-7223-5164-6EF306AE7C56}"/>
              </a:ext>
            </a:extLst>
          </p:cNvPr>
          <p:cNvSpPr txBox="1"/>
          <p:nvPr/>
        </p:nvSpPr>
        <p:spPr>
          <a:xfrm>
            <a:off x="1518833" y="3429000"/>
            <a:ext cx="4228449" cy="3139321"/>
          </a:xfrm>
          <a:prstGeom prst="rect">
            <a:avLst/>
          </a:prstGeom>
          <a:noFill/>
        </p:spPr>
        <p:txBody>
          <a:bodyPr wrap="square" rtlCol="0">
            <a:spAutoFit/>
          </a:bodyPr>
          <a:lstStyle/>
          <a:p>
            <a:r>
              <a:rPr lang="en-GB" b="1" dirty="0"/>
              <a:t>Sports/being active</a:t>
            </a:r>
          </a:p>
          <a:p>
            <a:r>
              <a:rPr lang="en-GB" dirty="0"/>
              <a:t>Interests /Hobbies</a:t>
            </a:r>
          </a:p>
          <a:p>
            <a:r>
              <a:rPr lang="en-GB" b="1" dirty="0"/>
              <a:t>Having routine/structure</a:t>
            </a:r>
          </a:p>
          <a:p>
            <a:r>
              <a:rPr lang="en-GB" dirty="0"/>
              <a:t>Getting enough sleep</a:t>
            </a:r>
          </a:p>
          <a:p>
            <a:r>
              <a:rPr lang="en-GB" dirty="0"/>
              <a:t>Asking for help</a:t>
            </a:r>
          </a:p>
          <a:p>
            <a:r>
              <a:rPr lang="en-GB" dirty="0"/>
              <a:t>Establishing healthy boundaries </a:t>
            </a:r>
          </a:p>
          <a:p>
            <a:r>
              <a:rPr lang="en-GB" dirty="0"/>
              <a:t>Creating to do lists</a:t>
            </a:r>
          </a:p>
          <a:p>
            <a:r>
              <a:rPr lang="en-GB" dirty="0"/>
              <a:t>Managing time</a:t>
            </a:r>
          </a:p>
          <a:p>
            <a:r>
              <a:rPr lang="en-GB" b="1" dirty="0"/>
              <a:t>Breathing and grounding</a:t>
            </a:r>
          </a:p>
          <a:p>
            <a:r>
              <a:rPr lang="en-GB" b="1" dirty="0"/>
              <a:t>Setting SMART goals</a:t>
            </a:r>
          </a:p>
          <a:p>
            <a:endParaRPr lang="en-GB" dirty="0"/>
          </a:p>
        </p:txBody>
      </p:sp>
      <p:sp>
        <p:nvSpPr>
          <p:cNvPr id="9" name="TextBox 8">
            <a:extLst>
              <a:ext uri="{FF2B5EF4-FFF2-40B4-BE49-F238E27FC236}">
                <a16:creationId xmlns:a16="http://schemas.microsoft.com/office/drawing/2014/main" id="{1556FF91-5648-9B96-4F1B-CA5DBF65E2A0}"/>
              </a:ext>
            </a:extLst>
          </p:cNvPr>
          <p:cNvSpPr txBox="1"/>
          <p:nvPr/>
        </p:nvSpPr>
        <p:spPr>
          <a:xfrm>
            <a:off x="6810214" y="3591733"/>
            <a:ext cx="3161654" cy="2308324"/>
          </a:xfrm>
          <a:prstGeom prst="rect">
            <a:avLst/>
          </a:prstGeom>
          <a:noFill/>
        </p:spPr>
        <p:txBody>
          <a:bodyPr wrap="square" rtlCol="0">
            <a:spAutoFit/>
          </a:bodyPr>
          <a:lstStyle/>
          <a:p>
            <a:r>
              <a:rPr lang="en-GB" b="1" dirty="0"/>
              <a:t>Avoidance</a:t>
            </a:r>
          </a:p>
          <a:p>
            <a:r>
              <a:rPr lang="en-GB" dirty="0"/>
              <a:t>Procrastinating</a:t>
            </a:r>
          </a:p>
          <a:p>
            <a:r>
              <a:rPr lang="en-GB" b="1" dirty="0"/>
              <a:t>Negative self talk</a:t>
            </a:r>
          </a:p>
          <a:p>
            <a:r>
              <a:rPr lang="en-GB" dirty="0"/>
              <a:t>Eating too much or too little</a:t>
            </a:r>
          </a:p>
          <a:p>
            <a:r>
              <a:rPr lang="en-GB" dirty="0"/>
              <a:t>Aggression</a:t>
            </a:r>
          </a:p>
          <a:p>
            <a:r>
              <a:rPr lang="en-GB" dirty="0"/>
              <a:t> </a:t>
            </a:r>
          </a:p>
          <a:p>
            <a:r>
              <a:rPr lang="en-GB" dirty="0"/>
              <a:t> </a:t>
            </a:r>
          </a:p>
          <a:p>
            <a:endParaRPr lang="en-GB" dirty="0"/>
          </a:p>
        </p:txBody>
      </p:sp>
    </p:spTree>
    <p:extLst>
      <p:ext uri="{BB962C8B-B14F-4D97-AF65-F5344CB8AC3E}">
        <p14:creationId xmlns:p14="http://schemas.microsoft.com/office/powerpoint/2010/main" val="130572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B5FC-24A7-0A7E-6597-C1649FC00702}"/>
              </a:ext>
            </a:extLst>
          </p:cNvPr>
          <p:cNvSpPr>
            <a:spLocks noGrp="1"/>
          </p:cNvSpPr>
          <p:nvPr>
            <p:ph type="title"/>
          </p:nvPr>
        </p:nvSpPr>
        <p:spPr>
          <a:xfrm>
            <a:off x="1348353" y="955936"/>
            <a:ext cx="9144000" cy="1344168"/>
          </a:xfrm>
        </p:spPr>
        <p:txBody>
          <a:bodyPr/>
          <a:lstStyle/>
          <a:p>
            <a:r>
              <a:rPr lang="en-GB" dirty="0">
                <a:latin typeface="Abadi Extra Light" panose="020B0204020104020204" pitchFamily="34" charset="0"/>
              </a:rPr>
              <a:t>Setting S.M.A.R.T goals </a:t>
            </a:r>
          </a:p>
        </p:txBody>
      </p:sp>
      <p:sp>
        <p:nvSpPr>
          <p:cNvPr id="4" name="TextBox 3">
            <a:extLst>
              <a:ext uri="{FF2B5EF4-FFF2-40B4-BE49-F238E27FC236}">
                <a16:creationId xmlns:a16="http://schemas.microsoft.com/office/drawing/2014/main" id="{F9117AE6-F2D0-1A57-210A-9951A2354B8C}"/>
              </a:ext>
            </a:extLst>
          </p:cNvPr>
          <p:cNvSpPr txBox="1"/>
          <p:nvPr/>
        </p:nvSpPr>
        <p:spPr>
          <a:xfrm>
            <a:off x="1208867" y="1997839"/>
            <a:ext cx="9515959" cy="3416320"/>
          </a:xfrm>
          <a:prstGeom prst="rect">
            <a:avLst/>
          </a:prstGeom>
          <a:noFill/>
        </p:spPr>
        <p:txBody>
          <a:bodyPr wrap="square" rtlCol="0">
            <a:spAutoFit/>
          </a:bodyPr>
          <a:lstStyle/>
          <a:p>
            <a:r>
              <a:rPr lang="en-GB" dirty="0"/>
              <a:t>Goals are really hard to stick to, especially when it takes a lot of motivation to do it (like revising for an exam). Setting S.M.A.R.T goals are a really good way to provide clarity, focus and motivation to achieve goals. It also helps to encourage us to achieve goals due to making them measurable and time bound. </a:t>
            </a:r>
          </a:p>
          <a:p>
            <a:endParaRPr lang="en-GB" dirty="0"/>
          </a:p>
          <a:p>
            <a:r>
              <a:rPr lang="en-GB" dirty="0"/>
              <a:t>S.M.A.R.T = Acronym</a:t>
            </a:r>
          </a:p>
          <a:p>
            <a:endParaRPr lang="en-GB" dirty="0"/>
          </a:p>
          <a:p>
            <a:pPr marL="285750" indent="-285750">
              <a:buFontTx/>
              <a:buChar char="-"/>
            </a:pPr>
            <a:r>
              <a:rPr lang="en-GB" dirty="0"/>
              <a:t>Specific </a:t>
            </a:r>
          </a:p>
          <a:p>
            <a:pPr marL="285750" indent="-285750">
              <a:buFontTx/>
              <a:buChar char="-"/>
            </a:pPr>
            <a:r>
              <a:rPr lang="en-GB" dirty="0"/>
              <a:t>Measurable </a:t>
            </a:r>
          </a:p>
          <a:p>
            <a:pPr marL="285750" indent="-285750">
              <a:buFontTx/>
              <a:buChar char="-"/>
            </a:pPr>
            <a:r>
              <a:rPr lang="en-GB" dirty="0"/>
              <a:t>Achievable</a:t>
            </a:r>
          </a:p>
          <a:p>
            <a:pPr marL="285750" indent="-285750">
              <a:buFontTx/>
              <a:buChar char="-"/>
            </a:pPr>
            <a:r>
              <a:rPr lang="en-GB" dirty="0"/>
              <a:t>Realistic</a:t>
            </a:r>
          </a:p>
          <a:p>
            <a:pPr marL="285750" indent="-285750">
              <a:buFontTx/>
              <a:buChar char="-"/>
            </a:pPr>
            <a:r>
              <a:rPr lang="en-GB" dirty="0"/>
              <a:t>Time bound. </a:t>
            </a:r>
          </a:p>
        </p:txBody>
      </p:sp>
      <p:sp>
        <p:nvSpPr>
          <p:cNvPr id="5" name="Thought Bubble: Cloud 4">
            <a:extLst>
              <a:ext uri="{FF2B5EF4-FFF2-40B4-BE49-F238E27FC236}">
                <a16:creationId xmlns:a16="http://schemas.microsoft.com/office/drawing/2014/main" id="{772C1465-846B-F27C-E41B-809C582B7B48}"/>
              </a:ext>
            </a:extLst>
          </p:cNvPr>
          <p:cNvSpPr/>
          <p:nvPr/>
        </p:nvSpPr>
        <p:spPr>
          <a:xfrm>
            <a:off x="7826644" y="3000869"/>
            <a:ext cx="4122549" cy="31140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want to get my science and maths revision done by the  last day of this month …………”</a:t>
            </a:r>
          </a:p>
        </p:txBody>
      </p:sp>
      <p:sp>
        <p:nvSpPr>
          <p:cNvPr id="6" name="Thought Bubble: Cloud 5">
            <a:extLst>
              <a:ext uri="{FF2B5EF4-FFF2-40B4-BE49-F238E27FC236}">
                <a16:creationId xmlns:a16="http://schemas.microsoft.com/office/drawing/2014/main" id="{EE0BBF4D-6055-6068-E975-A6D635B43229}"/>
              </a:ext>
            </a:extLst>
          </p:cNvPr>
          <p:cNvSpPr/>
          <p:nvPr/>
        </p:nvSpPr>
        <p:spPr>
          <a:xfrm>
            <a:off x="3494868" y="3489702"/>
            <a:ext cx="3758340" cy="2625222"/>
          </a:xfrm>
          <a:prstGeom prst="cloudCallout">
            <a:avLst>
              <a:gd name="adj1" fmla="val 42325"/>
              <a:gd name="adj2" fmla="val 62002"/>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want to get all my revision done so that I can pass my exams”</a:t>
            </a:r>
          </a:p>
        </p:txBody>
      </p:sp>
    </p:spTree>
    <p:extLst>
      <p:ext uri="{BB962C8B-B14F-4D97-AF65-F5344CB8AC3E}">
        <p14:creationId xmlns:p14="http://schemas.microsoft.com/office/powerpoint/2010/main" val="30126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75B4-58DA-22A1-182B-FA32CC321D39}"/>
              </a:ext>
            </a:extLst>
          </p:cNvPr>
          <p:cNvSpPr>
            <a:spLocks noGrp="1"/>
          </p:cNvSpPr>
          <p:nvPr>
            <p:ph type="title"/>
          </p:nvPr>
        </p:nvSpPr>
        <p:spPr>
          <a:xfrm>
            <a:off x="975463" y="959965"/>
            <a:ext cx="9144000" cy="1344168"/>
          </a:xfrm>
        </p:spPr>
        <p:txBody>
          <a:bodyPr/>
          <a:lstStyle/>
          <a:p>
            <a:r>
              <a:rPr lang="en-GB" dirty="0">
                <a:latin typeface="Abadi Extra Light" panose="020B0204020104020204" pitchFamily="34" charset="0"/>
              </a:rPr>
              <a:t>Creating a timetable and structure</a:t>
            </a:r>
          </a:p>
        </p:txBody>
      </p:sp>
      <p:sp>
        <p:nvSpPr>
          <p:cNvPr id="3" name="Content Placeholder 2">
            <a:extLst>
              <a:ext uri="{FF2B5EF4-FFF2-40B4-BE49-F238E27FC236}">
                <a16:creationId xmlns:a16="http://schemas.microsoft.com/office/drawing/2014/main" id="{72238112-338D-D42B-8597-FB3CA50C36A0}"/>
              </a:ext>
            </a:extLst>
          </p:cNvPr>
          <p:cNvSpPr>
            <a:spLocks noGrp="1"/>
          </p:cNvSpPr>
          <p:nvPr>
            <p:ph idx="1"/>
          </p:nvPr>
        </p:nvSpPr>
        <p:spPr>
          <a:xfrm>
            <a:off x="1145945" y="2026403"/>
            <a:ext cx="10070592" cy="4420892"/>
          </a:xfrm>
        </p:spPr>
        <p:txBody>
          <a:bodyPr>
            <a:normAutofit/>
          </a:bodyPr>
          <a:lstStyle/>
          <a:p>
            <a:r>
              <a:rPr lang="en-GB" sz="1600" dirty="0"/>
              <a:t>Again, timetables go really well alongside S.M.A.R.T goals to help provide structure and help us to manage our time. </a:t>
            </a:r>
          </a:p>
          <a:p>
            <a:r>
              <a:rPr lang="en-GB" sz="1600" dirty="0"/>
              <a:t>Timetables = essential for helping us to feel in control. A lot of anxiety around exam stress is from feeling overwhelmed. Reduce this by creating structure and a sense of control/ownership. </a:t>
            </a:r>
          </a:p>
          <a:p>
            <a:endParaRPr lang="en-GB" sz="1600" dirty="0"/>
          </a:p>
          <a:p>
            <a:pPr marL="0" indent="0">
              <a:buNone/>
            </a:pPr>
            <a:r>
              <a:rPr lang="en-GB" sz="1600" dirty="0"/>
              <a:t>TOP TIPS:</a:t>
            </a:r>
          </a:p>
          <a:p>
            <a:pPr>
              <a:buFontTx/>
              <a:buChar char="-"/>
            </a:pPr>
            <a:r>
              <a:rPr lang="en-GB" sz="1600" dirty="0"/>
              <a:t>Create your child's timetable collaboratively, or prompt your child to ask a teacher or trusted friend for some help. Sometimes we do have unrealistic expectations for ourselves and this is hard to notice sometimes. </a:t>
            </a:r>
          </a:p>
          <a:p>
            <a:pPr>
              <a:buFontTx/>
              <a:buChar char="-"/>
            </a:pPr>
            <a:r>
              <a:rPr lang="en-GB" sz="1600" dirty="0"/>
              <a:t>Before adding in revision into the timetable, prioritise self care and helpful coping strategies (from the stress bucket that will help to reduce negative feelings). Mental health underpins educational attainment so ensure your child is getting their self care time in!!</a:t>
            </a:r>
          </a:p>
          <a:p>
            <a:pPr>
              <a:buFontTx/>
              <a:buChar char="-"/>
            </a:pPr>
            <a:r>
              <a:rPr lang="en-GB" sz="1600" dirty="0"/>
              <a:t>20 minute chunks of work!! Research shows that studying in smaller chunks is optimal for revision.</a:t>
            </a:r>
          </a:p>
        </p:txBody>
      </p:sp>
    </p:spTree>
    <p:extLst>
      <p:ext uri="{BB962C8B-B14F-4D97-AF65-F5344CB8AC3E}">
        <p14:creationId xmlns:p14="http://schemas.microsoft.com/office/powerpoint/2010/main" val="290475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60B463-41E9-4323-AE6D-30E67F2C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8A358F-F8B2-4FD2-99F3-7CA833585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CCE2735-7843-4DC6-81F5-6366AB3E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72" y="1065276"/>
            <a:ext cx="10049256" cy="4727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89FDC-3C87-7ABC-6C22-8ABD33B21BC0}"/>
              </a:ext>
            </a:extLst>
          </p:cNvPr>
          <p:cNvSpPr>
            <a:spLocks noGrp="1"/>
          </p:cNvSpPr>
          <p:nvPr>
            <p:ph type="title"/>
          </p:nvPr>
        </p:nvSpPr>
        <p:spPr>
          <a:xfrm>
            <a:off x="1696452" y="1408453"/>
            <a:ext cx="8531352" cy="1072843"/>
          </a:xfrm>
        </p:spPr>
        <p:txBody>
          <a:bodyPr>
            <a:normAutofit/>
          </a:bodyPr>
          <a:lstStyle/>
          <a:p>
            <a:r>
              <a:rPr lang="en-GB" dirty="0">
                <a:latin typeface="Abadi Extra Light" panose="020B0204020104020204" pitchFamily="34" charset="0"/>
              </a:rPr>
              <a:t>Who are we?</a:t>
            </a:r>
          </a:p>
        </p:txBody>
      </p:sp>
      <p:pic>
        <p:nvPicPr>
          <p:cNvPr id="4" name="Picture 3">
            <a:extLst>
              <a:ext uri="{FF2B5EF4-FFF2-40B4-BE49-F238E27FC236}">
                <a16:creationId xmlns:a16="http://schemas.microsoft.com/office/drawing/2014/main" id="{B531EFED-2827-7E3E-7BD3-35B4997BF128}"/>
              </a:ext>
            </a:extLst>
          </p:cNvPr>
          <p:cNvPicPr>
            <a:picLocks noChangeAspect="1"/>
          </p:cNvPicPr>
          <p:nvPr/>
        </p:nvPicPr>
        <p:blipFill rotWithShape="1">
          <a:blip r:embed="rId2">
            <a:clrChange>
              <a:clrFrom>
                <a:srgbClr val="FFFFFF"/>
              </a:clrFrom>
              <a:clrTo>
                <a:srgbClr val="FFFFFF">
                  <a:alpha val="0"/>
                </a:srgbClr>
              </a:clrTo>
            </a:clrChange>
          </a:blip>
          <a:srcRect l="8313" t="27000" r="60501" b="26000"/>
          <a:stretch/>
        </p:blipFill>
        <p:spPr>
          <a:xfrm>
            <a:off x="7936123" y="1621886"/>
            <a:ext cx="3406354" cy="3422503"/>
          </a:xfrm>
          <a:prstGeom prst="rect">
            <a:avLst/>
          </a:prstGeom>
        </p:spPr>
      </p:pic>
      <p:sp>
        <p:nvSpPr>
          <p:cNvPr id="5" name="TextBox 4">
            <a:extLst>
              <a:ext uri="{FF2B5EF4-FFF2-40B4-BE49-F238E27FC236}">
                <a16:creationId xmlns:a16="http://schemas.microsoft.com/office/drawing/2014/main" id="{8063283B-5EAF-83B3-575F-63747E4D7B9D}"/>
              </a:ext>
            </a:extLst>
          </p:cNvPr>
          <p:cNvSpPr txBox="1"/>
          <p:nvPr/>
        </p:nvSpPr>
        <p:spPr>
          <a:xfrm>
            <a:off x="1510698" y="2267862"/>
            <a:ext cx="6617369" cy="3139321"/>
          </a:xfrm>
          <a:prstGeom prst="rect">
            <a:avLst/>
          </a:prstGeom>
          <a:noFill/>
        </p:spPr>
        <p:txBody>
          <a:bodyPr wrap="square" rtlCol="0">
            <a:spAutoFit/>
          </a:bodyPr>
          <a:lstStyle/>
          <a:p>
            <a:pPr marL="285750" indent="-285750">
              <a:buFontTx/>
              <a:buChar char="-"/>
            </a:pPr>
            <a:r>
              <a:rPr lang="en-GB" dirty="0"/>
              <a:t>Solar is a partnership between Birmingham and Solihull Mental Health NHS Foundation Trust (BSMHFT), Barnardo’s and Autism West Midlands. </a:t>
            </a:r>
          </a:p>
          <a:p>
            <a:pPr marL="285750" indent="-285750">
              <a:buFontTx/>
              <a:buChar char="-"/>
            </a:pPr>
            <a:endParaRPr lang="en-GB" dirty="0"/>
          </a:p>
          <a:p>
            <a:pPr marL="285750" indent="-285750">
              <a:buFontTx/>
              <a:buChar char="-"/>
            </a:pPr>
            <a:r>
              <a:rPr lang="en-GB" dirty="0"/>
              <a:t>The Mental Health Support Team (MHST) within Solar  provides Emotional Wellbeing and Mental Health Services to Children, Young People and Families in Solihull. </a:t>
            </a:r>
          </a:p>
          <a:p>
            <a:pPr marL="285750" indent="-285750">
              <a:buFontTx/>
              <a:buChar char="-"/>
            </a:pPr>
            <a:endParaRPr lang="en-GB" dirty="0"/>
          </a:p>
          <a:p>
            <a:pPr marL="285750" indent="-285750">
              <a:buFontTx/>
              <a:buChar char="-"/>
            </a:pPr>
            <a:r>
              <a:rPr lang="en-GB" dirty="0"/>
              <a:t>Solar supports young people (0-19 years old with some aspects going up to 25 years old) who are experiencing emotional wellbeing and/or mental health concerns. </a:t>
            </a:r>
          </a:p>
        </p:txBody>
      </p:sp>
    </p:spTree>
    <p:extLst>
      <p:ext uri="{BB962C8B-B14F-4D97-AF65-F5344CB8AC3E}">
        <p14:creationId xmlns:p14="http://schemas.microsoft.com/office/powerpoint/2010/main" val="1345749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C708-2D3D-B43A-7A62-30A1FF862316}"/>
              </a:ext>
            </a:extLst>
          </p:cNvPr>
          <p:cNvSpPr>
            <a:spLocks noGrp="1"/>
          </p:cNvSpPr>
          <p:nvPr>
            <p:ph type="title"/>
          </p:nvPr>
        </p:nvSpPr>
        <p:spPr/>
        <p:txBody>
          <a:bodyPr/>
          <a:lstStyle/>
          <a:p>
            <a:r>
              <a:rPr lang="en-GB" dirty="0">
                <a:latin typeface="Abadi Extra Light" panose="020B0204020104020204" pitchFamily="34" charset="0"/>
              </a:rPr>
              <a:t>Breathing and grounding</a:t>
            </a:r>
          </a:p>
        </p:txBody>
      </p:sp>
      <p:sp>
        <p:nvSpPr>
          <p:cNvPr id="3" name="Content Placeholder 2">
            <a:extLst>
              <a:ext uri="{FF2B5EF4-FFF2-40B4-BE49-F238E27FC236}">
                <a16:creationId xmlns:a16="http://schemas.microsoft.com/office/drawing/2014/main" id="{15E8239D-D0DA-8D51-D703-5F5354DF3B11}"/>
              </a:ext>
            </a:extLst>
          </p:cNvPr>
          <p:cNvSpPr>
            <a:spLocks noGrp="1"/>
          </p:cNvSpPr>
          <p:nvPr>
            <p:ph idx="1"/>
          </p:nvPr>
        </p:nvSpPr>
        <p:spPr>
          <a:xfrm>
            <a:off x="1332854" y="2557220"/>
            <a:ext cx="9329050" cy="3541828"/>
          </a:xfrm>
        </p:spPr>
        <p:txBody>
          <a:bodyPr>
            <a:normAutofit fontScale="92500" lnSpcReduction="10000"/>
          </a:bodyPr>
          <a:lstStyle/>
          <a:p>
            <a:r>
              <a:rPr lang="en-GB" dirty="0"/>
              <a:t>Breathing is arguably one of the best strategies to reduce stress and anxiety.</a:t>
            </a:r>
          </a:p>
          <a:p>
            <a:r>
              <a:rPr lang="en-GB" dirty="0"/>
              <a:t>Controlled breathing = direct affect on heart rate, slowing it down. It also helps to reduce the amount of stress hormones in our body as a calmer body produces more serotonin (happy hormone)</a:t>
            </a:r>
          </a:p>
          <a:p>
            <a:r>
              <a:rPr lang="en-GB" dirty="0"/>
              <a:t>Grounding = re-connecting and bringing you back to the here-and-now. Helpful when you're having a lot of ‘what if’ thoughts about past/future events</a:t>
            </a:r>
          </a:p>
        </p:txBody>
      </p:sp>
    </p:spTree>
    <p:extLst>
      <p:ext uri="{BB962C8B-B14F-4D97-AF65-F5344CB8AC3E}">
        <p14:creationId xmlns:p14="http://schemas.microsoft.com/office/powerpoint/2010/main" val="23702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271F83-75DA-001C-840B-EEA12A2E020F}"/>
              </a:ext>
            </a:extLst>
          </p:cNvPr>
          <p:cNvPicPr>
            <a:picLocks noChangeAspect="1"/>
          </p:cNvPicPr>
          <p:nvPr/>
        </p:nvPicPr>
        <p:blipFill rotWithShape="1">
          <a:blip r:embed="rId2"/>
          <a:srcRect l="453" t="18757" r="51701" b="11638"/>
          <a:stretch/>
        </p:blipFill>
        <p:spPr>
          <a:xfrm>
            <a:off x="122833" y="376238"/>
            <a:ext cx="6287483" cy="6105523"/>
          </a:xfrm>
          <a:prstGeom prst="rect">
            <a:avLst/>
          </a:prstGeom>
        </p:spPr>
      </p:pic>
      <p:pic>
        <p:nvPicPr>
          <p:cNvPr id="7" name="Picture 6">
            <a:extLst>
              <a:ext uri="{FF2B5EF4-FFF2-40B4-BE49-F238E27FC236}">
                <a16:creationId xmlns:a16="http://schemas.microsoft.com/office/drawing/2014/main" id="{7F6531FD-5FAE-D8EA-FFF6-064447C3434E}"/>
              </a:ext>
            </a:extLst>
          </p:cNvPr>
          <p:cNvPicPr>
            <a:picLocks noChangeAspect="1"/>
          </p:cNvPicPr>
          <p:nvPr/>
        </p:nvPicPr>
        <p:blipFill rotWithShape="1">
          <a:blip r:embed="rId3"/>
          <a:srcRect l="7177" t="27422" r="57644" b="9183"/>
          <a:stretch/>
        </p:blipFill>
        <p:spPr>
          <a:xfrm>
            <a:off x="6533148" y="0"/>
            <a:ext cx="5751988" cy="6910510"/>
          </a:xfrm>
          <a:prstGeom prst="rect">
            <a:avLst/>
          </a:prstGeom>
        </p:spPr>
      </p:pic>
    </p:spTree>
    <p:extLst>
      <p:ext uri="{BB962C8B-B14F-4D97-AF65-F5344CB8AC3E}">
        <p14:creationId xmlns:p14="http://schemas.microsoft.com/office/powerpoint/2010/main" val="115483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78A84-8C13-9D23-44D0-BF0469A26901}"/>
              </a:ext>
            </a:extLst>
          </p:cNvPr>
          <p:cNvSpPr>
            <a:spLocks noGrp="1"/>
          </p:cNvSpPr>
          <p:nvPr>
            <p:ph type="title"/>
          </p:nvPr>
        </p:nvSpPr>
        <p:spPr>
          <a:xfrm>
            <a:off x="762001" y="755650"/>
            <a:ext cx="5161128" cy="2574404"/>
          </a:xfrm>
        </p:spPr>
        <p:txBody>
          <a:bodyPr vert="horz" lIns="91440" tIns="45720" rIns="91440" bIns="45720" rtlCol="0" anchor="t">
            <a:normAutofit/>
          </a:bodyPr>
          <a:lstStyle/>
          <a:p>
            <a:r>
              <a:rPr lang="en-US" sz="5400" kern="1200" spc="-50" baseline="0" dirty="0">
                <a:solidFill>
                  <a:schemeClr val="tx1"/>
                </a:solidFill>
                <a:latin typeface="Abadi Extra Light" panose="020B0204020104020204" pitchFamily="34" charset="0"/>
              </a:rPr>
              <a:t>The worry tree – a way to problem solve</a:t>
            </a:r>
          </a:p>
        </p:txBody>
      </p:sp>
      <p:sp>
        <p:nvSpPr>
          <p:cNvPr id="4" name="TextBox 3">
            <a:extLst>
              <a:ext uri="{FF2B5EF4-FFF2-40B4-BE49-F238E27FC236}">
                <a16:creationId xmlns:a16="http://schemas.microsoft.com/office/drawing/2014/main" id="{BD51DB10-B1BE-8AED-E644-C5F7DE116033}"/>
              </a:ext>
            </a:extLst>
          </p:cNvPr>
          <p:cNvSpPr txBox="1"/>
          <p:nvPr/>
        </p:nvSpPr>
        <p:spPr>
          <a:xfrm>
            <a:off x="611876" y="3738319"/>
            <a:ext cx="3932830" cy="2364031"/>
          </a:xfrm>
          <a:prstGeom prst="rect">
            <a:avLst/>
          </a:prstGeom>
        </p:spPr>
        <p:txBody>
          <a:bodyPr vert="horz" lIns="91440" tIns="45720" rIns="91440" bIns="45720" rtlCol="0">
            <a:normAutofit/>
          </a:bodyPr>
          <a:lstStyle/>
          <a:p>
            <a:pPr marL="285750" indent="-285750">
              <a:lnSpc>
                <a:spcPct val="105000"/>
              </a:lnSpc>
              <a:spcAft>
                <a:spcPts val="600"/>
              </a:spcAft>
              <a:buFontTx/>
              <a:buChar char="-"/>
            </a:pPr>
            <a:r>
              <a:rPr lang="en-US" dirty="0"/>
              <a:t>Worry trees are fantastic for problem solving. </a:t>
            </a:r>
          </a:p>
          <a:p>
            <a:pPr marL="285750" indent="-285750">
              <a:lnSpc>
                <a:spcPct val="105000"/>
              </a:lnSpc>
              <a:spcAft>
                <a:spcPts val="600"/>
              </a:spcAft>
              <a:buFontTx/>
              <a:buChar char="-"/>
            </a:pPr>
            <a:r>
              <a:rPr lang="en-US" dirty="0">
                <a:hlinkClick r:id="rId3"/>
              </a:rPr>
              <a:t>https://www.nhs.uk/every-mind-matters/mental-wellbeing-tips/youth-mental-health/</a:t>
            </a:r>
            <a:endParaRPr lang="en-US" dirty="0"/>
          </a:p>
          <a:p>
            <a:pPr marL="285750" indent="-285750">
              <a:lnSpc>
                <a:spcPct val="105000"/>
              </a:lnSpc>
              <a:spcAft>
                <a:spcPts val="600"/>
              </a:spcAft>
              <a:buFontTx/>
              <a:buChar char="-"/>
            </a:pPr>
            <a:endParaRPr lang="en-US" dirty="0"/>
          </a:p>
        </p:txBody>
      </p:sp>
      <p:pic>
        <p:nvPicPr>
          <p:cNvPr id="10242" name="Picture 2" descr="The Worry Tree | GMB Branch of the North East Ambulance Service NHS  Foundation Trust (NEAS) – Experts in the World of Work">
            <a:extLst>
              <a:ext uri="{FF2B5EF4-FFF2-40B4-BE49-F238E27FC236}">
                <a16:creationId xmlns:a16="http://schemas.microsoft.com/office/drawing/2014/main" id="{43F6A77C-1F50-4955-BC73-CCF32282C5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9879" y="0"/>
            <a:ext cx="6172121" cy="660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71D4-5A98-71D6-F1F1-A17F96A78BB6}"/>
              </a:ext>
            </a:extLst>
          </p:cNvPr>
          <p:cNvSpPr>
            <a:spLocks noGrp="1"/>
          </p:cNvSpPr>
          <p:nvPr>
            <p:ph type="title"/>
          </p:nvPr>
        </p:nvSpPr>
        <p:spPr>
          <a:xfrm>
            <a:off x="2514191" y="1149415"/>
            <a:ext cx="9144000" cy="1344168"/>
          </a:xfrm>
        </p:spPr>
        <p:txBody>
          <a:bodyPr/>
          <a:lstStyle/>
          <a:p>
            <a:r>
              <a:rPr lang="en-GB" dirty="0">
                <a:latin typeface="Abadi Extra Light" panose="020B0204020104020204" pitchFamily="34" charset="0"/>
              </a:rPr>
              <a:t>Being mindful of perfectionism</a:t>
            </a:r>
          </a:p>
        </p:txBody>
      </p:sp>
      <p:sp>
        <p:nvSpPr>
          <p:cNvPr id="3" name="Content Placeholder 2">
            <a:extLst>
              <a:ext uri="{FF2B5EF4-FFF2-40B4-BE49-F238E27FC236}">
                <a16:creationId xmlns:a16="http://schemas.microsoft.com/office/drawing/2014/main" id="{57BC3671-196D-6F03-F387-2DFAF063DDBD}"/>
              </a:ext>
            </a:extLst>
          </p:cNvPr>
          <p:cNvSpPr>
            <a:spLocks noGrp="1"/>
          </p:cNvSpPr>
          <p:nvPr>
            <p:ph idx="1"/>
          </p:nvPr>
        </p:nvSpPr>
        <p:spPr>
          <a:xfrm>
            <a:off x="1149413" y="2057400"/>
            <a:ext cx="9673261" cy="4234218"/>
          </a:xfrm>
        </p:spPr>
        <p:txBody>
          <a:bodyPr>
            <a:normAutofit fontScale="85000" lnSpcReduction="20000"/>
          </a:bodyPr>
          <a:lstStyle/>
          <a:p>
            <a:r>
              <a:rPr lang="en-GB" dirty="0"/>
              <a:t>Perfectionism is a personality trait characterised by a person striving for flawlessness and setting excessively high performance standards, accompanies by over critical self-evaluations and concerns regarding others’ evaluations. </a:t>
            </a:r>
            <a:br>
              <a:rPr lang="en-GB" dirty="0"/>
            </a:br>
            <a:endParaRPr lang="en-GB" dirty="0"/>
          </a:p>
          <a:p>
            <a:pPr marL="0" indent="0">
              <a:buNone/>
            </a:pPr>
            <a:r>
              <a:rPr lang="en-GB" dirty="0"/>
              <a:t>Helpful tips:</a:t>
            </a:r>
          </a:p>
          <a:p>
            <a:r>
              <a:rPr lang="en-GB" dirty="0"/>
              <a:t>Normalise that everyone is imperfect </a:t>
            </a:r>
          </a:p>
          <a:p>
            <a:r>
              <a:rPr lang="en-GB" dirty="0"/>
              <a:t>Normalise that people make mistakes </a:t>
            </a:r>
          </a:p>
          <a:p>
            <a:r>
              <a:rPr lang="en-GB" dirty="0"/>
              <a:t>Setting S.M.A.R.T goals</a:t>
            </a:r>
          </a:p>
          <a:p>
            <a:r>
              <a:rPr lang="en-GB" dirty="0"/>
              <a:t>Don't forget the positives that are/have been achieved</a:t>
            </a:r>
          </a:p>
          <a:p>
            <a:r>
              <a:rPr lang="en-GB" dirty="0"/>
              <a:t>Highlight that if we were perfect at everything, we would never learn!</a:t>
            </a:r>
          </a:p>
          <a:p>
            <a:endParaRPr lang="en-GB" dirty="0"/>
          </a:p>
          <a:p>
            <a:endParaRPr lang="en-GB" dirty="0"/>
          </a:p>
        </p:txBody>
      </p:sp>
    </p:spTree>
    <p:extLst>
      <p:ext uri="{BB962C8B-B14F-4D97-AF65-F5344CB8AC3E}">
        <p14:creationId xmlns:p14="http://schemas.microsoft.com/office/powerpoint/2010/main" val="2282613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C4112-8C91-AE62-8ED3-8F9C56C29B3D}"/>
              </a:ext>
            </a:extLst>
          </p:cNvPr>
          <p:cNvSpPr>
            <a:spLocks noGrp="1"/>
          </p:cNvSpPr>
          <p:nvPr>
            <p:ph type="title"/>
          </p:nvPr>
        </p:nvSpPr>
        <p:spPr>
          <a:xfrm>
            <a:off x="6163464" y="755650"/>
            <a:ext cx="5266535" cy="1345115"/>
          </a:xfrm>
        </p:spPr>
        <p:txBody>
          <a:bodyPr>
            <a:normAutofit/>
          </a:bodyPr>
          <a:lstStyle/>
          <a:p>
            <a:r>
              <a:rPr lang="en-GB" dirty="0">
                <a:latin typeface="Abadi Extra Light" panose="020B0204020104020204" pitchFamily="34" charset="0"/>
              </a:rPr>
              <a:t>Positive affirmations</a:t>
            </a:r>
          </a:p>
        </p:txBody>
      </p:sp>
      <p:pic>
        <p:nvPicPr>
          <p:cNvPr id="11266" name="Picture 2" descr="101 Positive Affirmations for Kids - The Pathway 2 Success">
            <a:extLst>
              <a:ext uri="{FF2B5EF4-FFF2-40B4-BE49-F238E27FC236}">
                <a16:creationId xmlns:a16="http://schemas.microsoft.com/office/drawing/2014/main" id="{2DA33CF5-B97C-9F0C-0E63-6E471EE011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1" y="0"/>
            <a:ext cx="5401463" cy="69921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8A058B-9558-A24E-ACB9-5450B19BB15B}"/>
              </a:ext>
            </a:extLst>
          </p:cNvPr>
          <p:cNvSpPr>
            <a:spLocks noGrp="1"/>
          </p:cNvSpPr>
          <p:nvPr>
            <p:ph idx="1"/>
          </p:nvPr>
        </p:nvSpPr>
        <p:spPr>
          <a:xfrm>
            <a:off x="6163464" y="2207969"/>
            <a:ext cx="5266535" cy="3884983"/>
          </a:xfrm>
        </p:spPr>
        <p:txBody>
          <a:bodyPr>
            <a:normAutofit/>
          </a:bodyPr>
          <a:lstStyle/>
          <a:p>
            <a:r>
              <a:rPr lang="en-GB" sz="2400"/>
              <a:t>These are positive phrases and statements that repeatedly help us to challenge negative thoughts</a:t>
            </a:r>
          </a:p>
          <a:p>
            <a:r>
              <a:rPr lang="en-GB" sz="2400"/>
              <a:t>Based on psychological theory (Self affirmation Theory – Steele 1998) and has been evidenced in research. </a:t>
            </a:r>
          </a:p>
          <a:p>
            <a:r>
              <a:rPr lang="en-GB" sz="2400">
                <a:hlinkClick r:id="rId3"/>
              </a:rPr>
              <a:t>https://www.youtube.com/shorts/fWsLds0oO1c</a:t>
            </a:r>
            <a:endParaRPr lang="en-GB" sz="2400"/>
          </a:p>
          <a:p>
            <a:endParaRPr lang="en-GB" sz="2400"/>
          </a:p>
        </p:txBody>
      </p:sp>
    </p:spTree>
    <p:extLst>
      <p:ext uri="{BB962C8B-B14F-4D97-AF65-F5344CB8AC3E}">
        <p14:creationId xmlns:p14="http://schemas.microsoft.com/office/powerpoint/2010/main" val="3421854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3BEA-648B-273B-065C-C64E7E9C25C5}"/>
              </a:ext>
            </a:extLst>
          </p:cNvPr>
          <p:cNvSpPr>
            <a:spLocks noGrp="1"/>
          </p:cNvSpPr>
          <p:nvPr>
            <p:ph type="title"/>
          </p:nvPr>
        </p:nvSpPr>
        <p:spPr>
          <a:xfrm>
            <a:off x="2050166" y="1026585"/>
            <a:ext cx="9144000" cy="1344168"/>
          </a:xfrm>
        </p:spPr>
        <p:txBody>
          <a:bodyPr/>
          <a:lstStyle/>
          <a:p>
            <a:r>
              <a:rPr lang="en-GB" dirty="0">
                <a:latin typeface="Abadi Extra Light" panose="020B0204020104020204" pitchFamily="34" charset="0"/>
              </a:rPr>
              <a:t>Creating a safety plan/wellbeing plan</a:t>
            </a:r>
          </a:p>
        </p:txBody>
      </p:sp>
      <p:pic>
        <p:nvPicPr>
          <p:cNvPr id="5" name="Picture 4">
            <a:extLst>
              <a:ext uri="{FF2B5EF4-FFF2-40B4-BE49-F238E27FC236}">
                <a16:creationId xmlns:a16="http://schemas.microsoft.com/office/drawing/2014/main" id="{3FBBB5B8-14C5-B11A-1298-546133D432D4}"/>
              </a:ext>
            </a:extLst>
          </p:cNvPr>
          <p:cNvPicPr>
            <a:picLocks noChangeAspect="1"/>
          </p:cNvPicPr>
          <p:nvPr/>
        </p:nvPicPr>
        <p:blipFill rotWithShape="1">
          <a:blip r:embed="rId2"/>
          <a:srcRect l="20724" t="30647" r="20503" b="18806"/>
          <a:stretch/>
        </p:blipFill>
        <p:spPr>
          <a:xfrm>
            <a:off x="1595351" y="1767391"/>
            <a:ext cx="8546483" cy="4900243"/>
          </a:xfrm>
          <a:prstGeom prst="rect">
            <a:avLst/>
          </a:prstGeom>
        </p:spPr>
      </p:pic>
    </p:spTree>
    <p:extLst>
      <p:ext uri="{BB962C8B-B14F-4D97-AF65-F5344CB8AC3E}">
        <p14:creationId xmlns:p14="http://schemas.microsoft.com/office/powerpoint/2010/main" val="127980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5AD3B00-A1A6-3D5A-9C3F-F2ABA1B116FA}"/>
              </a:ext>
            </a:extLst>
          </p:cNvPr>
          <p:cNvSpPr>
            <a:spLocks noGrp="1"/>
          </p:cNvSpPr>
          <p:nvPr>
            <p:ph type="title"/>
          </p:nvPr>
        </p:nvSpPr>
        <p:spPr>
          <a:xfrm>
            <a:off x="762000" y="762000"/>
            <a:ext cx="10668000" cy="1344613"/>
          </a:xfrm>
        </p:spPr>
        <p:txBody>
          <a:bodyPr vert="horz" lIns="91440" tIns="45720" rIns="91440" bIns="45720" rtlCol="0" anchor="t">
            <a:normAutofit/>
          </a:bodyPr>
          <a:lstStyle/>
          <a:p>
            <a:r>
              <a:rPr lang="en-US" kern="1200" spc="-50" baseline="0" dirty="0">
                <a:solidFill>
                  <a:schemeClr val="tx1"/>
                </a:solidFill>
                <a:latin typeface="+mj-lt"/>
                <a:ea typeface="+mj-ea"/>
                <a:cs typeface="+mj-cs"/>
              </a:rPr>
              <a:t>Where to get further support</a:t>
            </a:r>
          </a:p>
        </p:txBody>
      </p:sp>
      <p:sp>
        <p:nvSpPr>
          <p:cNvPr id="6" name="TextBox 5">
            <a:extLst>
              <a:ext uri="{FF2B5EF4-FFF2-40B4-BE49-F238E27FC236}">
                <a16:creationId xmlns:a16="http://schemas.microsoft.com/office/drawing/2014/main" id="{B561DA47-D4AC-2BC2-14D2-86DBC64A7942}"/>
              </a:ext>
            </a:extLst>
          </p:cNvPr>
          <p:cNvSpPr txBox="1"/>
          <p:nvPr/>
        </p:nvSpPr>
        <p:spPr>
          <a:xfrm>
            <a:off x="597951" y="2061120"/>
            <a:ext cx="5863514" cy="4558846"/>
          </a:xfrm>
          <a:prstGeom prst="rect">
            <a:avLst/>
          </a:prstGeom>
        </p:spPr>
        <p:txBody>
          <a:bodyPr vert="horz" lIns="91440" tIns="45720" rIns="91440" bIns="45720" rtlCol="0">
            <a:normAutofit/>
          </a:bodyPr>
          <a:lstStyle/>
          <a:p>
            <a:pPr marL="285750" indent="-285750">
              <a:lnSpc>
                <a:spcPct val="95000"/>
              </a:lnSpc>
              <a:spcAft>
                <a:spcPts val="600"/>
              </a:spcAft>
              <a:buFontTx/>
              <a:buChar char="-"/>
            </a:pPr>
            <a:r>
              <a:rPr lang="en-US" sz="1600" b="1" dirty="0"/>
              <a:t>Schools </a:t>
            </a:r>
            <a:r>
              <a:rPr lang="en-US" sz="1600" dirty="0"/>
              <a:t>– we work closely with schools to provide signposting, resources, help and advice. Contact your school for more information on our support options </a:t>
            </a:r>
          </a:p>
          <a:p>
            <a:pPr marL="285750" indent="-285750">
              <a:lnSpc>
                <a:spcPct val="95000"/>
              </a:lnSpc>
              <a:spcAft>
                <a:spcPts val="600"/>
              </a:spcAft>
              <a:buFontTx/>
              <a:buChar char="-"/>
            </a:pPr>
            <a:endParaRPr lang="en-US" sz="1600" dirty="0"/>
          </a:p>
          <a:p>
            <a:pPr marL="285750" indent="-285750">
              <a:lnSpc>
                <a:spcPct val="95000"/>
              </a:lnSpc>
              <a:spcAft>
                <a:spcPts val="600"/>
              </a:spcAft>
              <a:buFontTx/>
              <a:buChar char="-"/>
            </a:pPr>
            <a:r>
              <a:rPr lang="en-US" sz="1600" b="1" dirty="0"/>
              <a:t>KOOTH </a:t>
            </a:r>
            <a:r>
              <a:rPr lang="en-US" sz="1600" dirty="0"/>
              <a:t>– this is an online platform for children and young people (aged 11-25). They can access this anonymously, and use chat forums or access 1-2-1 support</a:t>
            </a:r>
          </a:p>
          <a:p>
            <a:pPr>
              <a:lnSpc>
                <a:spcPct val="95000"/>
              </a:lnSpc>
              <a:spcAft>
                <a:spcPts val="600"/>
              </a:spcAft>
            </a:pPr>
            <a:endParaRPr lang="en-US" sz="1600" dirty="0"/>
          </a:p>
          <a:p>
            <a:pPr marL="285750" indent="-285750">
              <a:lnSpc>
                <a:spcPct val="95000"/>
              </a:lnSpc>
              <a:spcAft>
                <a:spcPts val="600"/>
              </a:spcAft>
              <a:buFontTx/>
              <a:buChar char="-"/>
            </a:pPr>
            <a:r>
              <a:rPr lang="en-US" sz="1600" b="1" dirty="0"/>
              <a:t>Childline </a:t>
            </a:r>
            <a:r>
              <a:rPr lang="en-US" sz="1600" dirty="0"/>
              <a:t>– Free confidential helpline for children under 19 years old. Call 0800 1111 for 24/7 support or visit the website for a online 1-2-1 chat with a counsellor. </a:t>
            </a:r>
          </a:p>
          <a:p>
            <a:pPr marL="285750" indent="-285750">
              <a:lnSpc>
                <a:spcPct val="95000"/>
              </a:lnSpc>
              <a:spcAft>
                <a:spcPts val="600"/>
              </a:spcAft>
              <a:buFontTx/>
              <a:buChar char="-"/>
            </a:pPr>
            <a:endParaRPr lang="en-US" sz="1600" dirty="0"/>
          </a:p>
          <a:p>
            <a:pPr marL="285750" indent="-285750">
              <a:lnSpc>
                <a:spcPct val="95000"/>
              </a:lnSpc>
              <a:spcAft>
                <a:spcPts val="600"/>
              </a:spcAft>
              <a:buFontTx/>
              <a:buChar char="-"/>
            </a:pPr>
            <a:r>
              <a:rPr lang="en-US" sz="1600" b="1" dirty="0"/>
              <a:t>Shout</a:t>
            </a:r>
            <a:r>
              <a:rPr lang="en-US" sz="1600" dirty="0"/>
              <a:t> – this is a free text service offering 24/7 support. You can contact them if you are struggling or need immediate help. Text 85258</a:t>
            </a:r>
          </a:p>
          <a:p>
            <a:pPr marL="285750" indent="-285750">
              <a:lnSpc>
                <a:spcPct val="95000"/>
              </a:lnSpc>
              <a:spcAft>
                <a:spcPts val="600"/>
              </a:spcAft>
              <a:buFontTx/>
              <a:buChar char="-"/>
            </a:pPr>
            <a:endParaRPr lang="en-US" sz="1600" dirty="0"/>
          </a:p>
        </p:txBody>
      </p:sp>
      <p:pic>
        <p:nvPicPr>
          <p:cNvPr id="12290" name="Picture 2" descr="Graphical user interface&#10;&#10;Description automatically generated with low confidence">
            <a:extLst>
              <a:ext uri="{FF2B5EF4-FFF2-40B4-BE49-F238E27FC236}">
                <a16:creationId xmlns:a16="http://schemas.microsoft.com/office/drawing/2014/main" id="{49386F8D-F372-B1F1-CAD1-A6365A6312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23465" y="1874085"/>
            <a:ext cx="3994995" cy="136602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Number of children calling ChildLine about exam stress rises by 200 per cent">
            <a:extLst>
              <a:ext uri="{FF2B5EF4-FFF2-40B4-BE49-F238E27FC236}">
                <a16:creationId xmlns:a16="http://schemas.microsoft.com/office/drawing/2014/main" id="{F2C3E853-FE6F-1E73-7DA9-75BDDAD9B4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5312" y="3189191"/>
            <a:ext cx="2601961" cy="136602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Shout 85258 (@GiveUsAShout) / Twitter">
            <a:extLst>
              <a:ext uri="{FF2B5EF4-FFF2-40B4-BE49-F238E27FC236}">
                <a16:creationId xmlns:a16="http://schemas.microsoft.com/office/drawing/2014/main" id="{C2367BE2-20C2-DC6A-F120-B1B7DF657FB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34827" y="4580902"/>
            <a:ext cx="1795173" cy="179517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rk Haylock - Kooth">
            <a:extLst>
              <a:ext uri="{FF2B5EF4-FFF2-40B4-BE49-F238E27FC236}">
                <a16:creationId xmlns:a16="http://schemas.microsoft.com/office/drawing/2014/main" id="{61488F19-FECC-6822-E4AF-59A2733727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98" t="33035" r="17584" b="27562"/>
          <a:stretch/>
        </p:blipFill>
        <p:spPr bwMode="auto">
          <a:xfrm>
            <a:off x="9825426" y="3447401"/>
            <a:ext cx="1991477" cy="8311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78BDC04-E46C-3C7A-4157-F8F8AB89966D}"/>
              </a:ext>
            </a:extLst>
          </p:cNvPr>
          <p:cNvPicPr>
            <a:picLocks noChangeAspect="1"/>
          </p:cNvPicPr>
          <p:nvPr/>
        </p:nvPicPr>
        <p:blipFill rotWithShape="1">
          <a:blip r:embed="rId6">
            <a:clrChange>
              <a:clrFrom>
                <a:srgbClr val="FFFFFF"/>
              </a:clrFrom>
              <a:clrTo>
                <a:srgbClr val="FFFFFF">
                  <a:alpha val="0"/>
                </a:srgbClr>
              </a:clrTo>
            </a:clrChange>
          </a:blip>
          <a:srcRect l="8313" t="27000" r="60501" b="26000"/>
          <a:stretch/>
        </p:blipFill>
        <p:spPr>
          <a:xfrm>
            <a:off x="7125312" y="4278574"/>
            <a:ext cx="2249052" cy="2259714"/>
          </a:xfrm>
          <a:prstGeom prst="rect">
            <a:avLst/>
          </a:prstGeom>
        </p:spPr>
      </p:pic>
    </p:spTree>
    <p:extLst>
      <p:ext uri="{BB962C8B-B14F-4D97-AF65-F5344CB8AC3E}">
        <p14:creationId xmlns:p14="http://schemas.microsoft.com/office/powerpoint/2010/main" val="134206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C0134-7CC4-853F-612F-810884911A5C}"/>
              </a:ext>
            </a:extLst>
          </p:cNvPr>
          <p:cNvSpPr>
            <a:spLocks noGrp="1"/>
          </p:cNvSpPr>
          <p:nvPr>
            <p:ph type="title"/>
          </p:nvPr>
        </p:nvSpPr>
        <p:spPr>
          <a:xfrm>
            <a:off x="377232" y="5366913"/>
            <a:ext cx="2523264" cy="1042660"/>
          </a:xfrm>
        </p:spPr>
        <p:txBody>
          <a:bodyPr vert="horz" lIns="91440" tIns="45720" rIns="91440" bIns="45720" rtlCol="0" anchor="b">
            <a:normAutofit fontScale="90000"/>
          </a:bodyPr>
          <a:lstStyle/>
          <a:p>
            <a:pPr algn="ctr"/>
            <a:r>
              <a:rPr lang="en-US" dirty="0">
                <a:latin typeface="Abadi Extra Light" panose="020B0204020104020204" pitchFamily="34" charset="0"/>
              </a:rPr>
              <a:t>If you feel like your child needs additional  support for their mental wellbeing…</a:t>
            </a:r>
            <a:br>
              <a:rPr lang="en-US" dirty="0">
                <a:latin typeface="Abadi Extra Light" panose="020B0204020104020204" pitchFamily="34" charset="0"/>
              </a:rPr>
            </a:br>
            <a:br>
              <a:rPr lang="en-US" dirty="0">
                <a:latin typeface="Abadi Extra Light" panose="020B0204020104020204" pitchFamily="34" charset="0"/>
              </a:rPr>
            </a:br>
            <a:r>
              <a:rPr lang="en-US" sz="2000" dirty="0">
                <a:latin typeface="Abadi Extra Light" panose="020B0204020104020204" pitchFamily="34" charset="0"/>
              </a:rPr>
              <a:t>https://www.bsmhft.nhs.uk/our-services/solar-youth-services/</a:t>
            </a:r>
            <a:br>
              <a:rPr lang="en-US" sz="2000" dirty="0">
                <a:latin typeface="Abadi Extra Light" panose="020B0204020104020204" pitchFamily="34" charset="0"/>
              </a:rPr>
            </a:br>
            <a:br>
              <a:rPr lang="en-US" sz="2000" dirty="0">
                <a:latin typeface="Abadi Extra Light" panose="020B0204020104020204" pitchFamily="34" charset="0"/>
              </a:rPr>
            </a:br>
            <a:endParaRPr lang="en-US" dirty="0">
              <a:latin typeface="Abadi Extra Light" panose="020B0204020104020204" pitchFamily="34" charset="0"/>
            </a:endParaRPr>
          </a:p>
        </p:txBody>
      </p:sp>
      <p:pic>
        <p:nvPicPr>
          <p:cNvPr id="5" name="Picture 4">
            <a:extLst>
              <a:ext uri="{FF2B5EF4-FFF2-40B4-BE49-F238E27FC236}">
                <a16:creationId xmlns:a16="http://schemas.microsoft.com/office/drawing/2014/main" id="{8AED0824-3BC1-B557-CCA7-4EE532E2A65E}"/>
              </a:ext>
            </a:extLst>
          </p:cNvPr>
          <p:cNvPicPr>
            <a:picLocks noChangeAspect="1"/>
          </p:cNvPicPr>
          <p:nvPr/>
        </p:nvPicPr>
        <p:blipFill rotWithShape="1">
          <a:blip r:embed="rId3"/>
          <a:srcRect l="17407" t="19299" r="18499" b="8421"/>
          <a:stretch/>
        </p:blipFill>
        <p:spPr>
          <a:xfrm>
            <a:off x="3277727" y="0"/>
            <a:ext cx="8918762" cy="6713621"/>
          </a:xfrm>
          <a:prstGeom prst="rect">
            <a:avLst/>
          </a:prstGeom>
        </p:spPr>
      </p:pic>
    </p:spTree>
    <p:extLst>
      <p:ext uri="{BB962C8B-B14F-4D97-AF65-F5344CB8AC3E}">
        <p14:creationId xmlns:p14="http://schemas.microsoft.com/office/powerpoint/2010/main" val="330624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8FDB-C5E2-B822-6BA3-82D3B0E08E35}"/>
              </a:ext>
            </a:extLst>
          </p:cNvPr>
          <p:cNvSpPr>
            <a:spLocks noGrp="1"/>
          </p:cNvSpPr>
          <p:nvPr>
            <p:ph type="title"/>
          </p:nvPr>
        </p:nvSpPr>
        <p:spPr>
          <a:xfrm>
            <a:off x="1138769" y="958345"/>
            <a:ext cx="4951135" cy="1344168"/>
          </a:xfrm>
        </p:spPr>
        <p:txBody>
          <a:bodyPr/>
          <a:lstStyle/>
          <a:p>
            <a:r>
              <a:rPr lang="en-GB" dirty="0">
                <a:solidFill>
                  <a:srgbClr val="FF0000"/>
                </a:solidFill>
                <a:latin typeface="Abadi Extra Light" panose="020B0204020104020204" pitchFamily="34" charset="0"/>
              </a:rPr>
              <a:t>Crisis support </a:t>
            </a:r>
          </a:p>
        </p:txBody>
      </p:sp>
      <p:sp>
        <p:nvSpPr>
          <p:cNvPr id="3" name="Content Placeholder 2">
            <a:extLst>
              <a:ext uri="{FF2B5EF4-FFF2-40B4-BE49-F238E27FC236}">
                <a16:creationId xmlns:a16="http://schemas.microsoft.com/office/drawing/2014/main" id="{4BFC7E7F-5973-5A2A-38C3-5551F3C87E16}"/>
              </a:ext>
            </a:extLst>
          </p:cNvPr>
          <p:cNvSpPr>
            <a:spLocks noGrp="1"/>
          </p:cNvSpPr>
          <p:nvPr>
            <p:ph idx="1"/>
          </p:nvPr>
        </p:nvSpPr>
        <p:spPr>
          <a:xfrm>
            <a:off x="1381427" y="2302513"/>
            <a:ext cx="9144000" cy="3127248"/>
          </a:xfrm>
        </p:spPr>
        <p:txBody>
          <a:bodyPr>
            <a:normAutofit fontScale="85000" lnSpcReduction="20000"/>
          </a:bodyPr>
          <a:lstStyle/>
          <a:p>
            <a:r>
              <a:rPr lang="en-GB" b="1" dirty="0"/>
              <a:t>Birmingham Mind </a:t>
            </a:r>
            <a:r>
              <a:rPr lang="en-GB" dirty="0"/>
              <a:t>– crisis support available for urgent mental health help. Ring 0121 262 3555 for 24/7 hour support.</a:t>
            </a:r>
          </a:p>
          <a:p>
            <a:r>
              <a:rPr lang="en-GB" b="1" dirty="0"/>
              <a:t>NHS</a:t>
            </a:r>
            <a:r>
              <a:rPr lang="en-GB" dirty="0"/>
              <a:t> – call 999 if someone's life is at risk, or if you feel you can not keep yourself or someone else safe. </a:t>
            </a:r>
          </a:p>
          <a:p>
            <a:r>
              <a:rPr lang="en-GB" b="1" dirty="0"/>
              <a:t>Young minds </a:t>
            </a:r>
            <a:r>
              <a:rPr lang="en-GB" dirty="0"/>
              <a:t>– They have a crisis messenger service across the UK – text ‘YM’ to 85258</a:t>
            </a:r>
          </a:p>
          <a:p>
            <a:r>
              <a:rPr lang="en-GB" b="1" dirty="0"/>
              <a:t>Papyrus </a:t>
            </a:r>
            <a:r>
              <a:rPr lang="en-GB" dirty="0"/>
              <a:t>– charity for young people experiencing thoughts of suicide under 35 years – text 07860 039 967or call 0800 068 4141 (9am-12am midnight). </a:t>
            </a:r>
          </a:p>
          <a:p>
            <a:endParaRPr lang="en-GB" dirty="0"/>
          </a:p>
        </p:txBody>
      </p:sp>
    </p:spTree>
    <p:extLst>
      <p:ext uri="{BB962C8B-B14F-4D97-AF65-F5344CB8AC3E}">
        <p14:creationId xmlns:p14="http://schemas.microsoft.com/office/powerpoint/2010/main" val="211938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6EB231-2AE9-1FB1-A10D-AE59D261D73D}"/>
              </a:ext>
            </a:extLst>
          </p:cNvPr>
          <p:cNvSpPr>
            <a:spLocks noGrp="1"/>
          </p:cNvSpPr>
          <p:nvPr>
            <p:ph type="title"/>
          </p:nvPr>
        </p:nvSpPr>
        <p:spPr>
          <a:xfrm>
            <a:off x="6082616" y="1517904"/>
            <a:ext cx="4579288" cy="2796945"/>
          </a:xfrm>
        </p:spPr>
        <p:txBody>
          <a:bodyPr vert="horz" lIns="91440" tIns="45720" rIns="91440" bIns="45720" rtlCol="0" anchor="b">
            <a:normAutofit/>
          </a:bodyPr>
          <a:lstStyle/>
          <a:p>
            <a:r>
              <a:rPr lang="en-US" sz="6000" dirty="0">
                <a:latin typeface="Abadi Extra Light" panose="020B0204020104020204" pitchFamily="34" charset="0"/>
              </a:rPr>
              <a:t>Q+A and Open Discussion</a:t>
            </a:r>
          </a:p>
        </p:txBody>
      </p:sp>
      <p:pic>
        <p:nvPicPr>
          <p:cNvPr id="4" name="Picture 3" descr="Yellow and blue symbols">
            <a:extLst>
              <a:ext uri="{FF2B5EF4-FFF2-40B4-BE49-F238E27FC236}">
                <a16:creationId xmlns:a16="http://schemas.microsoft.com/office/drawing/2014/main" id="{CF1FAC6D-0576-749B-A5D1-D50A5AAE380D}"/>
              </a:ext>
            </a:extLst>
          </p:cNvPr>
          <p:cNvPicPr>
            <a:picLocks noChangeAspect="1"/>
          </p:cNvPicPr>
          <p:nvPr/>
        </p:nvPicPr>
        <p:blipFill rotWithShape="1">
          <a:blip r:embed="rId2"/>
          <a:srcRect l="9250" r="14362" b="-2"/>
          <a:stretch/>
        </p:blipFill>
        <p:spPr>
          <a:xfrm>
            <a:off x="20" y="758953"/>
            <a:ext cx="5327883" cy="5335854"/>
          </a:xfrm>
          <a:prstGeom prst="rect">
            <a:avLst/>
          </a:prstGeom>
        </p:spPr>
      </p:pic>
    </p:spTree>
    <p:extLst>
      <p:ext uri="{BB962C8B-B14F-4D97-AF65-F5344CB8AC3E}">
        <p14:creationId xmlns:p14="http://schemas.microsoft.com/office/powerpoint/2010/main" val="42904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0350-DCB0-16F3-5637-C4FEC50B203C}"/>
              </a:ext>
            </a:extLst>
          </p:cNvPr>
          <p:cNvSpPr>
            <a:spLocks noGrp="1"/>
          </p:cNvSpPr>
          <p:nvPr>
            <p:ph type="title"/>
          </p:nvPr>
        </p:nvSpPr>
        <p:spPr/>
        <p:txBody>
          <a:bodyPr/>
          <a:lstStyle/>
          <a:p>
            <a:r>
              <a:rPr lang="en-GB" dirty="0">
                <a:latin typeface="Abadi Extra Light" panose="020B0204020104020204" pitchFamily="34" charset="0"/>
              </a:rPr>
              <a:t>The 3 core functions of the MHST</a:t>
            </a:r>
          </a:p>
        </p:txBody>
      </p:sp>
      <p:sp>
        <p:nvSpPr>
          <p:cNvPr id="3" name="Content Placeholder 2">
            <a:extLst>
              <a:ext uri="{FF2B5EF4-FFF2-40B4-BE49-F238E27FC236}">
                <a16:creationId xmlns:a16="http://schemas.microsoft.com/office/drawing/2014/main" id="{FE4144B8-2631-1E24-672E-2AE5A9B51931}"/>
              </a:ext>
            </a:extLst>
          </p:cNvPr>
          <p:cNvSpPr>
            <a:spLocks noGrp="1"/>
          </p:cNvSpPr>
          <p:nvPr>
            <p:ph idx="1"/>
          </p:nvPr>
        </p:nvSpPr>
        <p:spPr>
          <a:xfrm>
            <a:off x="1433683" y="2658979"/>
            <a:ext cx="9144000" cy="3127248"/>
          </a:xfrm>
        </p:spPr>
        <p:txBody>
          <a:bodyPr>
            <a:normAutofit fontScale="77500" lnSpcReduction="20000"/>
          </a:bodyPr>
          <a:lstStyle/>
          <a:p>
            <a:pPr marL="514350" indent="-514350">
              <a:buAutoNum type="arabicPeriod"/>
            </a:pPr>
            <a:r>
              <a:rPr lang="en-GB" dirty="0"/>
              <a:t>Deliver evidence-based interventions for mild to moderate mental health issues. </a:t>
            </a:r>
            <a:br>
              <a:rPr lang="en-GB" dirty="0"/>
            </a:br>
            <a:endParaRPr lang="en-GB" dirty="0"/>
          </a:p>
          <a:p>
            <a:pPr marL="514350" indent="-514350">
              <a:buAutoNum type="arabicPeriod"/>
            </a:pPr>
            <a:r>
              <a:rPr lang="en-GB" dirty="0"/>
              <a:t>2. Supporting the senior mental health lead in each school or college to introduce or develop their whole school or college approach.</a:t>
            </a:r>
            <a:br>
              <a:rPr lang="en-GB" dirty="0"/>
            </a:br>
            <a:r>
              <a:rPr lang="en-GB" dirty="0"/>
              <a:t> </a:t>
            </a:r>
          </a:p>
          <a:p>
            <a:pPr marL="514350" indent="-514350">
              <a:buAutoNum type="arabicPeriod"/>
            </a:pPr>
            <a:r>
              <a:rPr lang="en-GB" dirty="0"/>
              <a:t>Giving timely advice to school and college staff, and liaising with external specialist services, to help children and young people to get the right support and stay in education </a:t>
            </a:r>
          </a:p>
        </p:txBody>
      </p:sp>
    </p:spTree>
    <p:extLst>
      <p:ext uri="{BB962C8B-B14F-4D97-AF65-F5344CB8AC3E}">
        <p14:creationId xmlns:p14="http://schemas.microsoft.com/office/powerpoint/2010/main" val="219188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B5BB-0AA5-E47F-EE52-98B3791A615F}"/>
              </a:ext>
            </a:extLst>
          </p:cNvPr>
          <p:cNvSpPr>
            <a:spLocks noGrp="1"/>
          </p:cNvSpPr>
          <p:nvPr>
            <p:ph type="title"/>
          </p:nvPr>
        </p:nvSpPr>
        <p:spPr/>
        <p:txBody>
          <a:bodyPr/>
          <a:lstStyle/>
          <a:p>
            <a:r>
              <a:rPr lang="en-GB" dirty="0">
                <a:latin typeface="Abadi Extra Light" panose="020B0204020104020204" pitchFamily="34" charset="0"/>
              </a:rPr>
              <a:t>The support that we offer…</a:t>
            </a:r>
          </a:p>
        </p:txBody>
      </p:sp>
      <p:sp>
        <p:nvSpPr>
          <p:cNvPr id="3" name="Content Placeholder 2">
            <a:extLst>
              <a:ext uri="{FF2B5EF4-FFF2-40B4-BE49-F238E27FC236}">
                <a16:creationId xmlns:a16="http://schemas.microsoft.com/office/drawing/2014/main" id="{FEDD9E00-6BBA-6231-D8B7-9102FB89978E}"/>
              </a:ext>
            </a:extLst>
          </p:cNvPr>
          <p:cNvSpPr>
            <a:spLocks noGrp="1"/>
          </p:cNvSpPr>
          <p:nvPr>
            <p:ph idx="1"/>
          </p:nvPr>
        </p:nvSpPr>
        <p:spPr>
          <a:xfrm>
            <a:off x="1205083" y="2432305"/>
            <a:ext cx="9144000" cy="3127248"/>
          </a:xfrm>
        </p:spPr>
        <p:txBody>
          <a:bodyPr>
            <a:normAutofit fontScale="92500" lnSpcReduction="20000"/>
          </a:bodyPr>
          <a:lstStyle/>
          <a:p>
            <a:r>
              <a:rPr lang="en-GB" dirty="0"/>
              <a:t>1:1 low intensity intervention support</a:t>
            </a:r>
          </a:p>
          <a:p>
            <a:r>
              <a:rPr lang="en-GB" dirty="0"/>
              <a:t>Whole school approach (working with schools)</a:t>
            </a:r>
          </a:p>
          <a:p>
            <a:r>
              <a:rPr lang="en-GB" dirty="0"/>
              <a:t>Advice and support</a:t>
            </a:r>
          </a:p>
          <a:p>
            <a:r>
              <a:rPr lang="en-GB" dirty="0"/>
              <a:t>Workshops</a:t>
            </a:r>
          </a:p>
          <a:p>
            <a:r>
              <a:rPr lang="en-GB" dirty="0"/>
              <a:t>Support for carers</a:t>
            </a:r>
          </a:p>
          <a:p>
            <a:r>
              <a:rPr lang="en-GB" dirty="0"/>
              <a:t>Support for young people </a:t>
            </a:r>
          </a:p>
          <a:p>
            <a:r>
              <a:rPr lang="en-GB" dirty="0"/>
              <a:t>Support for staff</a:t>
            </a:r>
          </a:p>
        </p:txBody>
      </p:sp>
    </p:spTree>
    <p:extLst>
      <p:ext uri="{BB962C8B-B14F-4D97-AF65-F5344CB8AC3E}">
        <p14:creationId xmlns:p14="http://schemas.microsoft.com/office/powerpoint/2010/main" val="39225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57" name="Rectangle 2056">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aling with Stress: Know the Hidden Symptoms | Cedars-Sinai">
            <a:extLst>
              <a:ext uri="{FF2B5EF4-FFF2-40B4-BE49-F238E27FC236}">
                <a16:creationId xmlns:a16="http://schemas.microsoft.com/office/drawing/2014/main" id="{1CDE4E53-7309-DCCD-E297-DD02C17A1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9C982AD0-6B29-4C72-8F4E-229BAA86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3917"/>
            <a:ext cx="12192000" cy="106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34E3F4-3E64-E81F-C6FA-FFA8E299D8AF}"/>
              </a:ext>
            </a:extLst>
          </p:cNvPr>
          <p:cNvSpPr>
            <a:spLocks noGrp="1"/>
          </p:cNvSpPr>
          <p:nvPr>
            <p:ph type="title"/>
          </p:nvPr>
        </p:nvSpPr>
        <p:spPr>
          <a:xfrm>
            <a:off x="762001" y="5307069"/>
            <a:ext cx="6765516" cy="914400"/>
          </a:xfrm>
        </p:spPr>
        <p:txBody>
          <a:bodyPr vert="horz" lIns="91440" tIns="45720" rIns="91440" bIns="45720" rtlCol="0" anchor="ctr">
            <a:normAutofit/>
          </a:bodyPr>
          <a:lstStyle/>
          <a:p>
            <a:r>
              <a:rPr lang="en-US" sz="4800" dirty="0">
                <a:latin typeface="Abadi Extra Light" panose="020B0204020104020204" pitchFamily="34" charset="0"/>
              </a:rPr>
              <a:t>Exam Stress</a:t>
            </a:r>
          </a:p>
        </p:txBody>
      </p:sp>
    </p:spTree>
    <p:extLst>
      <p:ext uri="{BB962C8B-B14F-4D97-AF65-F5344CB8AC3E}">
        <p14:creationId xmlns:p14="http://schemas.microsoft.com/office/powerpoint/2010/main" val="12105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A5CA-F9A5-A79F-06F5-7F650E235791}"/>
              </a:ext>
            </a:extLst>
          </p:cNvPr>
          <p:cNvSpPr>
            <a:spLocks noGrp="1"/>
          </p:cNvSpPr>
          <p:nvPr>
            <p:ph type="title"/>
          </p:nvPr>
        </p:nvSpPr>
        <p:spPr>
          <a:xfrm>
            <a:off x="1380744" y="1182624"/>
            <a:ext cx="9820656" cy="1344168"/>
          </a:xfrm>
        </p:spPr>
        <p:txBody>
          <a:bodyPr/>
          <a:lstStyle/>
          <a:p>
            <a:r>
              <a:rPr lang="en-GB" dirty="0">
                <a:latin typeface="+mn-lt"/>
              </a:rPr>
              <a:t>Why are we talking about exam stress?</a:t>
            </a:r>
          </a:p>
        </p:txBody>
      </p:sp>
      <p:sp>
        <p:nvSpPr>
          <p:cNvPr id="3" name="Content Placeholder 2">
            <a:extLst>
              <a:ext uri="{FF2B5EF4-FFF2-40B4-BE49-F238E27FC236}">
                <a16:creationId xmlns:a16="http://schemas.microsoft.com/office/drawing/2014/main" id="{A420E2CE-86C6-1E2B-FB87-E6C5E8BC2FF2}"/>
              </a:ext>
            </a:extLst>
          </p:cNvPr>
          <p:cNvSpPr>
            <a:spLocks noGrp="1"/>
          </p:cNvSpPr>
          <p:nvPr>
            <p:ph idx="1"/>
          </p:nvPr>
        </p:nvSpPr>
        <p:spPr>
          <a:xfrm>
            <a:off x="1524000" y="2133600"/>
            <a:ext cx="9144000" cy="3127248"/>
          </a:xfrm>
        </p:spPr>
        <p:txBody>
          <a:bodyPr>
            <a:normAutofit lnSpcReduction="10000"/>
          </a:bodyPr>
          <a:lstStyle/>
          <a:p>
            <a:r>
              <a:rPr lang="en-GB" dirty="0"/>
              <a:t>Stress has a massive impact on our Emotional Health and Mental Wellbeing</a:t>
            </a:r>
          </a:p>
          <a:p>
            <a:r>
              <a:rPr lang="en-GB" dirty="0"/>
              <a:t>It can cause us to feel low in mood or anxious, and can lead to changes in behaviour and thoughts</a:t>
            </a:r>
          </a:p>
          <a:p>
            <a:r>
              <a:rPr lang="en-GB" dirty="0"/>
              <a:t>There are ways to manage feelings of stress, therefore helping our children and young people cope through such stressful times</a:t>
            </a:r>
          </a:p>
        </p:txBody>
      </p:sp>
    </p:spTree>
    <p:extLst>
      <p:ext uri="{BB962C8B-B14F-4D97-AF65-F5344CB8AC3E}">
        <p14:creationId xmlns:p14="http://schemas.microsoft.com/office/powerpoint/2010/main" val="349431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B789-AA0B-E3B2-F0E1-2CDAAEF645F7}"/>
              </a:ext>
            </a:extLst>
          </p:cNvPr>
          <p:cNvSpPr>
            <a:spLocks noGrp="1"/>
          </p:cNvSpPr>
          <p:nvPr>
            <p:ph type="title"/>
          </p:nvPr>
        </p:nvSpPr>
        <p:spPr>
          <a:xfrm>
            <a:off x="1163062" y="925210"/>
            <a:ext cx="9144000" cy="1344168"/>
          </a:xfrm>
        </p:spPr>
        <p:txBody>
          <a:bodyPr/>
          <a:lstStyle/>
          <a:p>
            <a:r>
              <a:rPr lang="en-GB" dirty="0">
                <a:latin typeface="Abadi Extra Light" panose="020B0204020104020204" pitchFamily="34" charset="0"/>
              </a:rPr>
              <a:t>What is stress?</a:t>
            </a:r>
          </a:p>
        </p:txBody>
      </p:sp>
      <p:sp>
        <p:nvSpPr>
          <p:cNvPr id="4" name="TextBox 3">
            <a:extLst>
              <a:ext uri="{FF2B5EF4-FFF2-40B4-BE49-F238E27FC236}">
                <a16:creationId xmlns:a16="http://schemas.microsoft.com/office/drawing/2014/main" id="{AA439833-C95B-3E04-D974-D2EC752C73C3}"/>
              </a:ext>
            </a:extLst>
          </p:cNvPr>
          <p:cNvSpPr txBox="1"/>
          <p:nvPr/>
        </p:nvSpPr>
        <p:spPr>
          <a:xfrm>
            <a:off x="1163061" y="4371977"/>
            <a:ext cx="9727851" cy="1200329"/>
          </a:xfrm>
          <a:prstGeom prst="rect">
            <a:avLst/>
          </a:prstGeom>
          <a:noFill/>
        </p:spPr>
        <p:txBody>
          <a:bodyPr wrap="square" rtlCol="0">
            <a:spAutoFit/>
          </a:bodyPr>
          <a:lstStyle/>
          <a:p>
            <a:pPr marL="285750" indent="-285750">
              <a:buFontTx/>
              <a:buChar char="-"/>
            </a:pPr>
            <a:r>
              <a:rPr lang="en-GB" dirty="0"/>
              <a:t>Stress is a normal emotion that everyone feels</a:t>
            </a:r>
          </a:p>
          <a:p>
            <a:pPr marL="285750" indent="-285750">
              <a:buFontTx/>
              <a:buChar char="-"/>
            </a:pPr>
            <a:r>
              <a:rPr lang="en-GB" dirty="0"/>
              <a:t>It can sometimes be useful to enhance our performance but it can become a problem when it interferes with everyday life  </a:t>
            </a:r>
          </a:p>
          <a:p>
            <a:pPr marL="285750" indent="-285750">
              <a:buFontTx/>
              <a:buChar char="-"/>
            </a:pPr>
            <a:endParaRPr lang="en-GB" dirty="0"/>
          </a:p>
        </p:txBody>
      </p:sp>
      <p:sp>
        <p:nvSpPr>
          <p:cNvPr id="5" name="TextBox 4">
            <a:extLst>
              <a:ext uri="{FF2B5EF4-FFF2-40B4-BE49-F238E27FC236}">
                <a16:creationId xmlns:a16="http://schemas.microsoft.com/office/drawing/2014/main" id="{F7B02EF1-B0A6-D0A8-5CAC-AD01B8A26000}"/>
              </a:ext>
            </a:extLst>
          </p:cNvPr>
          <p:cNvSpPr txBox="1"/>
          <p:nvPr/>
        </p:nvSpPr>
        <p:spPr>
          <a:xfrm>
            <a:off x="916675" y="2002263"/>
            <a:ext cx="10358650" cy="1938992"/>
          </a:xfrm>
          <a:prstGeom prst="rect">
            <a:avLst/>
          </a:prstGeom>
          <a:noFill/>
        </p:spPr>
        <p:txBody>
          <a:bodyPr wrap="square" rtlCol="0">
            <a:spAutoFit/>
          </a:bodyPr>
          <a:lstStyle/>
          <a:p>
            <a:pPr algn="ctr"/>
            <a:r>
              <a:rPr lang="en-GB" sz="6000" dirty="0">
                <a:solidFill>
                  <a:schemeClr val="accent4">
                    <a:lumMod val="60000"/>
                    <a:lumOff val="40000"/>
                  </a:schemeClr>
                </a:solidFill>
                <a:latin typeface="Abadi" panose="020B0604020202020204" pitchFamily="34" charset="0"/>
              </a:rPr>
              <a:t>“</a:t>
            </a:r>
            <a:r>
              <a:rPr lang="en-GB" sz="2800" dirty="0">
                <a:solidFill>
                  <a:schemeClr val="accent4">
                    <a:lumMod val="60000"/>
                    <a:lumOff val="40000"/>
                  </a:schemeClr>
                </a:solidFill>
              </a:rPr>
              <a:t> </a:t>
            </a:r>
            <a:r>
              <a:rPr lang="en-GB" sz="3600" b="1" dirty="0">
                <a:solidFill>
                  <a:schemeClr val="accent4">
                    <a:lumMod val="60000"/>
                    <a:lumOff val="40000"/>
                  </a:schemeClr>
                </a:solidFill>
              </a:rPr>
              <a:t>Stress</a:t>
            </a:r>
            <a:r>
              <a:rPr lang="en-GB" sz="2800" dirty="0">
                <a:solidFill>
                  <a:schemeClr val="accent4">
                    <a:lumMod val="60000"/>
                    <a:lumOff val="40000"/>
                  </a:schemeClr>
                </a:solidFill>
              </a:rPr>
              <a:t> is the adverse reaction people have to excessive pressure or other types of demand placed on them</a:t>
            </a:r>
            <a:r>
              <a:rPr lang="en-GB" sz="6000" dirty="0">
                <a:solidFill>
                  <a:schemeClr val="accent4">
                    <a:lumMod val="60000"/>
                    <a:lumOff val="40000"/>
                  </a:schemeClr>
                </a:solidFill>
                <a:latin typeface="Abadi" panose="020B0604020104020204" pitchFamily="34" charset="0"/>
              </a:rPr>
              <a:t>”</a:t>
            </a:r>
            <a:endParaRPr lang="en-GB" dirty="0">
              <a:solidFill>
                <a:schemeClr val="accent4">
                  <a:lumMod val="60000"/>
                  <a:lumOff val="40000"/>
                </a:schemeClr>
              </a:solidFill>
              <a:latin typeface="Abadi" panose="020B0604020104020204" pitchFamily="34" charset="0"/>
            </a:endParaRPr>
          </a:p>
        </p:txBody>
      </p:sp>
    </p:spTree>
    <p:extLst>
      <p:ext uri="{BB962C8B-B14F-4D97-AF65-F5344CB8AC3E}">
        <p14:creationId xmlns:p14="http://schemas.microsoft.com/office/powerpoint/2010/main" val="166988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40C2BF-40B4-4E8A-A6BB-EF76CC80E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0F00D00-FA76-49D4-9105-5692A512A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0FA1C-D409-AEDA-B825-AB182C143338}"/>
              </a:ext>
            </a:extLst>
          </p:cNvPr>
          <p:cNvSpPr>
            <a:spLocks noGrp="1"/>
          </p:cNvSpPr>
          <p:nvPr>
            <p:ph type="title"/>
          </p:nvPr>
        </p:nvSpPr>
        <p:spPr>
          <a:xfrm>
            <a:off x="883920" y="762001"/>
            <a:ext cx="10637520" cy="1402080"/>
          </a:xfrm>
        </p:spPr>
        <p:txBody>
          <a:bodyPr vert="horz" lIns="91440" tIns="45720" rIns="91440" bIns="45720" rtlCol="0" anchor="ctr">
            <a:normAutofit/>
          </a:bodyPr>
          <a:lstStyle/>
          <a:p>
            <a:pPr algn="ctr"/>
            <a:r>
              <a:rPr lang="en-US" sz="5400" dirty="0">
                <a:latin typeface="Abadi Extra Light" panose="020B0204020104020204" pitchFamily="34" charset="0"/>
              </a:rPr>
              <a:t>Where does stress come from?</a:t>
            </a:r>
          </a:p>
        </p:txBody>
      </p:sp>
      <p:pic>
        <p:nvPicPr>
          <p:cNvPr id="5122" name="Picture 2" descr="Fight or flight">
            <a:extLst>
              <a:ext uri="{FF2B5EF4-FFF2-40B4-BE49-F238E27FC236}">
                <a16:creationId xmlns:a16="http://schemas.microsoft.com/office/drawing/2014/main" id="{A6B87288-6E13-6568-BAA3-402BDB181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 y="2506102"/>
            <a:ext cx="9880062" cy="32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4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C289-C1C4-C141-FE0B-19580F630290}"/>
              </a:ext>
            </a:extLst>
          </p:cNvPr>
          <p:cNvSpPr>
            <a:spLocks noGrp="1"/>
          </p:cNvSpPr>
          <p:nvPr>
            <p:ph type="title"/>
          </p:nvPr>
        </p:nvSpPr>
        <p:spPr>
          <a:xfrm>
            <a:off x="1524000" y="1036649"/>
            <a:ext cx="9144000" cy="1344168"/>
          </a:xfrm>
        </p:spPr>
        <p:txBody>
          <a:bodyPr/>
          <a:lstStyle/>
          <a:p>
            <a:r>
              <a:rPr lang="en-GB" dirty="0">
                <a:latin typeface="Abadi Extra Light" panose="020B0204020104020204" pitchFamily="34" charset="0"/>
              </a:rPr>
              <a:t>The benefits of stress..</a:t>
            </a:r>
          </a:p>
        </p:txBody>
      </p:sp>
      <p:pic>
        <p:nvPicPr>
          <p:cNvPr id="9218" name="Picture 2" descr="The Stress curve - MindWell">
            <a:extLst>
              <a:ext uri="{FF2B5EF4-FFF2-40B4-BE49-F238E27FC236}">
                <a16:creationId xmlns:a16="http://schemas.microsoft.com/office/drawing/2014/main" id="{8EFB099A-4B8A-F94C-4E96-63A53D427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0" y="2380817"/>
            <a:ext cx="7909560" cy="44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32936"/>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1528</Words>
  <Application>Microsoft Office PowerPoint</Application>
  <PresentationFormat>Widescreen</PresentationFormat>
  <Paragraphs>177</Paragraphs>
  <Slides>29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Abadi</vt:lpstr>
      <vt:lpstr>Abadi Extra Light</vt:lpstr>
      <vt:lpstr>Aharoni</vt:lpstr>
      <vt:lpstr>Arial</vt:lpstr>
      <vt:lpstr>Avenir Next LT Pro</vt:lpstr>
      <vt:lpstr>Calibri</vt:lpstr>
      <vt:lpstr>PrismaticVTI</vt:lpstr>
      <vt:lpstr>PowerPoint Presentation</vt:lpstr>
      <vt:lpstr>Who are we?</vt:lpstr>
      <vt:lpstr>The 3 core functions of the MHST</vt:lpstr>
      <vt:lpstr>The support that we offer…</vt:lpstr>
      <vt:lpstr>Exam Stress</vt:lpstr>
      <vt:lpstr>Why are we talking about exam stress?</vt:lpstr>
      <vt:lpstr>What is stress?</vt:lpstr>
      <vt:lpstr>Where does stress come from?</vt:lpstr>
      <vt:lpstr>The benefits of stress..</vt:lpstr>
      <vt:lpstr>Identifying stress</vt:lpstr>
      <vt:lpstr>Physical…</vt:lpstr>
      <vt:lpstr>Behavioral…</vt:lpstr>
      <vt:lpstr>Emotional…</vt:lpstr>
      <vt:lpstr>Thoughts…</vt:lpstr>
      <vt:lpstr>Creating a wellbeing bucket…</vt:lpstr>
      <vt:lpstr>What might my child's stress bucket look like?</vt:lpstr>
      <vt:lpstr>Helpful vs unhelpful coping strategies </vt:lpstr>
      <vt:lpstr>Setting S.M.A.R.T goals </vt:lpstr>
      <vt:lpstr>Creating a timetable and structure</vt:lpstr>
      <vt:lpstr>Breathing and grounding</vt:lpstr>
      <vt:lpstr>PowerPoint Presentation</vt:lpstr>
      <vt:lpstr>The worry tree – a way to problem solve</vt:lpstr>
      <vt:lpstr>Being mindful of perfectionism</vt:lpstr>
      <vt:lpstr>Positive affirmations</vt:lpstr>
      <vt:lpstr>Creating a safety plan/wellbeing plan</vt:lpstr>
      <vt:lpstr>Where to get further support</vt:lpstr>
      <vt:lpstr>If you feel like your child needs additional  support for their mental wellbeing…  https://www.bsmhft.nhs.uk/our-services/solar-youth-services/  </vt:lpstr>
      <vt:lpstr>Crisis support </vt:lpstr>
      <vt:lpstr>Q+A and 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Larsen</dc:creator>
  <cp:lastModifiedBy>Amanda Larsen</cp:lastModifiedBy>
  <cp:revision>11</cp:revision>
  <dcterms:created xsi:type="dcterms:W3CDTF">2022-11-07T09:58:43Z</dcterms:created>
  <dcterms:modified xsi:type="dcterms:W3CDTF">2022-11-08T09:43:33Z</dcterms:modified>
</cp:coreProperties>
</file>