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63" r:id="rId6"/>
    <p:sldId id="259" r:id="rId7"/>
    <p:sldId id="260"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1" d="100"/>
          <a:sy n="81" d="100"/>
        </p:scale>
        <p:origin x="62" y="1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E1FA091-8FB0-4132-967D-06EEA5259C1F}" type="datetimeFigureOut">
              <a:rPr lang="en-GB" smtClean="0"/>
              <a:t>28/02/2023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A29C21-219D-49DA-A4EE-00C12D8DADD3}" type="slidenum">
              <a:rPr lang="en-GB" smtClean="0"/>
              <a:t>‹#›</a:t>
            </a:fld>
            <a:endParaRPr lang="en-GB"/>
          </a:p>
        </p:txBody>
      </p:sp>
    </p:spTree>
    <p:extLst>
      <p:ext uri="{BB962C8B-B14F-4D97-AF65-F5344CB8AC3E}">
        <p14:creationId xmlns:p14="http://schemas.microsoft.com/office/powerpoint/2010/main" val="1391640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E1FA091-8FB0-4132-967D-06EEA5259C1F}" type="datetimeFigureOut">
              <a:rPr lang="en-GB" smtClean="0"/>
              <a:t>28/02/2023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A29C21-219D-49DA-A4EE-00C12D8DADD3}" type="slidenum">
              <a:rPr lang="en-GB" smtClean="0"/>
              <a:t>‹#›</a:t>
            </a:fld>
            <a:endParaRPr lang="en-GB"/>
          </a:p>
        </p:txBody>
      </p:sp>
    </p:spTree>
    <p:extLst>
      <p:ext uri="{BB962C8B-B14F-4D97-AF65-F5344CB8AC3E}">
        <p14:creationId xmlns:p14="http://schemas.microsoft.com/office/powerpoint/2010/main" val="1242861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E1FA091-8FB0-4132-967D-06EEA5259C1F}" type="datetimeFigureOut">
              <a:rPr lang="en-GB" smtClean="0"/>
              <a:t>28/02/2023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A29C21-219D-49DA-A4EE-00C12D8DADD3}" type="slidenum">
              <a:rPr lang="en-GB" smtClean="0"/>
              <a:t>‹#›</a:t>
            </a:fld>
            <a:endParaRPr lang="en-GB"/>
          </a:p>
        </p:txBody>
      </p:sp>
    </p:spTree>
    <p:extLst>
      <p:ext uri="{BB962C8B-B14F-4D97-AF65-F5344CB8AC3E}">
        <p14:creationId xmlns:p14="http://schemas.microsoft.com/office/powerpoint/2010/main" val="1020000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E1FA091-8FB0-4132-967D-06EEA5259C1F}" type="datetimeFigureOut">
              <a:rPr lang="en-GB" smtClean="0"/>
              <a:t>28/02/2023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A29C21-219D-49DA-A4EE-00C12D8DADD3}" type="slidenum">
              <a:rPr lang="en-GB" smtClean="0"/>
              <a:t>‹#›</a:t>
            </a:fld>
            <a:endParaRPr lang="en-GB"/>
          </a:p>
        </p:txBody>
      </p:sp>
    </p:spTree>
    <p:extLst>
      <p:ext uri="{BB962C8B-B14F-4D97-AF65-F5344CB8AC3E}">
        <p14:creationId xmlns:p14="http://schemas.microsoft.com/office/powerpoint/2010/main" val="346105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1FA091-8FB0-4132-967D-06EEA5259C1F}" type="datetimeFigureOut">
              <a:rPr lang="en-GB" smtClean="0"/>
              <a:t>28/02/2023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A29C21-219D-49DA-A4EE-00C12D8DADD3}" type="slidenum">
              <a:rPr lang="en-GB" smtClean="0"/>
              <a:t>‹#›</a:t>
            </a:fld>
            <a:endParaRPr lang="en-GB"/>
          </a:p>
        </p:txBody>
      </p:sp>
    </p:spTree>
    <p:extLst>
      <p:ext uri="{BB962C8B-B14F-4D97-AF65-F5344CB8AC3E}">
        <p14:creationId xmlns:p14="http://schemas.microsoft.com/office/powerpoint/2010/main" val="172767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E1FA091-8FB0-4132-967D-06EEA5259C1F}" type="datetimeFigureOut">
              <a:rPr lang="en-GB" smtClean="0"/>
              <a:t>28/02/2023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A29C21-219D-49DA-A4EE-00C12D8DADD3}" type="slidenum">
              <a:rPr lang="en-GB" smtClean="0"/>
              <a:t>‹#›</a:t>
            </a:fld>
            <a:endParaRPr lang="en-GB"/>
          </a:p>
        </p:txBody>
      </p:sp>
    </p:spTree>
    <p:extLst>
      <p:ext uri="{BB962C8B-B14F-4D97-AF65-F5344CB8AC3E}">
        <p14:creationId xmlns:p14="http://schemas.microsoft.com/office/powerpoint/2010/main" val="3816979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E1FA091-8FB0-4132-967D-06EEA5259C1F}" type="datetimeFigureOut">
              <a:rPr lang="en-GB" smtClean="0"/>
              <a:t>28/02/2023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A29C21-219D-49DA-A4EE-00C12D8DADD3}" type="slidenum">
              <a:rPr lang="en-GB" smtClean="0"/>
              <a:t>‹#›</a:t>
            </a:fld>
            <a:endParaRPr lang="en-GB"/>
          </a:p>
        </p:txBody>
      </p:sp>
    </p:spTree>
    <p:extLst>
      <p:ext uri="{BB962C8B-B14F-4D97-AF65-F5344CB8AC3E}">
        <p14:creationId xmlns:p14="http://schemas.microsoft.com/office/powerpoint/2010/main" val="74342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E1FA091-8FB0-4132-967D-06EEA5259C1F}" type="datetimeFigureOut">
              <a:rPr lang="en-GB" smtClean="0"/>
              <a:t>28/02/2023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AA29C21-219D-49DA-A4EE-00C12D8DADD3}" type="slidenum">
              <a:rPr lang="en-GB" smtClean="0"/>
              <a:t>‹#›</a:t>
            </a:fld>
            <a:endParaRPr lang="en-GB"/>
          </a:p>
        </p:txBody>
      </p:sp>
    </p:spTree>
    <p:extLst>
      <p:ext uri="{BB962C8B-B14F-4D97-AF65-F5344CB8AC3E}">
        <p14:creationId xmlns:p14="http://schemas.microsoft.com/office/powerpoint/2010/main" val="2544637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1FA091-8FB0-4132-967D-06EEA5259C1F}" type="datetimeFigureOut">
              <a:rPr lang="en-GB" smtClean="0"/>
              <a:t>28/02/2023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AA29C21-219D-49DA-A4EE-00C12D8DADD3}" type="slidenum">
              <a:rPr lang="en-GB" smtClean="0"/>
              <a:t>‹#›</a:t>
            </a:fld>
            <a:endParaRPr lang="en-GB"/>
          </a:p>
        </p:txBody>
      </p:sp>
    </p:spTree>
    <p:extLst>
      <p:ext uri="{BB962C8B-B14F-4D97-AF65-F5344CB8AC3E}">
        <p14:creationId xmlns:p14="http://schemas.microsoft.com/office/powerpoint/2010/main" val="2488890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1FA091-8FB0-4132-967D-06EEA5259C1F}" type="datetimeFigureOut">
              <a:rPr lang="en-GB" smtClean="0"/>
              <a:t>28/02/2023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A29C21-219D-49DA-A4EE-00C12D8DADD3}" type="slidenum">
              <a:rPr lang="en-GB" smtClean="0"/>
              <a:t>‹#›</a:t>
            </a:fld>
            <a:endParaRPr lang="en-GB"/>
          </a:p>
        </p:txBody>
      </p:sp>
    </p:spTree>
    <p:extLst>
      <p:ext uri="{BB962C8B-B14F-4D97-AF65-F5344CB8AC3E}">
        <p14:creationId xmlns:p14="http://schemas.microsoft.com/office/powerpoint/2010/main" val="571270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1FA091-8FB0-4132-967D-06EEA5259C1F}" type="datetimeFigureOut">
              <a:rPr lang="en-GB" smtClean="0"/>
              <a:t>28/02/2023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A29C21-219D-49DA-A4EE-00C12D8DADD3}" type="slidenum">
              <a:rPr lang="en-GB" smtClean="0"/>
              <a:t>‹#›</a:t>
            </a:fld>
            <a:endParaRPr lang="en-GB"/>
          </a:p>
        </p:txBody>
      </p:sp>
    </p:spTree>
    <p:extLst>
      <p:ext uri="{BB962C8B-B14F-4D97-AF65-F5344CB8AC3E}">
        <p14:creationId xmlns:p14="http://schemas.microsoft.com/office/powerpoint/2010/main" val="316202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1FA091-8FB0-4132-967D-06EEA5259C1F}" type="datetimeFigureOut">
              <a:rPr lang="en-GB" smtClean="0"/>
              <a:t>28/02/2023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29C21-219D-49DA-A4EE-00C12D8DADD3}" type="slidenum">
              <a:rPr lang="en-GB" smtClean="0"/>
              <a:t>‹#›</a:t>
            </a:fld>
            <a:endParaRPr lang="en-GB"/>
          </a:p>
        </p:txBody>
      </p:sp>
    </p:spTree>
    <p:extLst>
      <p:ext uri="{BB962C8B-B14F-4D97-AF65-F5344CB8AC3E}">
        <p14:creationId xmlns:p14="http://schemas.microsoft.com/office/powerpoint/2010/main" val="1708247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5257800" cy="2387600"/>
          </a:xfrm>
        </p:spPr>
        <p:txBody>
          <a:bodyPr/>
          <a:lstStyle/>
          <a:p>
            <a:r>
              <a:rPr lang="en-GB" b="1" u="sng" dirty="0">
                <a:effectLst>
                  <a:outerShdw blurRad="38100" dist="38100" dir="2700000" algn="tl">
                    <a:srgbClr val="000000">
                      <a:alpha val="43137"/>
                    </a:srgbClr>
                  </a:outerShdw>
                </a:effectLst>
              </a:rPr>
              <a:t>The Changing Economic World</a:t>
            </a:r>
          </a:p>
        </p:txBody>
      </p:sp>
      <p:sp>
        <p:nvSpPr>
          <p:cNvPr id="3" name="Subtitle 2"/>
          <p:cNvSpPr>
            <a:spLocks noGrp="1"/>
          </p:cNvSpPr>
          <p:nvPr>
            <p:ph type="subTitle" idx="1"/>
          </p:nvPr>
        </p:nvSpPr>
        <p:spPr>
          <a:xfrm>
            <a:off x="1524000" y="3602038"/>
            <a:ext cx="5743575" cy="1655762"/>
          </a:xfrm>
        </p:spPr>
        <p:txBody>
          <a:bodyPr>
            <a:normAutofit/>
          </a:bodyPr>
          <a:lstStyle/>
          <a:p>
            <a:r>
              <a:rPr lang="en-GB" sz="4000" b="1" dirty="0">
                <a:effectLst>
                  <a:outerShdw blurRad="38100" dist="38100" dir="2700000" algn="tl">
                    <a:srgbClr val="000000">
                      <a:alpha val="43137"/>
                    </a:srgbClr>
                  </a:outerShdw>
                </a:effectLst>
              </a:rPr>
              <a:t>GEOG YOUR MEMORY</a:t>
            </a:r>
          </a:p>
        </p:txBody>
      </p:sp>
      <p:pic>
        <p:nvPicPr>
          <p:cNvPr id="4" name="Picture 3"/>
          <p:cNvPicPr>
            <a:picLocks noChangeAspect="1"/>
          </p:cNvPicPr>
          <p:nvPr/>
        </p:nvPicPr>
        <p:blipFill>
          <a:blip r:embed="rId2"/>
          <a:stretch>
            <a:fillRect/>
          </a:stretch>
        </p:blipFill>
        <p:spPr>
          <a:xfrm>
            <a:off x="7267575" y="1030288"/>
            <a:ext cx="4127705" cy="4959350"/>
          </a:xfrm>
          <a:prstGeom prst="rect">
            <a:avLst/>
          </a:prstGeom>
        </p:spPr>
      </p:pic>
    </p:spTree>
    <p:extLst>
      <p:ext uri="{BB962C8B-B14F-4D97-AF65-F5344CB8AC3E}">
        <p14:creationId xmlns:p14="http://schemas.microsoft.com/office/powerpoint/2010/main" val="2640724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err="1"/>
              <a:t>Geog</a:t>
            </a:r>
            <a:r>
              <a:rPr lang="en-GB" dirty="0"/>
              <a:t> </a:t>
            </a:r>
            <a:r>
              <a:rPr lang="en-GB"/>
              <a:t>Your memory - The </a:t>
            </a:r>
            <a:r>
              <a:rPr lang="en-GB" dirty="0"/>
              <a:t>Development Gap 16.1</a:t>
            </a:r>
          </a:p>
        </p:txBody>
      </p:sp>
      <p:sp>
        <p:nvSpPr>
          <p:cNvPr id="3" name="Content Placeholder 2"/>
          <p:cNvSpPr>
            <a:spLocks noGrp="1"/>
          </p:cNvSpPr>
          <p:nvPr>
            <p:ph idx="1"/>
          </p:nvPr>
        </p:nvSpPr>
        <p:spPr>
          <a:xfrm>
            <a:off x="406399" y="1787525"/>
            <a:ext cx="4835071" cy="4351338"/>
          </a:xfrm>
        </p:spPr>
        <p:txBody>
          <a:bodyPr>
            <a:normAutofit fontScale="92500" lnSpcReduction="10000"/>
          </a:bodyPr>
          <a:lstStyle/>
          <a:p>
            <a:pPr marL="0" indent="0">
              <a:buNone/>
            </a:pPr>
            <a:r>
              <a:rPr lang="en-GB" dirty="0"/>
              <a:t>Q1. What is development?</a:t>
            </a:r>
          </a:p>
          <a:p>
            <a:pPr marL="0" indent="0">
              <a:buNone/>
            </a:pPr>
            <a:r>
              <a:rPr lang="en-GB" dirty="0"/>
              <a:t>Q2. What does HDI and GNI stand for?</a:t>
            </a:r>
          </a:p>
          <a:p>
            <a:pPr marL="0" indent="0">
              <a:buNone/>
            </a:pPr>
            <a:r>
              <a:rPr lang="en-GB" dirty="0"/>
              <a:t>Q3. What measures are used to produce the HDI for development?</a:t>
            </a:r>
          </a:p>
          <a:p>
            <a:pPr marL="0" indent="0">
              <a:buNone/>
            </a:pPr>
            <a:r>
              <a:rPr lang="en-GB" dirty="0"/>
              <a:t>Q4. Using Figure 1, describe two factors that could affect quality of life.</a:t>
            </a:r>
          </a:p>
          <a:p>
            <a:pPr marL="0" indent="0">
              <a:buNone/>
            </a:pPr>
            <a:r>
              <a:rPr lang="en-GB" dirty="0"/>
              <a:t>Q5. Explain the difference between GNI and HDI</a:t>
            </a:r>
          </a:p>
        </p:txBody>
      </p:sp>
      <p:pic>
        <p:nvPicPr>
          <p:cNvPr id="4" name="Picture 3"/>
          <p:cNvPicPr>
            <a:picLocks noChangeAspect="1"/>
          </p:cNvPicPr>
          <p:nvPr/>
        </p:nvPicPr>
        <p:blipFill>
          <a:blip r:embed="rId2"/>
          <a:stretch>
            <a:fillRect/>
          </a:stretch>
        </p:blipFill>
        <p:spPr>
          <a:xfrm>
            <a:off x="5428058" y="1536700"/>
            <a:ext cx="6433741" cy="4419600"/>
          </a:xfrm>
          <a:prstGeom prst="rect">
            <a:avLst/>
          </a:prstGeom>
        </p:spPr>
      </p:pic>
      <p:sp>
        <p:nvSpPr>
          <p:cNvPr id="5" name="Rectangle 4"/>
          <p:cNvSpPr/>
          <p:nvPr/>
        </p:nvSpPr>
        <p:spPr>
          <a:xfrm>
            <a:off x="5428058" y="5956300"/>
            <a:ext cx="3873500" cy="7239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GB" sz="2000" b="1" dirty="0"/>
              <a:t>Figure 1</a:t>
            </a:r>
          </a:p>
        </p:txBody>
      </p:sp>
    </p:spTree>
    <p:extLst>
      <p:ext uri="{BB962C8B-B14F-4D97-AF65-F5344CB8AC3E}">
        <p14:creationId xmlns:p14="http://schemas.microsoft.com/office/powerpoint/2010/main" val="941751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885" y="152853"/>
            <a:ext cx="10515600" cy="434975"/>
          </a:xfrm>
        </p:spPr>
        <p:txBody>
          <a:bodyPr>
            <a:normAutofit fontScale="90000"/>
          </a:bodyPr>
          <a:lstStyle/>
          <a:p>
            <a:pPr algn="r"/>
            <a:r>
              <a:rPr lang="en-GB" dirty="0"/>
              <a:t>The Development Gap 16.1</a:t>
            </a:r>
          </a:p>
        </p:txBody>
      </p:sp>
      <p:sp>
        <p:nvSpPr>
          <p:cNvPr id="3" name="Content Placeholder 2"/>
          <p:cNvSpPr>
            <a:spLocks noGrp="1"/>
          </p:cNvSpPr>
          <p:nvPr>
            <p:ph idx="1"/>
          </p:nvPr>
        </p:nvSpPr>
        <p:spPr>
          <a:xfrm>
            <a:off x="244929" y="587828"/>
            <a:ext cx="11658599" cy="6270172"/>
          </a:xfrm>
        </p:spPr>
        <p:txBody>
          <a:bodyPr>
            <a:normAutofit fontScale="77500" lnSpcReduction="20000"/>
          </a:bodyPr>
          <a:lstStyle/>
          <a:p>
            <a:pPr marL="0" indent="0">
              <a:buNone/>
            </a:pPr>
            <a:r>
              <a:rPr lang="en-GB" dirty="0"/>
              <a:t>Q1. What is development?</a:t>
            </a:r>
          </a:p>
          <a:p>
            <a:pPr marL="0" indent="0">
              <a:buNone/>
            </a:pPr>
            <a:r>
              <a:rPr lang="en-GB" b="1" dirty="0">
                <a:solidFill>
                  <a:srgbClr val="FF0000"/>
                </a:solidFill>
                <a:effectLst>
                  <a:outerShdw blurRad="38100" dist="38100" dir="2700000" algn="tl">
                    <a:srgbClr val="000000">
                      <a:alpha val="43137"/>
                    </a:srgbClr>
                  </a:outerShdw>
                </a:effectLst>
              </a:rPr>
              <a:t>The progress of a country in terms of economic growth, the use of technology and human welfare.</a:t>
            </a:r>
          </a:p>
          <a:p>
            <a:pPr marL="0" indent="0">
              <a:buNone/>
            </a:pPr>
            <a:r>
              <a:rPr lang="en-GB" dirty="0"/>
              <a:t>Q2. What is the development gap?</a:t>
            </a:r>
          </a:p>
          <a:p>
            <a:pPr marL="0" indent="0">
              <a:buNone/>
            </a:pPr>
            <a:r>
              <a:rPr lang="en-GB" b="1" dirty="0">
                <a:solidFill>
                  <a:srgbClr val="FF0000"/>
                </a:solidFill>
                <a:effectLst>
                  <a:outerShdw blurRad="38100" dist="38100" dir="2700000" algn="tl">
                    <a:srgbClr val="000000">
                      <a:alpha val="43137"/>
                    </a:srgbClr>
                  </a:outerShdw>
                </a:effectLst>
              </a:rPr>
              <a:t>The difference in standards of living and wellbeing between the world’s richest and poorest countries (between HICs and LICs). </a:t>
            </a:r>
          </a:p>
          <a:p>
            <a:pPr marL="0" indent="0">
              <a:buNone/>
            </a:pPr>
            <a:r>
              <a:rPr lang="en-GB" dirty="0"/>
              <a:t>Q3. What does HDI and GNI stand for?</a:t>
            </a:r>
          </a:p>
          <a:p>
            <a:pPr marL="0" indent="0">
              <a:buNone/>
            </a:pPr>
            <a:r>
              <a:rPr lang="en-GB" b="1" dirty="0">
                <a:solidFill>
                  <a:srgbClr val="FF0000"/>
                </a:solidFill>
                <a:effectLst>
                  <a:outerShdw blurRad="38100" dist="38100" dir="2700000" algn="tl">
                    <a:srgbClr val="000000">
                      <a:alpha val="43137"/>
                    </a:srgbClr>
                  </a:outerShdw>
                </a:effectLst>
              </a:rPr>
              <a:t>HDI = Human Development Index   GNI = Gross National Income</a:t>
            </a:r>
          </a:p>
          <a:p>
            <a:pPr marL="0" indent="0">
              <a:buNone/>
            </a:pPr>
            <a:r>
              <a:rPr lang="en-GB" dirty="0"/>
              <a:t>Q4. What measures are used to produce the HDI for development?</a:t>
            </a:r>
          </a:p>
          <a:p>
            <a:pPr marL="0" indent="0">
              <a:buNone/>
            </a:pPr>
            <a:r>
              <a:rPr lang="en-GB" b="1" dirty="0">
                <a:solidFill>
                  <a:srgbClr val="FF0000"/>
                </a:solidFill>
                <a:effectLst>
                  <a:outerShdw blurRad="38100" dist="38100" dir="2700000" algn="tl">
                    <a:srgbClr val="000000">
                      <a:alpha val="43137"/>
                    </a:srgbClr>
                  </a:outerShdw>
                </a:effectLst>
              </a:rPr>
              <a:t>Where GDP per capita, life expectancy and adult literacy are combined to give an overview. This combined measure of development uses economic and social indicators to produce an index figure that allows comparison between countries. </a:t>
            </a:r>
          </a:p>
          <a:p>
            <a:pPr marL="0" indent="0">
              <a:buNone/>
            </a:pPr>
            <a:r>
              <a:rPr lang="en-GB" dirty="0"/>
              <a:t>Q5. Using Figure 1, describe two factors that could affect quality of life.</a:t>
            </a:r>
          </a:p>
          <a:p>
            <a:pPr marL="0" indent="0">
              <a:buNone/>
            </a:pPr>
            <a:r>
              <a:rPr lang="en-GB" b="1" dirty="0">
                <a:solidFill>
                  <a:srgbClr val="FF0000"/>
                </a:solidFill>
                <a:effectLst>
                  <a:outerShdw blurRad="38100" dist="38100" dir="2700000" algn="tl">
                    <a:srgbClr val="000000">
                      <a:alpha val="43137"/>
                    </a:srgbClr>
                  </a:outerShdw>
                </a:effectLst>
              </a:rPr>
              <a:t>As shown in Figure 1 one factor that could affect quality of life is …</a:t>
            </a:r>
          </a:p>
          <a:p>
            <a:pPr>
              <a:buFontTx/>
              <a:buChar char="-"/>
            </a:pPr>
            <a:r>
              <a:rPr lang="en-GB" b="1" dirty="0">
                <a:solidFill>
                  <a:srgbClr val="FF0000"/>
                </a:solidFill>
                <a:effectLst>
                  <a:outerShdw blurRad="38100" dist="38100" dir="2700000" algn="tl">
                    <a:srgbClr val="000000">
                      <a:alpha val="43137"/>
                    </a:srgbClr>
                  </a:outerShdw>
                </a:effectLst>
              </a:rPr>
              <a:t>The water looks polluted = contaminated water = </a:t>
            </a:r>
            <a:r>
              <a:rPr lang="en-GB" b="1" dirty="0" err="1">
                <a:solidFill>
                  <a:srgbClr val="FF0000"/>
                </a:solidFill>
                <a:effectLst>
                  <a:outerShdw blurRad="38100" dist="38100" dir="2700000" algn="tl">
                    <a:srgbClr val="000000">
                      <a:alpha val="43137"/>
                    </a:srgbClr>
                  </a:outerShdw>
                </a:effectLst>
              </a:rPr>
              <a:t>waterbourne</a:t>
            </a:r>
            <a:r>
              <a:rPr lang="en-GB" b="1" dirty="0">
                <a:solidFill>
                  <a:srgbClr val="FF0000"/>
                </a:solidFill>
                <a:effectLst>
                  <a:outerShdw blurRad="38100" dist="38100" dir="2700000" algn="tl">
                    <a:srgbClr val="000000">
                      <a:alpha val="43137"/>
                    </a:srgbClr>
                  </a:outerShdw>
                </a:effectLst>
              </a:rPr>
              <a:t> diseases = decrease quality of life</a:t>
            </a:r>
          </a:p>
          <a:p>
            <a:pPr>
              <a:buFontTx/>
              <a:buChar char="-"/>
            </a:pPr>
            <a:r>
              <a:rPr lang="en-GB" b="1" dirty="0">
                <a:solidFill>
                  <a:srgbClr val="FF0000"/>
                </a:solidFill>
                <a:effectLst>
                  <a:outerShdw blurRad="38100" dist="38100" dir="2700000" algn="tl">
                    <a:srgbClr val="000000">
                      <a:alpha val="43137"/>
                    </a:srgbClr>
                  </a:outerShdw>
                </a:effectLst>
              </a:rPr>
              <a:t>Poor quality of buildings = unstable = decrease quality of life</a:t>
            </a:r>
          </a:p>
          <a:p>
            <a:pPr marL="0" indent="0">
              <a:buNone/>
            </a:pPr>
            <a:r>
              <a:rPr lang="en-GB" dirty="0"/>
              <a:t>Q6. Explain the difference between GNI and HDI</a:t>
            </a:r>
          </a:p>
          <a:p>
            <a:pPr marL="0" indent="0">
              <a:buNone/>
            </a:pPr>
            <a:r>
              <a:rPr lang="en-GB" b="1" dirty="0">
                <a:solidFill>
                  <a:srgbClr val="FF0000"/>
                </a:solidFill>
                <a:effectLst>
                  <a:outerShdw blurRad="38100" dist="38100" dir="2700000" algn="tl">
                    <a:srgbClr val="000000">
                      <a:alpha val="43137"/>
                    </a:srgbClr>
                  </a:outerShdw>
                </a:effectLst>
              </a:rPr>
              <a:t>GNI is an economic measure of development and is expressed as per head (per capita) of the population while HDI is a social and economic measure of development and is expressed in values 0-1, where 1 is the highest. </a:t>
            </a:r>
          </a:p>
        </p:txBody>
      </p:sp>
    </p:spTree>
    <p:extLst>
      <p:ext uri="{BB962C8B-B14F-4D97-AF65-F5344CB8AC3E}">
        <p14:creationId xmlns:p14="http://schemas.microsoft.com/office/powerpoint/2010/main" val="2297416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01216" y="391885"/>
            <a:ext cx="10240955" cy="5159828"/>
          </a:xfrm>
          <a:prstGeom prst="rect">
            <a:avLst/>
          </a:prstGeom>
        </p:spPr>
      </p:pic>
      <p:sp>
        <p:nvSpPr>
          <p:cNvPr id="7" name="Rectangle 6"/>
          <p:cNvSpPr/>
          <p:nvPr/>
        </p:nvSpPr>
        <p:spPr>
          <a:xfrm>
            <a:off x="778329" y="5748028"/>
            <a:ext cx="10912928" cy="467629"/>
          </a:xfrm>
          <a:prstGeom prst="rect">
            <a:avLst/>
          </a:prstGeom>
        </p:spPr>
        <p:txBody>
          <a:bodyPr wrap="square">
            <a:spAutoFit/>
          </a:bodyPr>
          <a:lstStyle/>
          <a:p>
            <a:pPr>
              <a:lnSpc>
                <a:spcPct val="107000"/>
              </a:lnSpc>
              <a:spcBef>
                <a:spcPts val="1200"/>
              </a:spcBef>
              <a:spcAft>
                <a:spcPts val="0"/>
              </a:spcAft>
            </a:pPr>
            <a:r>
              <a:rPr lang="en-US" sz="2400" dirty="0">
                <a:latin typeface="Arial" panose="020B0604020202020204" pitchFamily="34" charset="0"/>
                <a:ea typeface="Times New Roman" panose="02020603050405020304" pitchFamily="18" charset="0"/>
                <a:cs typeface="Times New Roman" panose="02020603050405020304" pitchFamily="18" charset="0"/>
              </a:rPr>
              <a:t>Using the figure above, compare HDI values in Africa and South America.</a:t>
            </a:r>
            <a:endParaRPr lang="en-GB" sz="24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6439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Using the figure above, compare HDI values in Africa and South America.</a:t>
            </a:r>
            <a:br>
              <a:rPr lang="en-GB" dirty="0"/>
            </a:br>
            <a:endParaRPr lang="en-GB" dirty="0"/>
          </a:p>
        </p:txBody>
      </p:sp>
      <p:sp>
        <p:nvSpPr>
          <p:cNvPr id="3" name="Content Placeholder 2"/>
          <p:cNvSpPr>
            <a:spLocks noGrp="1"/>
          </p:cNvSpPr>
          <p:nvPr>
            <p:ph idx="1"/>
          </p:nvPr>
        </p:nvSpPr>
        <p:spPr/>
        <p:txBody>
          <a:bodyPr/>
          <a:lstStyle/>
          <a:p>
            <a:pPr marL="0" indent="0">
              <a:buNone/>
            </a:pPr>
            <a:r>
              <a:rPr lang="en-US" b="1" dirty="0">
                <a:solidFill>
                  <a:srgbClr val="FF0000"/>
                </a:solidFill>
                <a:effectLst>
                  <a:outerShdw blurRad="38100" dist="38100" dir="2700000" algn="tl">
                    <a:srgbClr val="000000">
                      <a:alpha val="43137"/>
                    </a:srgbClr>
                  </a:outerShdw>
                </a:effectLst>
              </a:rPr>
              <a:t>•   </a:t>
            </a:r>
            <a:r>
              <a:rPr lang="en-US" b="1">
                <a:solidFill>
                  <a:srgbClr val="FF0000"/>
                </a:solidFill>
                <a:effectLst>
                  <a:outerShdw blurRad="38100" dist="38100" dir="2700000" algn="tl">
                    <a:srgbClr val="000000">
                      <a:alpha val="43137"/>
                    </a:srgbClr>
                  </a:outerShdw>
                </a:effectLst>
              </a:rPr>
              <a:t> HDI </a:t>
            </a:r>
            <a:r>
              <a:rPr lang="en-US" b="1" dirty="0">
                <a:solidFill>
                  <a:srgbClr val="FF0000"/>
                </a:solidFill>
                <a:effectLst>
                  <a:outerShdw blurRad="38100" dist="38100" dir="2700000" algn="tl">
                    <a:srgbClr val="000000">
                      <a:alpha val="43137"/>
                    </a:srgbClr>
                  </a:outerShdw>
                </a:effectLst>
              </a:rPr>
              <a:t>values in South America are generally higher than in Africa </a:t>
            </a:r>
            <a:endParaRPr lang="en-GB" b="1" dirty="0">
              <a:solidFill>
                <a:srgbClr val="FF0000"/>
              </a:solidFill>
              <a:effectLst>
                <a:outerShdw blurRad="38100" dist="38100" dir="2700000" algn="tl">
                  <a:srgbClr val="000000">
                    <a:alpha val="43137"/>
                  </a:srgbClr>
                </a:outerShdw>
              </a:effectLst>
            </a:endParaRPr>
          </a:p>
          <a:p>
            <a:pPr marL="0" indent="0">
              <a:buNone/>
            </a:pPr>
            <a:r>
              <a:rPr lang="en-US" b="1" dirty="0">
                <a:solidFill>
                  <a:srgbClr val="FF0000"/>
                </a:solidFill>
                <a:effectLst>
                  <a:outerShdw blurRad="38100" dist="38100" dir="2700000" algn="tl">
                    <a:srgbClr val="000000">
                      <a:alpha val="43137"/>
                    </a:srgbClr>
                  </a:outerShdw>
                </a:effectLst>
              </a:rPr>
              <a:t>•   the vast majority of countries in South America have values above 0.7, whereas most countries in Africa show HDI values under 0.6 </a:t>
            </a:r>
            <a:endParaRPr lang="en-GB" b="1" dirty="0">
              <a:solidFill>
                <a:srgbClr val="FF0000"/>
              </a:solidFill>
              <a:effectLst>
                <a:outerShdw blurRad="38100" dist="38100" dir="2700000" algn="tl">
                  <a:srgbClr val="000000">
                    <a:alpha val="43137"/>
                  </a:srgbClr>
                </a:outerShdw>
              </a:effectLst>
            </a:endParaRPr>
          </a:p>
          <a:p>
            <a:pPr marL="0" indent="0">
              <a:buNone/>
            </a:pPr>
            <a:r>
              <a:rPr lang="en-US" b="1" dirty="0">
                <a:solidFill>
                  <a:srgbClr val="FF0000"/>
                </a:solidFill>
                <a:effectLst>
                  <a:outerShdw blurRad="38100" dist="38100" dir="2700000" algn="tl">
                    <a:srgbClr val="000000">
                      <a:alpha val="43137"/>
                    </a:srgbClr>
                  </a:outerShdw>
                </a:effectLst>
              </a:rPr>
              <a:t>•   the highest figures for HDI are in the extreme north and south of Africa showing values exceeding 0.6. The highest in South America are in the southern part, with values above 0.8.</a:t>
            </a:r>
            <a:endParaRPr lang="en-GB" b="1" dirty="0">
              <a:solidFill>
                <a:srgbClr val="FF0000"/>
              </a:solidFill>
              <a:effectLst>
                <a:outerShdw blurRad="38100" dist="38100" dir="2700000" algn="tl">
                  <a:srgbClr val="000000">
                    <a:alpha val="43137"/>
                  </a:srgbClr>
                </a:outerShdw>
              </a:effectLst>
            </a:endParaRPr>
          </a:p>
          <a:p>
            <a:endParaRPr lang="en-GB" dirty="0"/>
          </a:p>
        </p:txBody>
      </p:sp>
    </p:spTree>
    <p:extLst>
      <p:ext uri="{BB962C8B-B14F-4D97-AF65-F5344CB8AC3E}">
        <p14:creationId xmlns:p14="http://schemas.microsoft.com/office/powerpoint/2010/main" val="946909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a:t>Measuring Development 16.2 </a:t>
            </a:r>
          </a:p>
        </p:txBody>
      </p:sp>
      <p:sp>
        <p:nvSpPr>
          <p:cNvPr id="3" name="Content Placeholder 2"/>
          <p:cNvSpPr>
            <a:spLocks noGrp="1"/>
          </p:cNvSpPr>
          <p:nvPr>
            <p:ph idx="1"/>
          </p:nvPr>
        </p:nvSpPr>
        <p:spPr/>
        <p:txBody>
          <a:bodyPr/>
          <a:lstStyle/>
          <a:p>
            <a:pPr marL="0" indent="0">
              <a:buNone/>
            </a:pPr>
            <a:r>
              <a:rPr lang="en-GB" dirty="0"/>
              <a:t>Q1. What is infant mortality?</a:t>
            </a:r>
          </a:p>
          <a:p>
            <a:pPr marL="0" indent="0">
              <a:buNone/>
            </a:pPr>
            <a:r>
              <a:rPr lang="en-GB" dirty="0"/>
              <a:t>Q2. What is death rate?</a:t>
            </a:r>
          </a:p>
          <a:p>
            <a:pPr marL="0" indent="0">
              <a:buNone/>
            </a:pPr>
            <a:r>
              <a:rPr lang="en-GB" dirty="0"/>
              <a:t>Q2. Is birth rate a reliable measure? Give a reason for your answer.</a:t>
            </a:r>
          </a:p>
          <a:p>
            <a:pPr marL="0" indent="0">
              <a:buNone/>
            </a:pPr>
            <a:r>
              <a:rPr lang="en-GB" dirty="0"/>
              <a:t>Q3. Identify a limitation of development measures.</a:t>
            </a:r>
          </a:p>
          <a:p>
            <a:pPr marL="0" indent="0">
              <a:buNone/>
            </a:pPr>
            <a:endParaRPr lang="en-GB" dirty="0"/>
          </a:p>
        </p:txBody>
      </p:sp>
    </p:spTree>
    <p:extLst>
      <p:ext uri="{BB962C8B-B14F-4D97-AF65-F5344CB8AC3E}">
        <p14:creationId xmlns:p14="http://schemas.microsoft.com/office/powerpoint/2010/main" val="1147187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a:t>Measuring Development 16.2 </a:t>
            </a:r>
          </a:p>
        </p:txBody>
      </p:sp>
      <p:sp>
        <p:nvSpPr>
          <p:cNvPr id="3" name="Content Placeholder 2"/>
          <p:cNvSpPr>
            <a:spLocks noGrp="1"/>
          </p:cNvSpPr>
          <p:nvPr>
            <p:ph idx="1"/>
          </p:nvPr>
        </p:nvSpPr>
        <p:spPr>
          <a:xfrm>
            <a:off x="511627" y="1482724"/>
            <a:ext cx="11457215" cy="5032375"/>
          </a:xfrm>
        </p:spPr>
        <p:txBody>
          <a:bodyPr>
            <a:normAutofit fontScale="85000" lnSpcReduction="20000"/>
          </a:bodyPr>
          <a:lstStyle/>
          <a:p>
            <a:pPr marL="0" indent="0">
              <a:buNone/>
            </a:pPr>
            <a:r>
              <a:rPr lang="en-GB" dirty="0"/>
              <a:t>Q1. What is infant mortality?</a:t>
            </a:r>
          </a:p>
          <a:p>
            <a:pPr marL="0" indent="0">
              <a:buNone/>
            </a:pPr>
            <a:r>
              <a:rPr lang="en-GB" b="1" dirty="0">
                <a:solidFill>
                  <a:srgbClr val="FF0000"/>
                </a:solidFill>
                <a:effectLst>
                  <a:outerShdw blurRad="38100" dist="38100" dir="2700000" algn="tl">
                    <a:srgbClr val="000000">
                      <a:alpha val="43137"/>
                    </a:srgbClr>
                  </a:outerShdw>
                </a:effectLst>
              </a:rPr>
              <a:t>The average number of babies that die under one year of age, </a:t>
            </a:r>
            <a:r>
              <a:rPr lang="en-GB" b="1">
                <a:solidFill>
                  <a:srgbClr val="FF0000"/>
                </a:solidFill>
                <a:effectLst>
                  <a:outerShdw blurRad="38100" dist="38100" dir="2700000" algn="tl">
                    <a:srgbClr val="000000">
                      <a:alpha val="43137"/>
                    </a:srgbClr>
                  </a:outerShdw>
                </a:effectLst>
              </a:rPr>
              <a:t>per 1000 live </a:t>
            </a:r>
            <a:r>
              <a:rPr lang="en-GB" b="1" dirty="0">
                <a:solidFill>
                  <a:srgbClr val="FF0000"/>
                </a:solidFill>
                <a:effectLst>
                  <a:outerShdw blurRad="38100" dist="38100" dir="2700000" algn="tl">
                    <a:srgbClr val="000000">
                      <a:alpha val="43137"/>
                    </a:srgbClr>
                  </a:outerShdw>
                </a:effectLst>
              </a:rPr>
              <a:t>births.</a:t>
            </a:r>
          </a:p>
          <a:p>
            <a:pPr marL="0" indent="0">
              <a:buNone/>
            </a:pPr>
            <a:r>
              <a:rPr lang="en-GB" dirty="0"/>
              <a:t>Q2. What is death rate?</a:t>
            </a:r>
          </a:p>
          <a:p>
            <a:pPr marL="0" indent="0">
              <a:buNone/>
            </a:pPr>
            <a:r>
              <a:rPr lang="en-GB" b="1" dirty="0">
                <a:solidFill>
                  <a:srgbClr val="FF0000"/>
                </a:solidFill>
                <a:effectLst>
                  <a:outerShdw blurRad="38100" dist="38100" dir="2700000" algn="tl">
                    <a:srgbClr val="000000">
                      <a:alpha val="43137"/>
                    </a:srgbClr>
                  </a:outerShdw>
                </a:effectLst>
              </a:rPr>
              <a:t>The number of deaths in a year per 1000 of the total population</a:t>
            </a:r>
          </a:p>
          <a:p>
            <a:pPr marL="0" indent="0">
              <a:buNone/>
            </a:pPr>
            <a:r>
              <a:rPr lang="en-GB" dirty="0"/>
              <a:t>Q2. Is birth rate a reliable measure? Give a reason for your answer.</a:t>
            </a:r>
          </a:p>
          <a:p>
            <a:pPr marL="0" indent="0">
              <a:buNone/>
            </a:pPr>
            <a:r>
              <a:rPr lang="en-GB" b="1" dirty="0">
                <a:solidFill>
                  <a:srgbClr val="FF0000"/>
                </a:solidFill>
                <a:effectLst>
                  <a:outerShdw blurRad="38100" dist="38100" dir="2700000" algn="tl">
                    <a:srgbClr val="000000">
                      <a:alpha val="43137"/>
                    </a:srgbClr>
                  </a:outerShdw>
                </a:effectLst>
              </a:rPr>
              <a:t>Yes it is a reliable measure as a country develops, women are likely to become educated and want a career rather than staying at home. They marry later and have fewer children. </a:t>
            </a:r>
          </a:p>
          <a:p>
            <a:pPr marL="0" indent="0">
              <a:buNone/>
            </a:pPr>
            <a:r>
              <a:rPr lang="en-GB" dirty="0"/>
              <a:t>Q3. Identify a limitation of development measures.</a:t>
            </a:r>
          </a:p>
          <a:p>
            <a:pPr marL="0" indent="0">
              <a:buNone/>
            </a:pPr>
            <a:r>
              <a:rPr lang="en-GB" b="1" dirty="0">
                <a:solidFill>
                  <a:srgbClr val="FF0000"/>
                </a:solidFill>
                <a:effectLst>
                  <a:outerShdw blurRad="38100" dist="38100" dir="2700000" algn="tl">
                    <a:srgbClr val="000000">
                      <a:alpha val="43137"/>
                    </a:srgbClr>
                  </a:outerShdw>
                </a:effectLst>
              </a:rPr>
              <a:t>A single measure of development can give a false picture, as it gives the average for the whole country. </a:t>
            </a:r>
          </a:p>
          <a:p>
            <a:pPr marL="0" indent="0">
              <a:buNone/>
            </a:pPr>
            <a:r>
              <a:rPr lang="en-GB" b="1" dirty="0">
                <a:solidFill>
                  <a:srgbClr val="FF0000"/>
                </a:solidFill>
                <a:effectLst>
                  <a:outerShdw blurRad="38100" dist="38100" dir="2700000" algn="tl">
                    <a:srgbClr val="000000">
                      <a:alpha val="43137"/>
                    </a:srgbClr>
                  </a:outerShdw>
                </a:effectLst>
              </a:rPr>
              <a:t>Other ideas:</a:t>
            </a:r>
          </a:p>
          <a:p>
            <a:pPr marL="0" indent="0">
              <a:buNone/>
            </a:pPr>
            <a:r>
              <a:rPr lang="en-GB" b="1" dirty="0">
                <a:solidFill>
                  <a:srgbClr val="FF0000"/>
                </a:solidFill>
                <a:effectLst>
                  <a:outerShdw blurRad="38100" dist="38100" dir="2700000" algn="tl">
                    <a:srgbClr val="000000">
                      <a:alpha val="43137"/>
                    </a:srgbClr>
                  </a:outerShdw>
                </a:effectLst>
              </a:rPr>
              <a:t>- unreliable, out of date data or information was hard to collect.</a:t>
            </a:r>
          </a:p>
        </p:txBody>
      </p:sp>
    </p:spTree>
    <p:extLst>
      <p:ext uri="{BB962C8B-B14F-4D97-AF65-F5344CB8AC3E}">
        <p14:creationId xmlns:p14="http://schemas.microsoft.com/office/powerpoint/2010/main" val="4186825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Demographic Transition Model           16.3 </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750104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613</Words>
  <Application>Microsoft Office PowerPoint</Application>
  <PresentationFormat>Widescreen</PresentationFormat>
  <Paragraphs>46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The Changing Economic World</vt:lpstr>
      <vt:lpstr>Geog Your memory - The Development Gap 16.1</vt:lpstr>
      <vt:lpstr>The Development Gap 16.1</vt:lpstr>
      <vt:lpstr>PowerPoint Presentation</vt:lpstr>
      <vt:lpstr>Using the figure above, compare HDI values in Africa and South America. </vt:lpstr>
      <vt:lpstr>Measuring Development 16.2 </vt:lpstr>
      <vt:lpstr>Measuring Development 16.2 </vt:lpstr>
      <vt:lpstr>The Demographic Transition Model           16.3 </vt:lpstr>
    </vt:vector>
  </TitlesOfParts>
  <Company>Alderbrook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Changing Economic World</dc:title>
  <dc:creator>Mrs M Walshe</dc:creator>
  <cp:lastModifiedBy>Kerry Mills</cp:lastModifiedBy>
  <cp:revision>15</cp:revision>
  <dcterms:created xsi:type="dcterms:W3CDTF">2019-01-29T09:00:13Z</dcterms:created>
  <dcterms:modified xsi:type="dcterms:W3CDTF">2023-02-28T08:31:17Z</dcterms:modified>
</cp:coreProperties>
</file>