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5" r:id="rId9"/>
    <p:sldId id="260" r:id="rId10"/>
    <p:sldId id="263" r:id="rId11"/>
    <p:sldId id="266" r:id="rId12"/>
    <p:sldId id="261" r:id="rId13"/>
    <p:sldId id="262" r:id="rId14"/>
  </p:sldIdLst>
  <p:sldSz cx="9144000" cy="6858000" type="screen4x3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FCF8"/>
    <a:srgbClr val="D4F5FE"/>
    <a:srgbClr val="9BFBF9"/>
    <a:srgbClr val="6DF9F6"/>
    <a:srgbClr val="9BFFEC"/>
    <a:srgbClr val="C6FEE2"/>
    <a:srgbClr val="AFF4FD"/>
    <a:srgbClr val="99FFCC"/>
    <a:srgbClr val="FEDAF4"/>
    <a:srgbClr val="FCA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4A3F4A-F7E4-4AD9-A9C0-C703E977B027}" v="2" dt="2024-01-05T10:01:01.0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16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AAD5-0BC9-4007-B3A9-8C8469A9CE62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E6E0-1208-47BA-8FCA-CA34889FB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34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AAD5-0BC9-4007-B3A9-8C8469A9CE62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E6E0-1208-47BA-8FCA-CA34889FB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896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AAD5-0BC9-4007-B3A9-8C8469A9CE62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E6E0-1208-47BA-8FCA-CA34889FB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57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AAD5-0BC9-4007-B3A9-8C8469A9CE62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E6E0-1208-47BA-8FCA-CA34889FB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00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AAD5-0BC9-4007-B3A9-8C8469A9CE62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E6E0-1208-47BA-8FCA-CA34889FB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00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AAD5-0BC9-4007-B3A9-8C8469A9CE62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E6E0-1208-47BA-8FCA-CA34889FB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532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AAD5-0BC9-4007-B3A9-8C8469A9CE62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E6E0-1208-47BA-8FCA-CA34889FB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201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AAD5-0BC9-4007-B3A9-8C8469A9CE62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E6E0-1208-47BA-8FCA-CA34889FB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199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AAD5-0BC9-4007-B3A9-8C8469A9CE62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E6E0-1208-47BA-8FCA-CA34889FB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279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AAD5-0BC9-4007-B3A9-8C8469A9CE62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E6E0-1208-47BA-8FCA-CA34889FB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504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AAD5-0BC9-4007-B3A9-8C8469A9CE62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E6E0-1208-47BA-8FCA-CA34889FB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870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0AAD5-0BC9-4007-B3A9-8C8469A9CE62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1E6E0-1208-47BA-8FCA-CA34889FB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90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5" Type="http://schemas.microsoft.com/office/2007/relationships/hdphoto" Target="../media/hdphoto3.wdp"/><Relationship Id="rId10" Type="http://schemas.openxmlformats.org/officeDocument/2006/relationships/image" Target="../media/image30.png"/><Relationship Id="rId4" Type="http://schemas.microsoft.com/office/2007/relationships/hdphoto" Target="../media/hdphoto1.wdp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831BDD4-2B76-4FEE-B2A0-B1B27359E943}"/>
              </a:ext>
            </a:extLst>
          </p:cNvPr>
          <p:cNvSpPr/>
          <p:nvPr/>
        </p:nvSpPr>
        <p:spPr>
          <a:xfrm>
            <a:off x="4748171" y="70540"/>
            <a:ext cx="4303552" cy="38219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B98BC-FA3A-64AB-EF71-A6F02D6B3475}"/>
              </a:ext>
            </a:extLst>
          </p:cNvPr>
          <p:cNvSpPr txBox="1"/>
          <p:nvPr/>
        </p:nvSpPr>
        <p:spPr>
          <a:xfrm>
            <a:off x="2219917" y="70646"/>
            <a:ext cx="2394028" cy="707886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B5 Homeostasis</a:t>
            </a:r>
          </a:p>
          <a:p>
            <a:pPr algn="ctr"/>
            <a:r>
              <a:rPr lang="en-GB" sz="2000" dirty="0"/>
              <a:t>Higher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E29896-CB37-46EA-BA90-EE56432A96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70" t="6655" r="23487" b="14569"/>
          <a:stretch/>
        </p:blipFill>
        <p:spPr>
          <a:xfrm>
            <a:off x="226503" y="192947"/>
            <a:ext cx="1842401" cy="15449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C03BA2-85E4-4084-8C13-63B18D214E97}"/>
              </a:ext>
            </a:extLst>
          </p:cNvPr>
          <p:cNvSpPr txBox="1"/>
          <p:nvPr/>
        </p:nvSpPr>
        <p:spPr>
          <a:xfrm>
            <a:off x="2317574" y="850630"/>
            <a:ext cx="2314617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u="sng" dirty="0"/>
              <a:t>Definition:</a:t>
            </a:r>
          </a:p>
          <a:p>
            <a:r>
              <a:rPr lang="en-GB" dirty="0"/>
              <a:t>Maintaining a constant internal environment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5F533C-184D-45F5-811D-DBF4D0773A0D}"/>
              </a:ext>
            </a:extLst>
          </p:cNvPr>
          <p:cNvSpPr txBox="1"/>
          <p:nvPr/>
        </p:nvSpPr>
        <p:spPr>
          <a:xfrm>
            <a:off x="226503" y="3429000"/>
            <a:ext cx="4453636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u="sng" dirty="0"/>
              <a:t>Why is homeostasis important?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Enzymes speed up reactions in the body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Optimum conditions need to be maintained so enzymes can work effectively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0AE9F3-9DD7-4788-972F-03769829B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03" y="1846059"/>
            <a:ext cx="3024190" cy="14747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2C6E87-2F03-41BC-8A39-AE5755BAD4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183" t="5427" r="22202" b="4714"/>
          <a:stretch/>
        </p:blipFill>
        <p:spPr>
          <a:xfrm>
            <a:off x="5109208" y="1067518"/>
            <a:ext cx="1692832" cy="18680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20E8B8-E80E-4B5B-8C6D-D48AFE24BE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728"/>
          <a:stretch/>
        </p:blipFill>
        <p:spPr>
          <a:xfrm>
            <a:off x="7767461" y="439978"/>
            <a:ext cx="1150036" cy="7950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8CDF84-5700-4F88-9AD1-38435621FF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2552" y="2583438"/>
            <a:ext cx="1247734" cy="12477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EF9F96-2AD4-41AB-996D-B6CDDEBCE5E5}"/>
              </a:ext>
            </a:extLst>
          </p:cNvPr>
          <p:cNvSpPr txBox="1"/>
          <p:nvPr/>
        </p:nvSpPr>
        <p:spPr>
          <a:xfrm>
            <a:off x="5368953" y="70646"/>
            <a:ext cx="3481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is controlled by homeostasis?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9217D3-C2E4-4714-9C24-C51BBEB3F2C6}"/>
              </a:ext>
            </a:extLst>
          </p:cNvPr>
          <p:cNvSpPr txBox="1"/>
          <p:nvPr/>
        </p:nvSpPr>
        <p:spPr>
          <a:xfrm>
            <a:off x="4981576" y="406976"/>
            <a:ext cx="246858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Body temperature (thermoregulation) 37</a:t>
            </a:r>
            <a:r>
              <a:rPr lang="en-GB" baseline="30000" dirty="0"/>
              <a:t>o</a:t>
            </a:r>
            <a:r>
              <a:rPr lang="en-GB" dirty="0"/>
              <a:t>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412143-ADEE-4D38-830B-41CE02BF8944}"/>
              </a:ext>
            </a:extLst>
          </p:cNvPr>
          <p:cNvSpPr txBox="1"/>
          <p:nvPr/>
        </p:nvSpPr>
        <p:spPr>
          <a:xfrm>
            <a:off x="5893178" y="3105834"/>
            <a:ext cx="1556985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Blood sugar concentration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8112E2-7BB3-4CCD-9230-D7C377E7CD40}"/>
              </a:ext>
            </a:extLst>
          </p:cNvPr>
          <p:cNvSpPr txBox="1"/>
          <p:nvPr/>
        </p:nvSpPr>
        <p:spPr>
          <a:xfrm>
            <a:off x="7109668" y="1245894"/>
            <a:ext cx="1808727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Blood concentration (osmoregulation: water content)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A30C7B6-AEC1-4586-9DBB-AC001570C62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0806" b="9532"/>
          <a:stretch/>
        </p:blipFill>
        <p:spPr>
          <a:xfrm>
            <a:off x="4981576" y="4110917"/>
            <a:ext cx="2312746" cy="2474349"/>
          </a:xfrm>
          <a:prstGeom prst="rect">
            <a:avLst/>
          </a:prstGeom>
        </p:spPr>
      </p:pic>
      <p:sp>
        <p:nvSpPr>
          <p:cNvPr id="31" name="Speech Bubble: Rectangle 30">
            <a:extLst>
              <a:ext uri="{FF2B5EF4-FFF2-40B4-BE49-F238E27FC236}">
                <a16:creationId xmlns:a16="http://schemas.microsoft.com/office/drawing/2014/main" id="{92284767-9EE3-4B10-9552-A1A846B56CFC}"/>
              </a:ext>
            </a:extLst>
          </p:cNvPr>
          <p:cNvSpPr/>
          <p:nvPr/>
        </p:nvSpPr>
        <p:spPr>
          <a:xfrm>
            <a:off x="7294322" y="3968388"/>
            <a:ext cx="1698676" cy="730020"/>
          </a:xfrm>
          <a:prstGeom prst="wedgeRectCallout">
            <a:avLst>
              <a:gd name="adj1" fmla="val -69038"/>
              <a:gd name="adj2" fmla="val -789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An environmental change that causes a response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66F03EA-E2D1-448D-84CE-89D7A2CB2CE4}"/>
              </a:ext>
            </a:extLst>
          </p:cNvPr>
          <p:cNvSpPr/>
          <p:nvPr/>
        </p:nvSpPr>
        <p:spPr>
          <a:xfrm>
            <a:off x="5780015" y="4890782"/>
            <a:ext cx="1392572" cy="3523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Receptor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4C0AD0B-7C1C-4229-8F05-0060A9286FF9}"/>
              </a:ext>
            </a:extLst>
          </p:cNvPr>
          <p:cNvSpPr/>
          <p:nvPr/>
        </p:nvSpPr>
        <p:spPr>
          <a:xfrm>
            <a:off x="5780015" y="5511801"/>
            <a:ext cx="1392572" cy="4023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Coordination centre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DFA427E-DBD5-469B-8965-76D37338AF44}"/>
              </a:ext>
            </a:extLst>
          </p:cNvPr>
          <p:cNvSpPr/>
          <p:nvPr/>
        </p:nvSpPr>
        <p:spPr>
          <a:xfrm>
            <a:off x="5796152" y="6144507"/>
            <a:ext cx="1392572" cy="4023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Effector</a:t>
            </a:r>
          </a:p>
        </p:txBody>
      </p:sp>
      <p:sp>
        <p:nvSpPr>
          <p:cNvPr id="35" name="Speech Bubble: Rectangle 34">
            <a:extLst>
              <a:ext uri="{FF2B5EF4-FFF2-40B4-BE49-F238E27FC236}">
                <a16:creationId xmlns:a16="http://schemas.microsoft.com/office/drawing/2014/main" id="{557EE45E-5BAD-489E-8673-1C2DED36225A}"/>
              </a:ext>
            </a:extLst>
          </p:cNvPr>
          <p:cNvSpPr/>
          <p:nvPr/>
        </p:nvSpPr>
        <p:spPr>
          <a:xfrm>
            <a:off x="7294322" y="4774304"/>
            <a:ext cx="1698676" cy="512814"/>
          </a:xfrm>
          <a:prstGeom prst="wedgeRectCallout">
            <a:avLst>
              <a:gd name="adj1" fmla="val -69038"/>
              <a:gd name="adj2" fmla="val -789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Specific cells that detect a stimuli</a:t>
            </a:r>
          </a:p>
        </p:txBody>
      </p:sp>
      <p:sp>
        <p:nvSpPr>
          <p:cNvPr id="36" name="Speech Bubble: Rectangle 35">
            <a:extLst>
              <a:ext uri="{FF2B5EF4-FFF2-40B4-BE49-F238E27FC236}">
                <a16:creationId xmlns:a16="http://schemas.microsoft.com/office/drawing/2014/main" id="{46B4E23A-B0F3-4E66-AB5C-B1EF03724C4B}"/>
              </a:ext>
            </a:extLst>
          </p:cNvPr>
          <p:cNvSpPr/>
          <p:nvPr/>
        </p:nvSpPr>
        <p:spPr>
          <a:xfrm>
            <a:off x="7277081" y="5363014"/>
            <a:ext cx="1698676" cy="730020"/>
          </a:xfrm>
          <a:prstGeom prst="wedgeRectCallout">
            <a:avLst>
              <a:gd name="adj1" fmla="val -69038"/>
              <a:gd name="adj2" fmla="val -789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Central nervous system (brain and spinal cord – CNS)</a:t>
            </a:r>
          </a:p>
        </p:txBody>
      </p:sp>
      <p:sp>
        <p:nvSpPr>
          <p:cNvPr id="37" name="Speech Bubble: Rectangle 36">
            <a:extLst>
              <a:ext uri="{FF2B5EF4-FFF2-40B4-BE49-F238E27FC236}">
                <a16:creationId xmlns:a16="http://schemas.microsoft.com/office/drawing/2014/main" id="{ABD98E36-A747-4F5E-96B1-1B4558C19FB0}"/>
              </a:ext>
            </a:extLst>
          </p:cNvPr>
          <p:cNvSpPr/>
          <p:nvPr/>
        </p:nvSpPr>
        <p:spPr>
          <a:xfrm>
            <a:off x="7285702" y="6168930"/>
            <a:ext cx="1690055" cy="416336"/>
          </a:xfrm>
          <a:prstGeom prst="wedgeRectCallout">
            <a:avLst>
              <a:gd name="adj1" fmla="val -69038"/>
              <a:gd name="adj2" fmla="val -7891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Muscle or gland</a:t>
            </a:r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292EA022-E777-4F5C-811C-F86C22D5D24C}"/>
              </a:ext>
            </a:extLst>
          </p:cNvPr>
          <p:cNvSpPr/>
          <p:nvPr/>
        </p:nvSpPr>
        <p:spPr>
          <a:xfrm>
            <a:off x="847725" y="5511801"/>
            <a:ext cx="3900446" cy="1035098"/>
          </a:xfrm>
          <a:prstGeom prst="wedgeRoundRectCallout">
            <a:avLst>
              <a:gd name="adj1" fmla="val 56823"/>
              <a:gd name="adj2" fmla="val -47004"/>
              <a:gd name="adj3" fmla="val 16667"/>
            </a:avLst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Any changes to the internal and external environment are detected and the body responses to maintain homeostasis</a:t>
            </a:r>
          </a:p>
        </p:txBody>
      </p:sp>
    </p:spTree>
    <p:extLst>
      <p:ext uri="{BB962C8B-B14F-4D97-AF65-F5344CB8AC3E}">
        <p14:creationId xmlns:p14="http://schemas.microsoft.com/office/powerpoint/2010/main" val="3575633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3B98BC-FA3A-64AB-EF71-A6F02D6B3475}"/>
              </a:ext>
            </a:extLst>
          </p:cNvPr>
          <p:cNvSpPr txBox="1"/>
          <p:nvPr/>
        </p:nvSpPr>
        <p:spPr>
          <a:xfrm>
            <a:off x="942636" y="187900"/>
            <a:ext cx="2058468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Adrenaline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D0F818-4736-F0B9-11B2-38F9056726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280"/>
          <a:stretch/>
        </p:blipFill>
        <p:spPr>
          <a:xfrm>
            <a:off x="505739" y="709992"/>
            <a:ext cx="2878730" cy="19532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0BAD1E-E3AC-5A84-E5B1-5D40F93C2118}"/>
              </a:ext>
            </a:extLst>
          </p:cNvPr>
          <p:cNvSpPr txBox="1"/>
          <p:nvPr/>
        </p:nvSpPr>
        <p:spPr>
          <a:xfrm>
            <a:off x="1326001" y="2878192"/>
            <a:ext cx="2058468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Thyroxine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AE1011-E793-B586-C426-F17D4036A8BE}"/>
              </a:ext>
            </a:extLst>
          </p:cNvPr>
          <p:cNvSpPr txBox="1"/>
          <p:nvPr/>
        </p:nvSpPr>
        <p:spPr>
          <a:xfrm>
            <a:off x="3966357" y="228600"/>
            <a:ext cx="5040040" cy="2585323"/>
          </a:xfrm>
          <a:prstGeom prst="rect">
            <a:avLst/>
          </a:prstGeom>
          <a:solidFill>
            <a:srgbClr val="AFF4FD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b="1" u="sng" dirty="0">
                <a:solidFill>
                  <a:srgbClr val="FF0000"/>
                </a:solidFill>
              </a:rPr>
              <a:t>Adrenaline</a:t>
            </a:r>
            <a:r>
              <a:rPr lang="en-GB" dirty="0"/>
              <a:t> released from </a:t>
            </a:r>
            <a:r>
              <a:rPr lang="en-GB" b="1" u="sng" dirty="0">
                <a:solidFill>
                  <a:srgbClr val="FF0000"/>
                </a:solidFill>
              </a:rPr>
              <a:t>Adrenal glands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b="1" u="sng" dirty="0">
                <a:solidFill>
                  <a:srgbClr val="FF0000"/>
                </a:solidFill>
              </a:rPr>
              <a:t>Breathing rate increases </a:t>
            </a:r>
            <a:r>
              <a:rPr lang="en-GB" dirty="0"/>
              <a:t>– take in more oxygen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b="1" u="sng" dirty="0">
                <a:solidFill>
                  <a:srgbClr val="FF0000"/>
                </a:solidFill>
              </a:rPr>
              <a:t>Heart rate increases </a:t>
            </a:r>
            <a:r>
              <a:rPr lang="en-GB" dirty="0"/>
              <a:t>to deliver more oxygen and glucose to the muscles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b="1" u="sng" dirty="0">
                <a:solidFill>
                  <a:srgbClr val="FF0000"/>
                </a:solidFill>
              </a:rPr>
              <a:t>Increase rate of respiration </a:t>
            </a:r>
            <a:r>
              <a:rPr lang="en-GB" dirty="0"/>
              <a:t>so muscles can contract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EBCB837-33C2-6F3E-E4B9-28170B1ED808}"/>
              </a:ext>
            </a:extLst>
          </p:cNvPr>
          <p:cNvSpPr/>
          <p:nvPr/>
        </p:nvSpPr>
        <p:spPr>
          <a:xfrm>
            <a:off x="7600208" y="3429000"/>
            <a:ext cx="1199408" cy="40011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C4DFC6-2A93-D5FE-275E-F20B82823282}"/>
              </a:ext>
            </a:extLst>
          </p:cNvPr>
          <p:cNvSpPr txBox="1"/>
          <p:nvPr/>
        </p:nvSpPr>
        <p:spPr>
          <a:xfrm>
            <a:off x="35626" y="3429001"/>
            <a:ext cx="4623310" cy="3416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The hormone thyroxine needs to be kept at normal level</a:t>
            </a:r>
          </a:p>
          <a:p>
            <a:endParaRPr lang="en-GB" dirty="0"/>
          </a:p>
          <a:p>
            <a:pPr marL="342900" indent="-342900">
              <a:buAutoNum type="arabicPeriod"/>
            </a:pPr>
            <a:r>
              <a:rPr lang="en-GB" dirty="0"/>
              <a:t>If </a:t>
            </a:r>
            <a:r>
              <a:rPr lang="en-GB" b="1" u="sng" dirty="0">
                <a:solidFill>
                  <a:srgbClr val="FF0000"/>
                </a:solidFill>
              </a:rPr>
              <a:t>thyroxine hormone higher </a:t>
            </a:r>
            <a:r>
              <a:rPr lang="en-GB" dirty="0"/>
              <a:t>than normal</a:t>
            </a:r>
          </a:p>
          <a:p>
            <a:pPr marL="342900" indent="-342900">
              <a:buAutoNum type="arabicPeriod"/>
            </a:pPr>
            <a:r>
              <a:rPr lang="en-GB" b="1" u="sng" dirty="0">
                <a:solidFill>
                  <a:srgbClr val="FF0000"/>
                </a:solidFill>
              </a:rPr>
              <a:t>Pituitary stops</a:t>
            </a:r>
            <a:r>
              <a:rPr lang="en-GB" dirty="0"/>
              <a:t> thyroid stimulating hormone (</a:t>
            </a:r>
            <a:r>
              <a:rPr lang="en-GB" b="1" u="sng" dirty="0">
                <a:solidFill>
                  <a:srgbClr val="FF0000"/>
                </a:solidFill>
              </a:rPr>
              <a:t>TSH</a:t>
            </a:r>
            <a:r>
              <a:rPr lang="en-GB" dirty="0"/>
              <a:t>) from being released</a:t>
            </a:r>
          </a:p>
          <a:p>
            <a:pPr marL="342900" indent="-342900">
              <a:buAutoNum type="arabicPeriod"/>
            </a:pPr>
            <a:r>
              <a:rPr lang="en-GB" b="1" u="sng" dirty="0">
                <a:solidFill>
                  <a:srgbClr val="FF0000"/>
                </a:solidFill>
              </a:rPr>
              <a:t>No TSH causes no thyroxine </a:t>
            </a:r>
            <a:r>
              <a:rPr lang="en-GB" dirty="0"/>
              <a:t>to be released</a:t>
            </a:r>
          </a:p>
          <a:p>
            <a:pPr marL="342900" indent="-342900">
              <a:buAutoNum type="arabicPeriod"/>
            </a:pPr>
            <a:r>
              <a:rPr lang="en-GB" dirty="0"/>
              <a:t>Thyroxine lowers </a:t>
            </a:r>
            <a:r>
              <a:rPr lang="en-GB" b="1" u="sng" dirty="0">
                <a:solidFill>
                  <a:srgbClr val="FF0000"/>
                </a:solidFill>
              </a:rPr>
              <a:t>back to normal</a:t>
            </a:r>
          </a:p>
          <a:p>
            <a:pPr marL="342900" indent="-342900">
              <a:buAutoNum type="arabicPeriod"/>
            </a:pPr>
            <a:endParaRPr lang="en-GB" dirty="0"/>
          </a:p>
          <a:p>
            <a:r>
              <a:rPr lang="en-GB" dirty="0"/>
              <a:t>5. If </a:t>
            </a:r>
            <a:r>
              <a:rPr lang="en-GB" b="1" u="sng" dirty="0">
                <a:solidFill>
                  <a:srgbClr val="FF0000"/>
                </a:solidFill>
              </a:rPr>
              <a:t>thyroxine is too low</a:t>
            </a:r>
            <a:r>
              <a:rPr lang="en-GB" dirty="0"/>
              <a:t>, pituitary gland </a:t>
            </a:r>
            <a:r>
              <a:rPr lang="en-GB" b="1" u="sng" dirty="0">
                <a:solidFill>
                  <a:srgbClr val="FF0000"/>
                </a:solidFill>
              </a:rPr>
              <a:t>releases TSH</a:t>
            </a:r>
            <a:r>
              <a:rPr lang="en-GB" dirty="0"/>
              <a:t>, which causes </a:t>
            </a:r>
            <a:r>
              <a:rPr lang="en-GB" b="1" u="sng" dirty="0">
                <a:solidFill>
                  <a:srgbClr val="FF0000"/>
                </a:solidFill>
              </a:rPr>
              <a:t>more thyroxine </a:t>
            </a:r>
            <a:r>
              <a:rPr lang="en-GB" dirty="0"/>
              <a:t>to be released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F830B3-2F90-B0C9-A774-C8A901843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936" y="3926403"/>
            <a:ext cx="4499389" cy="254462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2745961-07B3-3BAB-0223-C9FC99A0EB3D}"/>
              </a:ext>
            </a:extLst>
          </p:cNvPr>
          <p:cNvSpPr/>
          <p:nvPr/>
        </p:nvSpPr>
        <p:spPr>
          <a:xfrm>
            <a:off x="8241475" y="3740727"/>
            <a:ext cx="1040771" cy="40011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225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C8FB16-024B-4B50-B2F8-DA6246DC9973}"/>
              </a:ext>
            </a:extLst>
          </p:cNvPr>
          <p:cNvSpPr txBox="1"/>
          <p:nvPr/>
        </p:nvSpPr>
        <p:spPr>
          <a:xfrm>
            <a:off x="245908" y="823159"/>
            <a:ext cx="3647483" cy="15081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To respond to stimuli, information needs to be sent around the body by</a:t>
            </a:r>
          </a:p>
          <a:p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nervous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hormones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471148-032A-4D75-BE0B-10CA538BE4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0" t="10331" r="7169" b="33580"/>
          <a:stretch/>
        </p:blipFill>
        <p:spPr>
          <a:xfrm>
            <a:off x="4028483" y="58629"/>
            <a:ext cx="4819650" cy="21543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3B98BC-FA3A-64AB-EF71-A6F02D6B3475}"/>
              </a:ext>
            </a:extLst>
          </p:cNvPr>
          <p:cNvSpPr txBox="1"/>
          <p:nvPr/>
        </p:nvSpPr>
        <p:spPr>
          <a:xfrm>
            <a:off x="295867" y="194471"/>
            <a:ext cx="4114208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Nervous System Vs Endocrine system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933A646-9F7B-42EA-96AF-61F7D78CE941}"/>
              </a:ext>
            </a:extLst>
          </p:cNvPr>
          <p:cNvSpPr/>
          <p:nvPr/>
        </p:nvSpPr>
        <p:spPr>
          <a:xfrm>
            <a:off x="3943350" y="2212954"/>
            <a:ext cx="2537662" cy="17013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Nervous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Use</a:t>
            </a:r>
            <a:r>
              <a:rPr lang="en-GB" b="1" u="sng" dirty="0">
                <a:solidFill>
                  <a:schemeClr val="tx1"/>
                </a:solidFill>
              </a:rPr>
              <a:t> </a:t>
            </a:r>
            <a:r>
              <a:rPr lang="en-GB" b="1" u="sng" dirty="0">
                <a:solidFill>
                  <a:srgbClr val="FF0000"/>
                </a:solidFill>
              </a:rPr>
              <a:t>electrical</a:t>
            </a:r>
            <a:r>
              <a:rPr lang="en-GB" b="1" u="sng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impulses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Fast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Act for a short time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A9A4969-65C0-4A73-B7AD-B8FB978C1161}"/>
              </a:ext>
            </a:extLst>
          </p:cNvPr>
          <p:cNvSpPr/>
          <p:nvPr/>
        </p:nvSpPr>
        <p:spPr>
          <a:xfrm>
            <a:off x="6481012" y="2212954"/>
            <a:ext cx="2622795" cy="17013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Endocrine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Use</a:t>
            </a:r>
            <a:r>
              <a:rPr lang="en-GB" b="1" u="sng" dirty="0">
                <a:solidFill>
                  <a:schemeClr val="tx1"/>
                </a:solidFill>
              </a:rPr>
              <a:t> </a:t>
            </a:r>
            <a:r>
              <a:rPr lang="en-GB" b="1" u="sng" dirty="0">
                <a:solidFill>
                  <a:srgbClr val="FF0000"/>
                </a:solidFill>
              </a:rPr>
              <a:t>hormones</a:t>
            </a:r>
            <a:r>
              <a:rPr lang="en-GB" b="1" u="sng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(chemical messengers)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slower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Act for a long time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DBF0415-96B0-49FE-A7C2-855220145B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35" t="15406" r="22098"/>
          <a:stretch/>
        </p:blipFill>
        <p:spPr>
          <a:xfrm>
            <a:off x="1196454" y="3993160"/>
            <a:ext cx="3375546" cy="267752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6BD9D46-8DD4-47AC-BBD3-CBABDE8BB891}"/>
              </a:ext>
            </a:extLst>
          </p:cNvPr>
          <p:cNvSpPr txBox="1"/>
          <p:nvPr/>
        </p:nvSpPr>
        <p:spPr>
          <a:xfrm>
            <a:off x="295867" y="2815475"/>
            <a:ext cx="2926764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Negative feedback regulation</a:t>
            </a:r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9E42C713-5A9D-4574-8DCE-749B0A4FEF8E}"/>
              </a:ext>
            </a:extLst>
          </p:cNvPr>
          <p:cNvSpPr/>
          <p:nvPr/>
        </p:nvSpPr>
        <p:spPr>
          <a:xfrm>
            <a:off x="5663260" y="3993160"/>
            <a:ext cx="3375546" cy="2806211"/>
          </a:xfrm>
          <a:prstGeom prst="wedgeRoundRectCallout">
            <a:avLst>
              <a:gd name="adj1" fmla="val -103094"/>
              <a:gd name="adj2" fmla="val 425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rgbClr val="FF0000"/>
                </a:solidFill>
              </a:rPr>
              <a:t>Negative feedback </a:t>
            </a:r>
            <a:r>
              <a:rPr lang="en-GB" dirty="0">
                <a:solidFill>
                  <a:schemeClr val="tx1"/>
                </a:solidFill>
              </a:rPr>
              <a:t>– </a:t>
            </a:r>
            <a:r>
              <a:rPr lang="en-GB" b="1" u="sng" dirty="0">
                <a:solidFill>
                  <a:srgbClr val="FF0000"/>
                </a:solidFill>
              </a:rPr>
              <a:t>counteracts</a:t>
            </a:r>
            <a:r>
              <a:rPr lang="en-GB" dirty="0"/>
              <a:t> </a:t>
            </a:r>
            <a:r>
              <a:rPr lang="en-GB" dirty="0">
                <a:solidFill>
                  <a:schemeClr val="tx1"/>
                </a:solidFill>
              </a:rPr>
              <a:t>a change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e.g. if you get too hot, the body produces sweat (glands) to cool you down back to 37</a:t>
            </a:r>
            <a:r>
              <a:rPr lang="en-GB" baseline="30000" dirty="0">
                <a:solidFill>
                  <a:schemeClr val="tx1"/>
                </a:solidFill>
              </a:rPr>
              <a:t>o</a:t>
            </a:r>
            <a:r>
              <a:rPr lang="en-GB" dirty="0">
                <a:solidFill>
                  <a:schemeClr val="tx1"/>
                </a:solidFill>
              </a:rPr>
              <a:t>C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If too cold, body shivers (muscles) to increase temperature back to 37</a:t>
            </a:r>
            <a:r>
              <a:rPr lang="en-GB" baseline="30000" dirty="0">
                <a:solidFill>
                  <a:schemeClr val="tx1"/>
                </a:solidFill>
              </a:rPr>
              <a:t>o</a:t>
            </a:r>
            <a:r>
              <a:rPr lang="en-GB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2" name="Speech Bubble: Rectangle 31">
            <a:extLst>
              <a:ext uri="{FF2B5EF4-FFF2-40B4-BE49-F238E27FC236}">
                <a16:creationId xmlns:a16="http://schemas.microsoft.com/office/drawing/2014/main" id="{25ED1CBA-200E-4038-B25D-B7E7DC0E1207}"/>
              </a:ext>
            </a:extLst>
          </p:cNvPr>
          <p:cNvSpPr/>
          <p:nvPr/>
        </p:nvSpPr>
        <p:spPr>
          <a:xfrm>
            <a:off x="105194" y="4246517"/>
            <a:ext cx="1241570" cy="1034271"/>
          </a:xfrm>
          <a:prstGeom prst="wedgeRectCallout">
            <a:avLst>
              <a:gd name="adj1" fmla="val 87394"/>
              <a:gd name="adj2" fmla="val 137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Receptors: cells that detect a stimuli</a:t>
            </a:r>
          </a:p>
        </p:txBody>
      </p:sp>
      <p:sp>
        <p:nvSpPr>
          <p:cNvPr id="33" name="Speech Bubble: Rectangle 32">
            <a:extLst>
              <a:ext uri="{FF2B5EF4-FFF2-40B4-BE49-F238E27FC236}">
                <a16:creationId xmlns:a16="http://schemas.microsoft.com/office/drawing/2014/main" id="{6B59A377-33B9-4424-A176-2460F16DA191}"/>
              </a:ext>
            </a:extLst>
          </p:cNvPr>
          <p:cNvSpPr/>
          <p:nvPr/>
        </p:nvSpPr>
        <p:spPr>
          <a:xfrm>
            <a:off x="1594186" y="3341776"/>
            <a:ext cx="2003758" cy="588649"/>
          </a:xfrm>
          <a:prstGeom prst="wedgeRectCallout">
            <a:avLst>
              <a:gd name="adj1" fmla="val 15340"/>
              <a:gd name="adj2" fmla="val 710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Control centre (CNS)</a:t>
            </a:r>
          </a:p>
        </p:txBody>
      </p:sp>
      <p:sp>
        <p:nvSpPr>
          <p:cNvPr id="34" name="Speech Bubble: Rectangle 33">
            <a:extLst>
              <a:ext uri="{FF2B5EF4-FFF2-40B4-BE49-F238E27FC236}">
                <a16:creationId xmlns:a16="http://schemas.microsoft.com/office/drawing/2014/main" id="{E0AF1A67-8BAD-4DAF-B8C8-7630721CD643}"/>
              </a:ext>
            </a:extLst>
          </p:cNvPr>
          <p:cNvSpPr/>
          <p:nvPr/>
        </p:nvSpPr>
        <p:spPr>
          <a:xfrm>
            <a:off x="4410075" y="4249453"/>
            <a:ext cx="1124452" cy="1031336"/>
          </a:xfrm>
          <a:prstGeom prst="wedgeRectCallout">
            <a:avLst>
              <a:gd name="adj1" fmla="val -67232"/>
              <a:gd name="adj2" fmla="val 5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Effector:</a:t>
            </a:r>
          </a:p>
          <a:p>
            <a:pPr algn="ctr"/>
            <a:r>
              <a:rPr lang="en-GB" dirty="0"/>
              <a:t>Muscle or gland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CE4FF6-645A-407D-96EB-CACF7A667FEB}"/>
              </a:ext>
            </a:extLst>
          </p:cNvPr>
          <p:cNvSpPr/>
          <p:nvPr/>
        </p:nvSpPr>
        <p:spPr>
          <a:xfrm>
            <a:off x="6128086" y="2773691"/>
            <a:ext cx="634165" cy="5263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83581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B3ED764-5234-9268-399D-64C817B9BE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275" b="12159"/>
          <a:stretch/>
        </p:blipFill>
        <p:spPr>
          <a:xfrm>
            <a:off x="180873" y="165543"/>
            <a:ext cx="3383056" cy="20719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0329EB-44E2-4FAB-8FC5-E9E33EE6AD31}"/>
              </a:ext>
            </a:extLst>
          </p:cNvPr>
          <p:cNvSpPr txBox="1"/>
          <p:nvPr/>
        </p:nvSpPr>
        <p:spPr>
          <a:xfrm>
            <a:off x="180873" y="2378757"/>
            <a:ext cx="3198616" cy="42473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Voluntary response </a:t>
            </a:r>
          </a:p>
          <a:p>
            <a:pPr algn="ctr"/>
            <a:r>
              <a:rPr lang="en-GB" b="1" u="sng" dirty="0"/>
              <a:t>(chose to do)</a:t>
            </a:r>
          </a:p>
          <a:p>
            <a:pPr algn="ctr"/>
            <a:r>
              <a:rPr lang="en-GB" dirty="0"/>
              <a:t>Stimuli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Receptor</a:t>
            </a:r>
          </a:p>
          <a:p>
            <a:pPr algn="ctr"/>
            <a:endParaRPr lang="en-GB" dirty="0"/>
          </a:p>
          <a:p>
            <a:pPr algn="ctr"/>
            <a:r>
              <a:rPr lang="en-GB" b="1" dirty="0">
                <a:solidFill>
                  <a:srgbClr val="0070C0"/>
                </a:solidFill>
              </a:rPr>
              <a:t>Sensory neurone </a:t>
            </a:r>
            <a:r>
              <a:rPr lang="en-GB" dirty="0"/>
              <a:t>– </a:t>
            </a:r>
            <a:r>
              <a:rPr lang="en-GB" b="1" u="sng" dirty="0">
                <a:solidFill>
                  <a:srgbClr val="FF0000"/>
                </a:solidFill>
              </a:rPr>
              <a:t>carries electrical impulses</a:t>
            </a:r>
            <a:endParaRPr lang="en-GB" dirty="0">
              <a:solidFill>
                <a:srgbClr val="FF0000"/>
              </a:solidFill>
            </a:endParaRP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r>
              <a:rPr lang="en-GB" dirty="0"/>
              <a:t>Brain (part of CNS)</a:t>
            </a:r>
          </a:p>
          <a:p>
            <a:pPr algn="ctr"/>
            <a:endParaRPr lang="en-GB" dirty="0"/>
          </a:p>
          <a:p>
            <a:pPr algn="ctr"/>
            <a:r>
              <a:rPr lang="en-GB" b="1" dirty="0">
                <a:solidFill>
                  <a:srgbClr val="0070C0"/>
                </a:solidFill>
              </a:rPr>
              <a:t>Motor neurone </a:t>
            </a:r>
            <a:r>
              <a:rPr lang="en-GB" dirty="0"/>
              <a:t>– </a:t>
            </a:r>
            <a:r>
              <a:rPr lang="en-GB" b="1" u="sng" dirty="0">
                <a:solidFill>
                  <a:srgbClr val="FF0000"/>
                </a:solidFill>
              </a:rPr>
              <a:t>carries electrical impulses</a:t>
            </a:r>
            <a:endParaRPr lang="en-GB" dirty="0">
              <a:solidFill>
                <a:srgbClr val="FF0000"/>
              </a:solidFill>
            </a:endParaRPr>
          </a:p>
          <a:p>
            <a:pPr algn="ctr"/>
            <a:endParaRPr lang="en-GB" dirty="0"/>
          </a:p>
          <a:p>
            <a:pPr algn="ctr"/>
            <a:r>
              <a:rPr lang="en-GB" dirty="0"/>
              <a:t>Effector (muscle or gland)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CE330230-004D-7AF8-A788-53D964A862CA}"/>
              </a:ext>
            </a:extLst>
          </p:cNvPr>
          <p:cNvSpPr/>
          <p:nvPr/>
        </p:nvSpPr>
        <p:spPr>
          <a:xfrm>
            <a:off x="1624098" y="3272375"/>
            <a:ext cx="237507" cy="27313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80E726AF-CE5F-7D9B-0A83-CCD7BE945B77}"/>
              </a:ext>
            </a:extLst>
          </p:cNvPr>
          <p:cNvSpPr/>
          <p:nvPr/>
        </p:nvSpPr>
        <p:spPr>
          <a:xfrm>
            <a:off x="1647848" y="3862802"/>
            <a:ext cx="237507" cy="27313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19A66444-F7E4-86A1-4A76-95F967345265}"/>
              </a:ext>
            </a:extLst>
          </p:cNvPr>
          <p:cNvSpPr/>
          <p:nvPr/>
        </p:nvSpPr>
        <p:spPr>
          <a:xfrm>
            <a:off x="1647847" y="4676091"/>
            <a:ext cx="237507" cy="27313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F988BBB7-E8C3-A77C-CD35-5C9F46547705}"/>
              </a:ext>
            </a:extLst>
          </p:cNvPr>
          <p:cNvSpPr/>
          <p:nvPr/>
        </p:nvSpPr>
        <p:spPr>
          <a:xfrm>
            <a:off x="1647846" y="5244438"/>
            <a:ext cx="237507" cy="27313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BAAD430E-428E-B924-8E08-32391C9300D5}"/>
              </a:ext>
            </a:extLst>
          </p:cNvPr>
          <p:cNvSpPr/>
          <p:nvPr/>
        </p:nvSpPr>
        <p:spPr>
          <a:xfrm>
            <a:off x="1686960" y="6004127"/>
            <a:ext cx="237507" cy="27313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7A5E5D-9C8D-499A-217F-5AF10AD038A8}"/>
              </a:ext>
            </a:extLst>
          </p:cNvPr>
          <p:cNvSpPr txBox="1"/>
          <p:nvPr/>
        </p:nvSpPr>
        <p:spPr>
          <a:xfrm>
            <a:off x="3407847" y="2378756"/>
            <a:ext cx="3072972" cy="42473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Involuntary response (reflex)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Stimuli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Receptor</a:t>
            </a:r>
          </a:p>
          <a:p>
            <a:pPr algn="ctr"/>
            <a:endParaRPr lang="en-GB" dirty="0"/>
          </a:p>
          <a:p>
            <a:pPr algn="ctr"/>
            <a:r>
              <a:rPr lang="en-GB" b="1" dirty="0">
                <a:solidFill>
                  <a:srgbClr val="0070C0"/>
                </a:solidFill>
              </a:rPr>
              <a:t>Sensory neurone </a:t>
            </a:r>
            <a:r>
              <a:rPr lang="en-GB" dirty="0"/>
              <a:t>– </a:t>
            </a:r>
            <a:r>
              <a:rPr lang="en-GB" b="1" u="sng" dirty="0">
                <a:solidFill>
                  <a:srgbClr val="FF0000"/>
                </a:solidFill>
              </a:rPr>
              <a:t>carries electrical impulses</a:t>
            </a:r>
            <a:endParaRPr lang="en-GB" dirty="0">
              <a:solidFill>
                <a:srgbClr val="FF0000"/>
              </a:solidFill>
            </a:endParaRP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r>
              <a:rPr lang="en-GB" b="1" dirty="0">
                <a:solidFill>
                  <a:srgbClr val="00B050"/>
                </a:solidFill>
              </a:rPr>
              <a:t>Relay neurone in spine</a:t>
            </a:r>
          </a:p>
          <a:p>
            <a:pPr algn="ctr"/>
            <a:endParaRPr lang="en-GB" dirty="0"/>
          </a:p>
          <a:p>
            <a:pPr algn="ctr"/>
            <a:r>
              <a:rPr lang="en-GB" b="1" dirty="0">
                <a:solidFill>
                  <a:srgbClr val="0070C0"/>
                </a:solidFill>
              </a:rPr>
              <a:t>Motor neurone </a:t>
            </a:r>
            <a:r>
              <a:rPr lang="en-GB" dirty="0"/>
              <a:t>– </a:t>
            </a:r>
            <a:r>
              <a:rPr lang="en-GB" b="1" u="sng" dirty="0">
                <a:solidFill>
                  <a:srgbClr val="FF0000"/>
                </a:solidFill>
              </a:rPr>
              <a:t>carries electrical impulses</a:t>
            </a:r>
            <a:endParaRPr lang="en-GB" dirty="0">
              <a:solidFill>
                <a:srgbClr val="FF0000"/>
              </a:solidFill>
            </a:endParaRPr>
          </a:p>
          <a:p>
            <a:pPr algn="ctr"/>
            <a:endParaRPr lang="en-GB" dirty="0"/>
          </a:p>
          <a:p>
            <a:pPr algn="ctr"/>
            <a:r>
              <a:rPr lang="en-GB" dirty="0"/>
              <a:t>Effector (muscle or gland)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8A9FC90-27E8-A9DB-76B8-87C7558FA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145" y="0"/>
            <a:ext cx="4341240" cy="2253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3B98BC-FA3A-64AB-EF71-A6F02D6B3475}"/>
              </a:ext>
            </a:extLst>
          </p:cNvPr>
          <p:cNvSpPr txBox="1"/>
          <p:nvPr/>
        </p:nvSpPr>
        <p:spPr>
          <a:xfrm>
            <a:off x="1505461" y="60808"/>
            <a:ext cx="2058468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Nervous system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8EEC43-B1C1-B383-2C62-0A00C3DF16DD}"/>
              </a:ext>
            </a:extLst>
          </p:cNvPr>
          <p:cNvSpPr txBox="1"/>
          <p:nvPr/>
        </p:nvSpPr>
        <p:spPr>
          <a:xfrm>
            <a:off x="7811209" y="919783"/>
            <a:ext cx="133279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Reflex Arc – Involuntary response</a:t>
            </a: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75714E2A-E82D-E7F2-8114-387CDB9530BA}"/>
              </a:ext>
            </a:extLst>
          </p:cNvPr>
          <p:cNvSpPr/>
          <p:nvPr/>
        </p:nvSpPr>
        <p:spPr>
          <a:xfrm>
            <a:off x="4846462" y="3272375"/>
            <a:ext cx="237507" cy="27313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565473F1-D1BD-E8F8-C5F5-14BA528F78A2}"/>
              </a:ext>
            </a:extLst>
          </p:cNvPr>
          <p:cNvSpPr/>
          <p:nvPr/>
        </p:nvSpPr>
        <p:spPr>
          <a:xfrm>
            <a:off x="4870212" y="3862802"/>
            <a:ext cx="237507" cy="27313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29F6A0AD-F842-90B8-611C-661B85382805}"/>
              </a:ext>
            </a:extLst>
          </p:cNvPr>
          <p:cNvSpPr/>
          <p:nvPr/>
        </p:nvSpPr>
        <p:spPr>
          <a:xfrm>
            <a:off x="4870211" y="4676091"/>
            <a:ext cx="237507" cy="27313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BF1DA476-A672-CDBE-05CB-3EDB1B39185E}"/>
              </a:ext>
            </a:extLst>
          </p:cNvPr>
          <p:cNvSpPr/>
          <p:nvPr/>
        </p:nvSpPr>
        <p:spPr>
          <a:xfrm>
            <a:off x="4870210" y="5244438"/>
            <a:ext cx="237507" cy="27313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6B871140-9CE6-7EF8-7C77-E37714229895}"/>
              </a:ext>
            </a:extLst>
          </p:cNvPr>
          <p:cNvSpPr/>
          <p:nvPr/>
        </p:nvSpPr>
        <p:spPr>
          <a:xfrm>
            <a:off x="4909324" y="6004127"/>
            <a:ext cx="237507" cy="27313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Speech Bubble: Rectangle 32">
            <a:extLst>
              <a:ext uri="{FF2B5EF4-FFF2-40B4-BE49-F238E27FC236}">
                <a16:creationId xmlns:a16="http://schemas.microsoft.com/office/drawing/2014/main" id="{1E4A3B94-5600-FB48-426E-DC13A3217451}"/>
              </a:ext>
            </a:extLst>
          </p:cNvPr>
          <p:cNvSpPr/>
          <p:nvPr/>
        </p:nvSpPr>
        <p:spPr>
          <a:xfrm>
            <a:off x="7315200" y="2006930"/>
            <a:ext cx="1647927" cy="755966"/>
          </a:xfrm>
          <a:prstGeom prst="wedgeRectCallout">
            <a:avLst>
              <a:gd name="adj1" fmla="val -59026"/>
              <a:gd name="adj2" fmla="val -5531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Label this in an exam!!!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FB28B2-856C-464A-4767-E7ABC1F9563B}"/>
              </a:ext>
            </a:extLst>
          </p:cNvPr>
          <p:cNvSpPr txBox="1"/>
          <p:nvPr/>
        </p:nvSpPr>
        <p:spPr>
          <a:xfrm>
            <a:off x="6578930" y="3051958"/>
            <a:ext cx="2470067" cy="3416320"/>
          </a:xfrm>
          <a:prstGeom prst="rect">
            <a:avLst/>
          </a:prstGeom>
          <a:solidFill>
            <a:srgbClr val="AFF4FD"/>
          </a:solidFill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FF0000"/>
                </a:solidFill>
              </a:rPr>
              <a:t>Reflex is quicker </a:t>
            </a:r>
            <a:r>
              <a:rPr lang="en-GB" dirty="0"/>
              <a:t>than voluntary</a:t>
            </a:r>
          </a:p>
          <a:p>
            <a:endParaRPr lang="en-GB" dirty="0"/>
          </a:p>
          <a:p>
            <a:r>
              <a:rPr lang="en-GB" b="1" u="sng" dirty="0">
                <a:solidFill>
                  <a:srgbClr val="FF0000"/>
                </a:solidFill>
              </a:rPr>
              <a:t>Reflex uses spinal cord </a:t>
            </a:r>
            <a:r>
              <a:rPr lang="en-GB" dirty="0"/>
              <a:t>not the brain</a:t>
            </a:r>
          </a:p>
          <a:p>
            <a:endParaRPr lang="en-GB" dirty="0"/>
          </a:p>
          <a:p>
            <a:r>
              <a:rPr lang="en-GB" b="1" u="sng" dirty="0">
                <a:solidFill>
                  <a:srgbClr val="FF0000"/>
                </a:solidFill>
              </a:rPr>
              <a:t>Reflex uses relay neurones</a:t>
            </a:r>
            <a:r>
              <a:rPr lang="en-GB" dirty="0"/>
              <a:t>, voluntary does not</a:t>
            </a:r>
          </a:p>
          <a:p>
            <a:endParaRPr lang="en-GB" dirty="0"/>
          </a:p>
          <a:p>
            <a:r>
              <a:rPr lang="en-GB" dirty="0"/>
              <a:t>Reflex help prevent injury</a:t>
            </a:r>
          </a:p>
        </p:txBody>
      </p:sp>
    </p:spTree>
    <p:extLst>
      <p:ext uri="{BB962C8B-B14F-4D97-AF65-F5344CB8AC3E}">
        <p14:creationId xmlns:p14="http://schemas.microsoft.com/office/powerpoint/2010/main" val="1698667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6E7AAE11-8D61-212B-992C-1A3A71D23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86" y="725459"/>
            <a:ext cx="6178113" cy="23417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3B98BC-FA3A-64AB-EF71-A6F02D6B3475}"/>
              </a:ext>
            </a:extLst>
          </p:cNvPr>
          <p:cNvSpPr txBox="1"/>
          <p:nvPr/>
        </p:nvSpPr>
        <p:spPr>
          <a:xfrm>
            <a:off x="700206" y="244091"/>
            <a:ext cx="2058468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Synapse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688010B1-F8C5-A46F-6E4F-51F5AE7983C9}"/>
              </a:ext>
            </a:extLst>
          </p:cNvPr>
          <p:cNvSpPr/>
          <p:nvPr/>
        </p:nvSpPr>
        <p:spPr>
          <a:xfrm>
            <a:off x="4844468" y="321490"/>
            <a:ext cx="3081720" cy="807938"/>
          </a:xfrm>
          <a:prstGeom prst="wedgeRectCallout">
            <a:avLst>
              <a:gd name="adj1" fmla="val -57592"/>
              <a:gd name="adj2" fmla="val 85822"/>
            </a:avLst>
          </a:prstGeom>
          <a:solidFill>
            <a:srgbClr val="AFF4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Synapse: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Gap between 2 neurones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25E9710-4FB0-4DB0-E342-A5C79E321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4" y="3148487"/>
            <a:ext cx="4858115" cy="212201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E5C38FA-D25B-ADB4-5129-06C5BAEEEA0F}"/>
              </a:ext>
            </a:extLst>
          </p:cNvPr>
          <p:cNvSpPr txBox="1"/>
          <p:nvPr/>
        </p:nvSpPr>
        <p:spPr>
          <a:xfrm>
            <a:off x="4936179" y="2892088"/>
            <a:ext cx="4129757" cy="3785652"/>
          </a:xfrm>
          <a:prstGeom prst="rect">
            <a:avLst/>
          </a:prstGeom>
          <a:solidFill>
            <a:srgbClr val="AFF4FD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000" b="1" u="sng" dirty="0">
                <a:solidFill>
                  <a:srgbClr val="FF0000"/>
                </a:solidFill>
              </a:rPr>
              <a:t>Electrical impulse arrives </a:t>
            </a:r>
            <a:r>
              <a:rPr lang="en-GB" sz="2000" dirty="0"/>
              <a:t>at the end of the axon on the first neurone</a:t>
            </a:r>
          </a:p>
          <a:p>
            <a:pPr marL="342900" indent="-342900">
              <a:buAutoNum type="arabicPeriod"/>
            </a:pPr>
            <a:r>
              <a:rPr lang="en-GB" sz="2000" dirty="0"/>
              <a:t>Neurone 1 </a:t>
            </a:r>
            <a:r>
              <a:rPr lang="en-GB" sz="2000" b="1" u="sng" dirty="0">
                <a:solidFill>
                  <a:srgbClr val="FF0000"/>
                </a:solidFill>
              </a:rPr>
              <a:t>releases neurotransmitters </a:t>
            </a:r>
            <a:r>
              <a:rPr lang="en-GB" sz="2000" dirty="0"/>
              <a:t>(chemical messengers </a:t>
            </a:r>
            <a:r>
              <a:rPr lang="en-GB" sz="2000" b="1" u="sng" dirty="0">
                <a:solidFill>
                  <a:srgbClr val="FF0000"/>
                </a:solidFill>
              </a:rPr>
              <a:t>into synapse</a:t>
            </a:r>
          </a:p>
          <a:p>
            <a:pPr marL="342900" indent="-342900">
              <a:buAutoNum type="arabicPeriod"/>
            </a:pPr>
            <a:r>
              <a:rPr lang="en-GB" sz="2000" dirty="0"/>
              <a:t>Neurotransmitters </a:t>
            </a:r>
            <a:r>
              <a:rPr lang="en-GB" sz="2000" b="1" u="sng" dirty="0">
                <a:solidFill>
                  <a:srgbClr val="FF0000"/>
                </a:solidFill>
              </a:rPr>
              <a:t>diffuse across </a:t>
            </a:r>
            <a:r>
              <a:rPr lang="en-GB" sz="2000" dirty="0"/>
              <a:t>the synapse</a:t>
            </a:r>
          </a:p>
          <a:p>
            <a:pPr marL="342900" indent="-342900">
              <a:buAutoNum type="arabicPeriod"/>
            </a:pPr>
            <a:r>
              <a:rPr lang="en-GB" sz="2000" dirty="0"/>
              <a:t>Neurotransmitters </a:t>
            </a:r>
            <a:r>
              <a:rPr lang="en-GB" sz="2000" b="1" u="sng" dirty="0">
                <a:solidFill>
                  <a:srgbClr val="FF0000"/>
                </a:solidFill>
              </a:rPr>
              <a:t>bind to receptors</a:t>
            </a:r>
            <a:r>
              <a:rPr lang="en-GB" sz="2000" dirty="0"/>
              <a:t> on neurone 2</a:t>
            </a:r>
          </a:p>
          <a:p>
            <a:pPr marL="342900" indent="-342900">
              <a:buAutoNum type="arabicPeriod"/>
            </a:pPr>
            <a:r>
              <a:rPr lang="en-GB" sz="2000" b="1" u="sng" dirty="0">
                <a:solidFill>
                  <a:srgbClr val="FF0000"/>
                </a:solidFill>
              </a:rPr>
              <a:t>Electrical impulse generated</a:t>
            </a:r>
            <a:r>
              <a:rPr lang="en-GB" sz="2000" dirty="0"/>
              <a:t> in neurone2</a:t>
            </a:r>
          </a:p>
        </p:txBody>
      </p:sp>
    </p:spTree>
    <p:extLst>
      <p:ext uri="{BB962C8B-B14F-4D97-AF65-F5344CB8AC3E}">
        <p14:creationId xmlns:p14="http://schemas.microsoft.com/office/powerpoint/2010/main" val="1173106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201FAD01-7291-7DB9-DDDD-4863AC49499A}"/>
              </a:ext>
            </a:extLst>
          </p:cNvPr>
          <p:cNvSpPr txBox="1"/>
          <p:nvPr/>
        </p:nvSpPr>
        <p:spPr>
          <a:xfrm>
            <a:off x="231755" y="3325458"/>
            <a:ext cx="4079181" cy="2062103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r>
              <a:rPr lang="en-GB" b="1" u="sng" dirty="0"/>
              <a:t>Variables:</a:t>
            </a:r>
          </a:p>
          <a:p>
            <a:r>
              <a:rPr lang="en-GB" b="1" u="sng" dirty="0">
                <a:solidFill>
                  <a:srgbClr val="FF0000"/>
                </a:solidFill>
              </a:rPr>
              <a:t>Independent</a:t>
            </a:r>
            <a:r>
              <a:rPr lang="en-GB" dirty="0"/>
              <a:t>: Number of cups of caffeine (speeds up reaction time)</a:t>
            </a:r>
          </a:p>
          <a:p>
            <a:endParaRPr lang="en-GB" sz="1000" dirty="0"/>
          </a:p>
          <a:p>
            <a:r>
              <a:rPr lang="en-GB" b="1" u="sng" dirty="0">
                <a:solidFill>
                  <a:srgbClr val="FF0000"/>
                </a:solidFill>
              </a:rPr>
              <a:t>Dependent</a:t>
            </a:r>
            <a:r>
              <a:rPr lang="en-GB" dirty="0"/>
              <a:t>: distance on ruler at catch</a:t>
            </a:r>
          </a:p>
          <a:p>
            <a:endParaRPr lang="en-GB" sz="1000" dirty="0"/>
          </a:p>
          <a:p>
            <a:r>
              <a:rPr lang="en-GB" b="1" u="sng" dirty="0">
                <a:solidFill>
                  <a:srgbClr val="FF0000"/>
                </a:solidFill>
              </a:rPr>
              <a:t>Control</a:t>
            </a:r>
            <a:r>
              <a:rPr lang="en-GB" dirty="0"/>
              <a:t>: Same person, drop height, hand, type of caffeine used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636BED-B348-4CA4-9D4A-592CD9965E0D}"/>
              </a:ext>
            </a:extLst>
          </p:cNvPr>
          <p:cNvSpPr txBox="1"/>
          <p:nvPr/>
        </p:nvSpPr>
        <p:spPr>
          <a:xfrm>
            <a:off x="173864" y="121752"/>
            <a:ext cx="1270709" cy="1015663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RP Reaction Time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4F2979C-1A06-D742-5A96-EA28FB3BA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28" y="50335"/>
            <a:ext cx="2667000" cy="1714500"/>
          </a:xfrm>
          <a:prstGeom prst="rect">
            <a:avLst/>
          </a:prstGeom>
        </p:spPr>
      </p:pic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EA49C985-CB7D-7330-90DB-13C601C91D5B}"/>
              </a:ext>
            </a:extLst>
          </p:cNvPr>
          <p:cNvSpPr/>
          <p:nvPr/>
        </p:nvSpPr>
        <p:spPr>
          <a:xfrm>
            <a:off x="79395" y="1187334"/>
            <a:ext cx="1795507" cy="2062104"/>
          </a:xfrm>
          <a:prstGeom prst="wedgeRectCallout">
            <a:avLst>
              <a:gd name="adj1" fmla="val 76135"/>
              <a:gd name="adj2" fmla="val -4133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Hold ruler between thumb and fore finger and that zero is level with the thumb and finger </a:t>
            </a:r>
          </a:p>
        </p:txBody>
      </p:sp>
      <p:sp>
        <p:nvSpPr>
          <p:cNvPr id="28" name="Speech Bubble: Rectangle 27">
            <a:extLst>
              <a:ext uri="{FF2B5EF4-FFF2-40B4-BE49-F238E27FC236}">
                <a16:creationId xmlns:a16="http://schemas.microsoft.com/office/drawing/2014/main" id="{AA7C444D-07B6-E970-B132-8A08F382CEE2}"/>
              </a:ext>
            </a:extLst>
          </p:cNvPr>
          <p:cNvSpPr/>
          <p:nvPr/>
        </p:nvSpPr>
        <p:spPr>
          <a:xfrm>
            <a:off x="1916866" y="1687027"/>
            <a:ext cx="2471725" cy="1569232"/>
          </a:xfrm>
          <a:prstGeom prst="wedgeRectCallout">
            <a:avLst>
              <a:gd name="adj1" fmla="val 18343"/>
              <a:gd name="adj2" fmla="val -6378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Measure the distance caught from the top of the thumb</a:t>
            </a:r>
          </a:p>
          <a:p>
            <a:pPr algn="ctr"/>
            <a:endParaRPr lang="en-GB" sz="1000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Repeat and take a mean</a:t>
            </a:r>
          </a:p>
        </p:txBody>
      </p:sp>
      <p:pic>
        <p:nvPicPr>
          <p:cNvPr id="1030" name="Picture 6" descr="MEASUREMENT OF SIMPLE REACTION TIME (TEST 1) | Download Scientific Diagram">
            <a:extLst>
              <a:ext uri="{FF2B5EF4-FFF2-40B4-BE49-F238E27FC236}">
                <a16:creationId xmlns:a16="http://schemas.microsoft.com/office/drawing/2014/main" id="{F5B6069D-50F9-BCE5-3DFF-C8D3D499B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65" y="5657023"/>
            <a:ext cx="1270709" cy="109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peech Bubble: Rectangle 29">
            <a:extLst>
              <a:ext uri="{FF2B5EF4-FFF2-40B4-BE49-F238E27FC236}">
                <a16:creationId xmlns:a16="http://schemas.microsoft.com/office/drawing/2014/main" id="{DE3D7C01-506F-1C3C-E91D-2C853BD3C3B3}"/>
              </a:ext>
            </a:extLst>
          </p:cNvPr>
          <p:cNvSpPr/>
          <p:nvPr/>
        </p:nvSpPr>
        <p:spPr>
          <a:xfrm>
            <a:off x="1562100" y="5417489"/>
            <a:ext cx="2924128" cy="665812"/>
          </a:xfrm>
          <a:prstGeom prst="wedgeRectCallout">
            <a:avLst>
              <a:gd name="adj1" fmla="val -60373"/>
              <a:gd name="adj2" fmla="val 5058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Computers more </a:t>
            </a:r>
            <a:r>
              <a:rPr lang="en-GB" b="1" u="sng" dirty="0">
                <a:solidFill>
                  <a:srgbClr val="FF0000"/>
                </a:solidFill>
              </a:rPr>
              <a:t>precise</a:t>
            </a:r>
            <a:r>
              <a:rPr lang="en-GB" dirty="0">
                <a:solidFill>
                  <a:schemeClr val="tx1"/>
                </a:solidFill>
              </a:rPr>
              <a:t> – remove human error</a:t>
            </a: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2D6DB36D-03EA-C616-B06F-DD1B4F8D4E46}"/>
              </a:ext>
            </a:extLst>
          </p:cNvPr>
          <p:cNvSpPr/>
          <p:nvPr/>
        </p:nvSpPr>
        <p:spPr>
          <a:xfrm>
            <a:off x="1562100" y="6111891"/>
            <a:ext cx="2924128" cy="665812"/>
          </a:xfrm>
          <a:prstGeom prst="wedgeRectCallout">
            <a:avLst>
              <a:gd name="adj1" fmla="val -58201"/>
              <a:gd name="adj2" fmla="val -58141"/>
            </a:avLst>
          </a:prstGeom>
          <a:solidFill>
            <a:srgbClr val="FCA6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Computers more </a:t>
            </a:r>
            <a:r>
              <a:rPr lang="en-GB" b="1" u="sng" dirty="0">
                <a:solidFill>
                  <a:srgbClr val="FF0000"/>
                </a:solidFill>
              </a:rPr>
              <a:t>accurate</a:t>
            </a:r>
            <a:r>
              <a:rPr lang="en-GB" dirty="0">
                <a:solidFill>
                  <a:schemeClr val="tx1"/>
                </a:solidFill>
              </a:rPr>
              <a:t> as record in milliseconds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474A56-59A2-E268-CAB4-6A02EDAC42F7}"/>
              </a:ext>
            </a:extLst>
          </p:cNvPr>
          <p:cNvCxnSpPr/>
          <p:nvPr/>
        </p:nvCxnSpPr>
        <p:spPr>
          <a:xfrm>
            <a:off x="4546600" y="0"/>
            <a:ext cx="0" cy="6946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4119ED8-3CF2-840B-7A7D-DB8A92A529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040"/>
          <a:stretch/>
        </p:blipFill>
        <p:spPr>
          <a:xfrm>
            <a:off x="5603874" y="75270"/>
            <a:ext cx="2879725" cy="3593268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CFE6159-762E-6A0A-7EC1-461D86259C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993895"/>
              </p:ext>
            </p:extLst>
          </p:nvPr>
        </p:nvGraphicFramePr>
        <p:xfrm>
          <a:off x="4603754" y="3451529"/>
          <a:ext cx="4372728" cy="3383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63699">
                  <a:extLst>
                    <a:ext uri="{9D8B030D-6E8A-4147-A177-3AD203B41FA5}">
                      <a16:colId xmlns:a16="http://schemas.microsoft.com/office/drawing/2014/main" val="3048542576"/>
                    </a:ext>
                  </a:extLst>
                </a:gridCol>
                <a:gridCol w="2709029">
                  <a:extLst>
                    <a:ext uri="{9D8B030D-6E8A-4147-A177-3AD203B41FA5}">
                      <a16:colId xmlns:a16="http://schemas.microsoft.com/office/drawing/2014/main" val="1806594254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Gland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Hormones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360229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Pituitary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FSH, LH, TSH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1378369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Thyroid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Thyroxin (metabolism)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068908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Adrenal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Adrenalin (flight or fight)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450769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Pancreas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Insulin and glucagon (blood sugar regulation)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7641889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Ovary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Progesterone and oestrogen (uterus lining)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679179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testes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Testosterone (male features)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191753"/>
                  </a:ext>
                </a:extLst>
              </a:tr>
            </a:tbl>
          </a:graphicData>
        </a:graphic>
      </p:graphicFrame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3338CE5A-D1D7-5230-6FEE-0D9F6969D399}"/>
              </a:ext>
            </a:extLst>
          </p:cNvPr>
          <p:cNvSpPr/>
          <p:nvPr/>
        </p:nvSpPr>
        <p:spPr>
          <a:xfrm>
            <a:off x="4644236" y="0"/>
            <a:ext cx="1581819" cy="520700"/>
          </a:xfrm>
          <a:prstGeom prst="wedgeRectCallout">
            <a:avLst>
              <a:gd name="adj1" fmla="val -2367"/>
              <a:gd name="adj2" fmla="val 722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Master gland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8EE24D7-00C6-4F56-ED15-1BEA2B1BE79F}"/>
              </a:ext>
            </a:extLst>
          </p:cNvPr>
          <p:cNvSpPr/>
          <p:nvPr/>
        </p:nvSpPr>
        <p:spPr>
          <a:xfrm>
            <a:off x="7467699" y="361950"/>
            <a:ext cx="1006427" cy="317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983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3B98BC-FA3A-64AB-EF71-A6F02D6B3475}"/>
              </a:ext>
            </a:extLst>
          </p:cNvPr>
          <p:cNvSpPr txBox="1"/>
          <p:nvPr/>
        </p:nvSpPr>
        <p:spPr>
          <a:xfrm>
            <a:off x="1324519" y="0"/>
            <a:ext cx="2058468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Blood  Sugar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F839A3-59F4-2201-160D-257B439A06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86" r="3252" b="4605"/>
          <a:stretch/>
        </p:blipFill>
        <p:spPr>
          <a:xfrm>
            <a:off x="4041516" y="235825"/>
            <a:ext cx="5102484" cy="35368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636BED-B348-4CA4-9D4A-592CD9965E0D}"/>
              </a:ext>
            </a:extLst>
          </p:cNvPr>
          <p:cNvSpPr txBox="1"/>
          <p:nvPr/>
        </p:nvSpPr>
        <p:spPr>
          <a:xfrm>
            <a:off x="4231821" y="3772715"/>
            <a:ext cx="1715929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Diabetes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3F58826-C558-DF71-0AD2-0EA8F754BC71}"/>
              </a:ext>
            </a:extLst>
          </p:cNvPr>
          <p:cNvSpPr/>
          <p:nvPr/>
        </p:nvSpPr>
        <p:spPr>
          <a:xfrm>
            <a:off x="4231821" y="4343400"/>
            <a:ext cx="4670879" cy="1066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Type 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ysClr val="windowText" lastClr="000000"/>
                </a:solidFill>
              </a:rPr>
              <a:t>Does </a:t>
            </a:r>
            <a:r>
              <a:rPr lang="en-GB" b="1" u="sng" dirty="0">
                <a:solidFill>
                  <a:srgbClr val="FF0000"/>
                </a:solidFill>
              </a:rPr>
              <a:t>not make insulin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ysClr val="windowText" lastClr="000000"/>
                </a:solidFill>
              </a:rPr>
              <a:t>Need insulin injections (low sugar diet + exercise)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8711E6C-9086-74B4-E766-5C205EFA8006}"/>
              </a:ext>
            </a:extLst>
          </p:cNvPr>
          <p:cNvSpPr/>
          <p:nvPr/>
        </p:nvSpPr>
        <p:spPr>
          <a:xfrm>
            <a:off x="4231820" y="5580775"/>
            <a:ext cx="4670879" cy="1066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Type 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FF0000"/>
                </a:solidFill>
              </a:rPr>
              <a:t>Cells</a:t>
            </a:r>
            <a:r>
              <a:rPr lang="en-GB" dirty="0">
                <a:solidFill>
                  <a:schemeClr val="tx1"/>
                </a:solidFill>
              </a:rPr>
              <a:t> become </a:t>
            </a:r>
            <a:r>
              <a:rPr lang="en-GB" b="1" u="sng" dirty="0">
                <a:solidFill>
                  <a:srgbClr val="FF0000"/>
                </a:solidFill>
              </a:rPr>
              <a:t>less responsive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to insulin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Still make insulin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Low sugar diet and exercise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72E52A-E1F1-D6D9-5211-C03B401F3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546" y="3854867"/>
            <a:ext cx="1744759" cy="9770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F1EF5C-EC5D-52E6-B351-9F2944DEB8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668" r="27333"/>
          <a:stretch/>
        </p:blipFill>
        <p:spPr>
          <a:xfrm>
            <a:off x="8437347" y="5818316"/>
            <a:ext cx="681056" cy="7945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264E6C-240F-7527-4ED3-D988A483B053}"/>
              </a:ext>
            </a:extLst>
          </p:cNvPr>
          <p:cNvSpPr txBox="1"/>
          <p:nvPr/>
        </p:nvSpPr>
        <p:spPr>
          <a:xfrm>
            <a:off x="73642" y="461280"/>
            <a:ext cx="3991994" cy="3016210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Blood glucose concentration too high (eating)</a:t>
            </a:r>
          </a:p>
          <a:p>
            <a:endParaRPr lang="en-GB" sz="1000" dirty="0"/>
          </a:p>
          <a:p>
            <a:pPr marL="342900" indent="-342900">
              <a:buFont typeface="+mj-lt"/>
              <a:buAutoNum type="arabicPeriod"/>
            </a:pPr>
            <a:r>
              <a:rPr lang="en-GB" b="1" u="sng" dirty="0">
                <a:solidFill>
                  <a:srgbClr val="FF0000"/>
                </a:solidFill>
              </a:rPr>
              <a:t>Pancreas</a:t>
            </a:r>
            <a:r>
              <a:rPr lang="en-GB" dirty="0"/>
              <a:t> detects </a:t>
            </a:r>
            <a:r>
              <a:rPr lang="en-GB" b="1" u="sng" dirty="0">
                <a:solidFill>
                  <a:srgbClr val="FF0000"/>
                </a:solidFill>
              </a:rPr>
              <a:t>high blood </a:t>
            </a:r>
            <a:r>
              <a:rPr lang="en-GB" dirty="0"/>
              <a:t>glucose concentration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Releases </a:t>
            </a:r>
            <a:r>
              <a:rPr lang="en-GB" b="1" u="sng" dirty="0">
                <a:solidFill>
                  <a:srgbClr val="FF0000"/>
                </a:solidFill>
              </a:rPr>
              <a:t>insulin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Insulin travels to the </a:t>
            </a:r>
            <a:r>
              <a:rPr lang="en-GB" b="1" u="sng" dirty="0">
                <a:solidFill>
                  <a:srgbClr val="FF0000"/>
                </a:solidFill>
              </a:rPr>
              <a:t>liver in blood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Insulin causes </a:t>
            </a:r>
            <a:r>
              <a:rPr lang="en-GB" b="1" u="sng" dirty="0">
                <a:solidFill>
                  <a:srgbClr val="FF0000"/>
                </a:solidFill>
              </a:rPr>
              <a:t>liver cells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to take up glucose and </a:t>
            </a:r>
            <a:r>
              <a:rPr lang="en-GB" b="1" u="sng" dirty="0">
                <a:solidFill>
                  <a:srgbClr val="FF0000"/>
                </a:solidFill>
              </a:rPr>
              <a:t>store</a:t>
            </a:r>
            <a:r>
              <a:rPr lang="en-GB" dirty="0"/>
              <a:t> it as </a:t>
            </a:r>
            <a:r>
              <a:rPr lang="en-GB" b="1" u="sng" dirty="0">
                <a:solidFill>
                  <a:srgbClr val="FF0000"/>
                </a:solidFill>
              </a:rPr>
              <a:t>glycogen</a:t>
            </a: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Blood glucose concentration returns </a:t>
            </a:r>
            <a:r>
              <a:rPr lang="en-GB" b="1" u="sng" dirty="0">
                <a:solidFill>
                  <a:srgbClr val="FF0000"/>
                </a:solidFill>
              </a:rPr>
              <a:t>back to normal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5A8C3F-DFBC-C327-8F57-AA72A38E7EA9}"/>
              </a:ext>
            </a:extLst>
          </p:cNvPr>
          <p:cNvSpPr txBox="1"/>
          <p:nvPr/>
        </p:nvSpPr>
        <p:spPr>
          <a:xfrm>
            <a:off x="62221" y="3772715"/>
            <a:ext cx="3991994" cy="30162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Blood glucose concentration                    too low (exercise)</a:t>
            </a:r>
          </a:p>
          <a:p>
            <a:endParaRPr lang="en-GB" sz="1000" dirty="0"/>
          </a:p>
          <a:p>
            <a:pPr marL="342900" indent="-342900">
              <a:buFont typeface="+mj-lt"/>
              <a:buAutoNum type="arabicPeriod"/>
            </a:pPr>
            <a:r>
              <a:rPr lang="en-GB" b="1" u="sng" dirty="0">
                <a:solidFill>
                  <a:srgbClr val="FF0000"/>
                </a:solidFill>
              </a:rPr>
              <a:t>Pancreas</a:t>
            </a:r>
            <a:r>
              <a:rPr lang="en-GB" dirty="0"/>
              <a:t> detects </a:t>
            </a:r>
            <a:r>
              <a:rPr lang="en-GB" b="1" u="sng" dirty="0">
                <a:solidFill>
                  <a:srgbClr val="FF0000"/>
                </a:solidFill>
              </a:rPr>
              <a:t>low blood </a:t>
            </a:r>
            <a:r>
              <a:rPr lang="en-GB" dirty="0"/>
              <a:t>glucose concentration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Releases </a:t>
            </a:r>
            <a:r>
              <a:rPr lang="en-GB" b="1" u="sng" dirty="0">
                <a:solidFill>
                  <a:srgbClr val="FF0000"/>
                </a:solidFill>
              </a:rPr>
              <a:t>glucagon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Glucagon travels to the </a:t>
            </a:r>
            <a:r>
              <a:rPr lang="en-GB" b="1" u="sng" dirty="0">
                <a:solidFill>
                  <a:srgbClr val="FF0000"/>
                </a:solidFill>
              </a:rPr>
              <a:t>liver in blood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Glucagon causes </a:t>
            </a:r>
            <a:r>
              <a:rPr lang="en-GB" b="1" u="sng" dirty="0">
                <a:solidFill>
                  <a:srgbClr val="FF0000"/>
                </a:solidFill>
              </a:rPr>
              <a:t>liver cells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to break down </a:t>
            </a:r>
            <a:r>
              <a:rPr lang="en-GB" b="1" u="sng" dirty="0">
                <a:solidFill>
                  <a:srgbClr val="FF0000"/>
                </a:solidFill>
              </a:rPr>
              <a:t>glycogen</a:t>
            </a:r>
            <a:r>
              <a:rPr lang="en-GB" dirty="0"/>
              <a:t> and </a:t>
            </a:r>
            <a:r>
              <a:rPr lang="en-GB" b="1" u="sng" dirty="0">
                <a:solidFill>
                  <a:srgbClr val="FF0000"/>
                </a:solidFill>
              </a:rPr>
              <a:t>release glucose</a:t>
            </a: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Blood glucose concentration returns </a:t>
            </a:r>
            <a:r>
              <a:rPr lang="en-GB" b="1" u="sng" dirty="0">
                <a:solidFill>
                  <a:srgbClr val="FF0000"/>
                </a:solidFill>
              </a:rPr>
              <a:t>back to normal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9A0A377-9448-0838-772F-F25506165A55}"/>
              </a:ext>
            </a:extLst>
          </p:cNvPr>
          <p:cNvSpPr/>
          <p:nvPr/>
        </p:nvSpPr>
        <p:spPr>
          <a:xfrm>
            <a:off x="2005705" y="3263920"/>
            <a:ext cx="2048510" cy="55713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Learn these answers!!!</a:t>
            </a:r>
          </a:p>
        </p:txBody>
      </p:sp>
    </p:spTree>
    <p:extLst>
      <p:ext uri="{BB962C8B-B14F-4D97-AF65-F5344CB8AC3E}">
        <p14:creationId xmlns:p14="http://schemas.microsoft.com/office/powerpoint/2010/main" val="742245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3B98BC-FA3A-64AB-EF71-A6F02D6B3475}"/>
              </a:ext>
            </a:extLst>
          </p:cNvPr>
          <p:cNvSpPr txBox="1"/>
          <p:nvPr/>
        </p:nvSpPr>
        <p:spPr>
          <a:xfrm>
            <a:off x="5846812" y="140808"/>
            <a:ext cx="2058468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IVF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4A77ED-F851-4E40-A8FC-9C21279E6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62500" cy="4676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9F67DE-6C21-43CB-A321-EB0E871CE580}"/>
              </a:ext>
            </a:extLst>
          </p:cNvPr>
          <p:cNvSpPr txBox="1"/>
          <p:nvPr/>
        </p:nvSpPr>
        <p:spPr>
          <a:xfrm>
            <a:off x="3753853" y="1476125"/>
            <a:ext cx="100864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Stage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D3AF14-DD48-4374-9F3C-16A4143C6769}"/>
              </a:ext>
            </a:extLst>
          </p:cNvPr>
          <p:cNvSpPr txBox="1"/>
          <p:nvPr/>
        </p:nvSpPr>
        <p:spPr>
          <a:xfrm>
            <a:off x="2865522" y="2707118"/>
            <a:ext cx="100864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Stage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A98A7A-2744-4455-B57A-552E41A16D30}"/>
              </a:ext>
            </a:extLst>
          </p:cNvPr>
          <p:cNvSpPr txBox="1"/>
          <p:nvPr/>
        </p:nvSpPr>
        <p:spPr>
          <a:xfrm>
            <a:off x="3084096" y="3938111"/>
            <a:ext cx="100864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Stage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C7422B-97E3-4A13-BDA0-4DF39A3732B1}"/>
              </a:ext>
            </a:extLst>
          </p:cNvPr>
          <p:cNvSpPr txBox="1"/>
          <p:nvPr/>
        </p:nvSpPr>
        <p:spPr>
          <a:xfrm>
            <a:off x="1987218" y="4307443"/>
            <a:ext cx="100864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Stage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85DB5E-A1FF-4518-A493-6F01D7BEB951}"/>
              </a:ext>
            </a:extLst>
          </p:cNvPr>
          <p:cNvSpPr txBox="1"/>
          <p:nvPr/>
        </p:nvSpPr>
        <p:spPr>
          <a:xfrm>
            <a:off x="308814" y="3938111"/>
            <a:ext cx="100864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Stage 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9B3CAB-B620-4A35-9293-AB3CBE8FB485}"/>
              </a:ext>
            </a:extLst>
          </p:cNvPr>
          <p:cNvSpPr txBox="1"/>
          <p:nvPr/>
        </p:nvSpPr>
        <p:spPr>
          <a:xfrm>
            <a:off x="0" y="2008682"/>
            <a:ext cx="74596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Stage 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4BDD8C-BAB4-42E2-9CD1-8F60EF1B2D5C}"/>
              </a:ext>
            </a:extLst>
          </p:cNvPr>
          <p:cNvSpPr txBox="1"/>
          <p:nvPr/>
        </p:nvSpPr>
        <p:spPr>
          <a:xfrm>
            <a:off x="681793" y="540918"/>
            <a:ext cx="100864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Stage 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B4292C-F8E7-4C4B-BB08-C7CC99DCA371}"/>
              </a:ext>
            </a:extLst>
          </p:cNvPr>
          <p:cNvSpPr txBox="1"/>
          <p:nvPr/>
        </p:nvSpPr>
        <p:spPr>
          <a:xfrm>
            <a:off x="4897385" y="540918"/>
            <a:ext cx="4118278" cy="42043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/>
              <a:t>Woman given hormones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FSH – mature egg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LH – release egg</a:t>
            </a:r>
          </a:p>
          <a:p>
            <a:pPr>
              <a:lnSpc>
                <a:spcPct val="150000"/>
              </a:lnSpc>
            </a:pPr>
            <a:r>
              <a:rPr lang="en-GB" dirty="0"/>
              <a:t>Several eggs are matured and released</a:t>
            </a:r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en-GB" dirty="0"/>
              <a:t>Eggs extracted</a:t>
            </a:r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en-GB" dirty="0"/>
              <a:t>Sperm and egg collected</a:t>
            </a:r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en-GB" dirty="0"/>
              <a:t>Sperm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b="1" u="sng" dirty="0">
                <a:solidFill>
                  <a:srgbClr val="FF0000"/>
                </a:solidFill>
              </a:rPr>
              <a:t>injected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into the egg</a:t>
            </a:r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en-GB" dirty="0"/>
              <a:t>Fertilised egg divides to form an </a:t>
            </a:r>
            <a:r>
              <a:rPr lang="en-GB" b="1" u="sng" dirty="0">
                <a:solidFill>
                  <a:srgbClr val="FF0000"/>
                </a:solidFill>
              </a:rPr>
              <a:t>embryo</a:t>
            </a:r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en-GB" dirty="0"/>
              <a:t>Embryo</a:t>
            </a:r>
            <a:r>
              <a:rPr lang="en-GB" b="1" u="sng" dirty="0">
                <a:solidFill>
                  <a:srgbClr val="FF0000"/>
                </a:solidFill>
              </a:rPr>
              <a:t> transferred </a:t>
            </a:r>
            <a:r>
              <a:rPr lang="en-GB" dirty="0"/>
              <a:t>to the </a:t>
            </a:r>
            <a:r>
              <a:rPr lang="en-GB" b="1" u="sng" dirty="0">
                <a:solidFill>
                  <a:srgbClr val="FF0000"/>
                </a:solidFill>
              </a:rPr>
              <a:t>uterus</a:t>
            </a:r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en-GB" dirty="0"/>
              <a:t>Woman becomes pregnant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610FE52-50AD-420C-ACB8-CE16CCC12F38}"/>
              </a:ext>
            </a:extLst>
          </p:cNvPr>
          <p:cNvSpPr/>
          <p:nvPr/>
        </p:nvSpPr>
        <p:spPr>
          <a:xfrm>
            <a:off x="308814" y="4860758"/>
            <a:ext cx="1381626" cy="35693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benefit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DE0796C-84E1-4DAA-8276-4FCD968F9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14" y="5442194"/>
            <a:ext cx="1848853" cy="1035358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23FA701-C13C-46E6-B221-F9B1895A7BD8}"/>
              </a:ext>
            </a:extLst>
          </p:cNvPr>
          <p:cNvSpPr/>
          <p:nvPr/>
        </p:nvSpPr>
        <p:spPr>
          <a:xfrm>
            <a:off x="2305052" y="4840615"/>
            <a:ext cx="1381626" cy="35693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FC5872D-FBCC-4948-9313-CF5F4CBF1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284" y="5258590"/>
            <a:ext cx="1703137" cy="11230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CA67C69-4B8B-479B-BE4F-2A88E11ABA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9219"/>
          <a:stretch/>
        </p:blipFill>
        <p:spPr>
          <a:xfrm>
            <a:off x="4913871" y="4913327"/>
            <a:ext cx="1590332" cy="11812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B4D74DE-9638-4354-9185-53808CCBD2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5189" y="5353132"/>
            <a:ext cx="1371599" cy="8334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47AC4DD-CA60-42F5-9F7B-5553D39DABBB}"/>
              </a:ext>
            </a:extLst>
          </p:cNvPr>
          <p:cNvSpPr txBox="1"/>
          <p:nvPr/>
        </p:nvSpPr>
        <p:spPr>
          <a:xfrm>
            <a:off x="2995865" y="6400097"/>
            <a:ext cx="135706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Expensive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C11F1E-1D50-433C-B455-4091B98172E6}"/>
              </a:ext>
            </a:extLst>
          </p:cNvPr>
          <p:cNvSpPr txBox="1"/>
          <p:nvPr/>
        </p:nvSpPr>
        <p:spPr>
          <a:xfrm>
            <a:off x="4948305" y="6094553"/>
            <a:ext cx="1555898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Emotional and physical stress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A1B4EC-719B-47E7-AAE4-FE7716A48737}"/>
              </a:ext>
            </a:extLst>
          </p:cNvPr>
          <p:cNvSpPr txBox="1"/>
          <p:nvPr/>
        </p:nvSpPr>
        <p:spPr>
          <a:xfrm>
            <a:off x="7984438" y="5357987"/>
            <a:ext cx="1038875" cy="66349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Multiple births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69C377-D37B-49E1-AAB8-2119B7DAECBA}"/>
              </a:ext>
            </a:extLst>
          </p:cNvPr>
          <p:cNvSpPr txBox="1"/>
          <p:nvPr/>
        </p:nvSpPr>
        <p:spPr>
          <a:xfrm>
            <a:off x="6954471" y="6381673"/>
            <a:ext cx="1880715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Low success rate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A3E92-B498-4A47-BA97-64C57778668A}"/>
              </a:ext>
            </a:extLst>
          </p:cNvPr>
          <p:cNvSpPr txBox="1"/>
          <p:nvPr/>
        </p:nvSpPr>
        <p:spPr>
          <a:xfrm>
            <a:off x="7375999" y="4834416"/>
            <a:ext cx="1058561" cy="369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unethical</a:t>
            </a:r>
          </a:p>
        </p:txBody>
      </p:sp>
    </p:spTree>
    <p:extLst>
      <p:ext uri="{BB962C8B-B14F-4D97-AF65-F5344CB8AC3E}">
        <p14:creationId xmlns:p14="http://schemas.microsoft.com/office/powerpoint/2010/main" val="2284856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A207AA-3C28-2B46-6891-73A38FBBB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6" y="0"/>
            <a:ext cx="1490301" cy="14903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13B892-4F18-4CD6-2F30-A58D7ED15D3B}"/>
              </a:ext>
            </a:extLst>
          </p:cNvPr>
          <p:cNvSpPr txBox="1"/>
          <p:nvPr/>
        </p:nvSpPr>
        <p:spPr>
          <a:xfrm>
            <a:off x="224932" y="1393942"/>
            <a:ext cx="3623699" cy="21852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Pill / Patch / Implant</a:t>
            </a:r>
          </a:p>
          <a:p>
            <a:r>
              <a:rPr lang="en-GB" b="1" u="sng" dirty="0"/>
              <a:t>Oestrogen</a:t>
            </a:r>
            <a:r>
              <a:rPr lang="en-GB" dirty="0"/>
              <a:t> – stops egg being released</a:t>
            </a:r>
          </a:p>
          <a:p>
            <a:r>
              <a:rPr lang="en-GB" b="1" u="sng" dirty="0"/>
              <a:t>Progesterone</a:t>
            </a:r>
            <a:r>
              <a:rPr lang="en-GB" dirty="0"/>
              <a:t> – produces this mucus preventing sperm reaching egg</a:t>
            </a:r>
          </a:p>
          <a:p>
            <a:endParaRPr lang="en-GB" sz="1000" dirty="0"/>
          </a:p>
          <a:p>
            <a:r>
              <a:rPr lang="en-GB" dirty="0"/>
              <a:t>Prevents pregnancy:</a:t>
            </a:r>
          </a:p>
          <a:p>
            <a:r>
              <a:rPr lang="en-GB" dirty="0"/>
              <a:t>Prevents STI: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FB69DD-0EAA-D680-A875-4675A26F9B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0642" y="2857492"/>
            <a:ext cx="519949" cy="4256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1F9596-53C4-BBC8-0BAF-988CFB3960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34" b="89404" l="9581" r="94012">
                        <a14:foregroundMark x1="91916" y1="26490" x2="91916" y2="26490"/>
                        <a14:foregroundMark x1="93114" y1="74172" x2="93114" y2="74172"/>
                        <a14:foregroundMark x1="94012" y1="25166" x2="94012" y2="25166"/>
                      </a14:backgroundRemoval>
                    </a14:imgEffect>
                  </a14:imgLayer>
                </a14:imgProps>
              </a:ext>
            </a:extLst>
          </a:blip>
          <a:srcRect l="55189"/>
          <a:stretch/>
        </p:blipFill>
        <p:spPr>
          <a:xfrm>
            <a:off x="1585297" y="3145380"/>
            <a:ext cx="421845" cy="4256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E66881-5DB0-024D-FB26-54D4F09DD5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3849" y="531652"/>
            <a:ext cx="1119188" cy="7447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46D934-EEDA-9091-05A4-AF19CE22F4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7389" y="313047"/>
            <a:ext cx="1071563" cy="1066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3B98BC-FA3A-64AB-EF71-A6F02D6B3475}"/>
              </a:ext>
            </a:extLst>
          </p:cNvPr>
          <p:cNvSpPr txBox="1"/>
          <p:nvPr/>
        </p:nvSpPr>
        <p:spPr>
          <a:xfrm>
            <a:off x="1381384" y="-14778"/>
            <a:ext cx="2058468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Contraception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D9AD46-FFB0-95B6-F549-070628CFBE45}"/>
              </a:ext>
            </a:extLst>
          </p:cNvPr>
          <p:cNvSpPr txBox="1"/>
          <p:nvPr/>
        </p:nvSpPr>
        <p:spPr>
          <a:xfrm>
            <a:off x="6665140" y="3727940"/>
            <a:ext cx="2406120" cy="2185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Intrauterine device (IUD)</a:t>
            </a:r>
          </a:p>
          <a:p>
            <a:r>
              <a:rPr lang="en-GB" b="1" u="sng" dirty="0"/>
              <a:t>Planted in uterus</a:t>
            </a:r>
            <a:r>
              <a:rPr lang="en-GB" dirty="0"/>
              <a:t> – kills sperms and stops fertilised egg to implant</a:t>
            </a:r>
            <a:endParaRPr lang="en-GB" b="1" u="sng" dirty="0"/>
          </a:p>
          <a:p>
            <a:endParaRPr lang="en-GB" sz="1000" dirty="0"/>
          </a:p>
          <a:p>
            <a:r>
              <a:rPr lang="en-GB" dirty="0"/>
              <a:t>Prevents pregnancy:</a:t>
            </a:r>
          </a:p>
          <a:p>
            <a:r>
              <a:rPr lang="en-GB" dirty="0"/>
              <a:t>Prevents STI: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6DE4B5A-BB80-FEDE-9EF1-1224102491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34" b="89404" l="9581" r="94012">
                        <a14:foregroundMark x1="91916" y1="26490" x2="91916" y2="26490"/>
                        <a14:foregroundMark x1="93114" y1="74172" x2="93114" y2="74172"/>
                        <a14:foregroundMark x1="94012" y1="25166" x2="94012" y2="25166"/>
                      </a14:backgroundRemoval>
                    </a14:imgEffect>
                  </a14:imgLayer>
                </a14:imgProps>
              </a:ext>
            </a:extLst>
          </a:blip>
          <a:srcRect l="55189"/>
          <a:stretch/>
        </p:blipFill>
        <p:spPr>
          <a:xfrm>
            <a:off x="7971761" y="5510436"/>
            <a:ext cx="469901" cy="4740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DF0AA4-ACEB-F926-B481-95B6BF0893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582" y="3712620"/>
            <a:ext cx="1661064" cy="99663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0D6C65D-D647-B136-75F7-9F9262C8155C}"/>
              </a:ext>
            </a:extLst>
          </p:cNvPr>
          <p:cNvSpPr txBox="1"/>
          <p:nvPr/>
        </p:nvSpPr>
        <p:spPr>
          <a:xfrm>
            <a:off x="94996" y="4848384"/>
            <a:ext cx="2305304" cy="19082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Condom </a:t>
            </a:r>
          </a:p>
          <a:p>
            <a:r>
              <a:rPr lang="en-GB" b="1" u="sng" dirty="0"/>
              <a:t>Stops sperm reaching egg</a:t>
            </a:r>
          </a:p>
          <a:p>
            <a:endParaRPr lang="en-GB" sz="1000" dirty="0"/>
          </a:p>
          <a:p>
            <a:r>
              <a:rPr lang="en-GB" dirty="0"/>
              <a:t>Prevents pregnancy:</a:t>
            </a:r>
          </a:p>
          <a:p>
            <a:endParaRPr lang="en-GB" dirty="0"/>
          </a:p>
          <a:p>
            <a:r>
              <a:rPr lang="en-GB" dirty="0"/>
              <a:t>Prevents STI: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2340B90-506F-70F6-D119-84DC7E8D80A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2577" b="5678"/>
          <a:stretch/>
        </p:blipFill>
        <p:spPr>
          <a:xfrm>
            <a:off x="6181439" y="34802"/>
            <a:ext cx="2867565" cy="181062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11D740E-1B40-EC41-F8B3-F9CF4D124033}"/>
              </a:ext>
            </a:extLst>
          </p:cNvPr>
          <p:cNvSpPr txBox="1"/>
          <p:nvPr/>
        </p:nvSpPr>
        <p:spPr>
          <a:xfrm>
            <a:off x="4146552" y="191774"/>
            <a:ext cx="2251044" cy="18312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Diaphragm</a:t>
            </a:r>
          </a:p>
          <a:p>
            <a:r>
              <a:rPr lang="en-GB" dirty="0"/>
              <a:t>Placed over </a:t>
            </a:r>
            <a:r>
              <a:rPr lang="en-GB" b="1" u="sng" dirty="0"/>
              <a:t>cervix.</a:t>
            </a:r>
            <a:r>
              <a:rPr lang="en-GB" dirty="0"/>
              <a:t> </a:t>
            </a:r>
          </a:p>
          <a:p>
            <a:r>
              <a:rPr lang="en-GB" dirty="0"/>
              <a:t>Used with </a:t>
            </a:r>
            <a:r>
              <a:rPr lang="en-GB" b="1" u="sng" dirty="0"/>
              <a:t>spermicide</a:t>
            </a:r>
            <a:r>
              <a:rPr lang="en-GB" dirty="0"/>
              <a:t> that kill sperm</a:t>
            </a:r>
          </a:p>
          <a:p>
            <a:endParaRPr lang="en-GB" sz="500" dirty="0"/>
          </a:p>
          <a:p>
            <a:r>
              <a:rPr lang="en-GB" dirty="0"/>
              <a:t>Prevents pregnancy:</a:t>
            </a:r>
          </a:p>
          <a:p>
            <a:r>
              <a:rPr lang="en-GB" dirty="0"/>
              <a:t>Prevents STI: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BC1F5E0-FC65-0E85-5ABB-DD3A6DBA08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15148" y="2163009"/>
            <a:ext cx="1304058" cy="13040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FB72BC4-3EF1-97F3-0E10-190DD2BD12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8623" y="5538190"/>
            <a:ext cx="1158537" cy="11637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8A9A138-51E9-5244-55CA-3B5AFB8402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42412" y="3809248"/>
            <a:ext cx="1055507" cy="1055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A5475-D25D-A8C1-AF40-ED9FFDE5AC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25967" y="5694441"/>
            <a:ext cx="1737403" cy="1301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302F92B-6B58-5850-6523-2021F164F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4194" y="5694442"/>
            <a:ext cx="519949" cy="42560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A8280B8-A602-D3D5-5C26-4D1E10BE0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1384" y="6238798"/>
            <a:ext cx="519949" cy="42560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981C778-3FE7-1C4F-D17D-A832F88C3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4489" y="1189105"/>
            <a:ext cx="466050" cy="3814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F8D19A1-C9A6-1DC5-14B2-33B4CB5A7F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34" b="89404" l="9581" r="94012">
                        <a14:foregroundMark x1="91916" y1="26490" x2="91916" y2="26490"/>
                        <a14:foregroundMark x1="93114" y1="74172" x2="93114" y2="74172"/>
                        <a14:foregroundMark x1="94012" y1="25166" x2="94012" y2="25166"/>
                      </a14:backgroundRemoval>
                    </a14:imgEffect>
                  </a14:imgLayer>
                </a14:imgProps>
              </a:ext>
            </a:extLst>
          </a:blip>
          <a:srcRect l="55189"/>
          <a:stretch/>
        </p:blipFill>
        <p:spPr>
          <a:xfrm>
            <a:off x="5546189" y="1568810"/>
            <a:ext cx="469901" cy="47408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B10B7A9-15F3-679F-C044-CF9B11AD2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57277" y="5156706"/>
            <a:ext cx="466050" cy="38148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D841DDE-37BF-01BF-80B4-178504EDB1C4}"/>
              </a:ext>
            </a:extLst>
          </p:cNvPr>
          <p:cNvSpPr txBox="1"/>
          <p:nvPr/>
        </p:nvSpPr>
        <p:spPr>
          <a:xfrm>
            <a:off x="2465240" y="3640046"/>
            <a:ext cx="2305304" cy="163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Natural </a:t>
            </a:r>
          </a:p>
          <a:p>
            <a:r>
              <a:rPr lang="en-GB" dirty="0"/>
              <a:t>Avoid having sex when ovulating</a:t>
            </a:r>
          </a:p>
          <a:p>
            <a:endParaRPr lang="en-GB" sz="1000" dirty="0"/>
          </a:p>
          <a:p>
            <a:r>
              <a:rPr lang="en-GB" dirty="0"/>
              <a:t>Prevents pregnancy: </a:t>
            </a:r>
          </a:p>
          <a:p>
            <a:r>
              <a:rPr lang="en-GB" dirty="0"/>
              <a:t>Prevents STI: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794B605-A57D-3C27-2774-3433525540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34" b="89404" l="9581" r="94012">
                        <a14:foregroundMark x1="91916" y1="26490" x2="91916" y2="26490"/>
                        <a14:foregroundMark x1="93114" y1="74172" x2="93114" y2="74172"/>
                        <a14:foregroundMark x1="94012" y1="25166" x2="94012" y2="25166"/>
                      </a14:backgroundRemoval>
                    </a14:imgEffect>
                  </a14:imgLayer>
                </a14:imgProps>
              </a:ext>
            </a:extLst>
          </a:blip>
          <a:srcRect l="55189"/>
          <a:stretch/>
        </p:blipFill>
        <p:spPr>
          <a:xfrm>
            <a:off x="4405291" y="4611340"/>
            <a:ext cx="469901" cy="47408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5CF3742-F6EA-7AAD-B801-CA75DC0E59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34" b="89404" l="9581" r="94012">
                        <a14:foregroundMark x1="91916" y1="26490" x2="91916" y2="26490"/>
                        <a14:foregroundMark x1="93114" y1="74172" x2="93114" y2="74172"/>
                        <a14:foregroundMark x1="94012" y1="25166" x2="94012" y2="25166"/>
                      </a14:backgroundRemoval>
                    </a14:imgEffect>
                  </a14:imgLayer>
                </a14:imgProps>
              </a:ext>
            </a:extLst>
          </a:blip>
          <a:srcRect l="55189"/>
          <a:stretch/>
        </p:blipFill>
        <p:spPr>
          <a:xfrm>
            <a:off x="3689575" y="4864755"/>
            <a:ext cx="469901" cy="47408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59F143B-FAC8-CADF-1506-4CEB0F1523E2}"/>
              </a:ext>
            </a:extLst>
          </p:cNvPr>
          <p:cNvSpPr txBox="1"/>
          <p:nvPr/>
        </p:nvSpPr>
        <p:spPr>
          <a:xfrm>
            <a:off x="6016090" y="2042896"/>
            <a:ext cx="3055170" cy="163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Sterilisation</a:t>
            </a:r>
          </a:p>
          <a:p>
            <a:pPr algn="ctr"/>
            <a:r>
              <a:rPr lang="en-GB" dirty="0"/>
              <a:t>Cutting fallopian tubes / sperm duct - </a:t>
            </a:r>
            <a:r>
              <a:rPr lang="en-GB" b="1" u="sng" dirty="0"/>
              <a:t>permanent</a:t>
            </a:r>
            <a:endParaRPr lang="en-GB" dirty="0"/>
          </a:p>
          <a:p>
            <a:endParaRPr lang="en-GB" sz="1000" dirty="0"/>
          </a:p>
          <a:p>
            <a:r>
              <a:rPr lang="en-GB" dirty="0"/>
              <a:t>Prevents pregnancy:</a:t>
            </a:r>
          </a:p>
          <a:p>
            <a:r>
              <a:rPr lang="en-GB" dirty="0"/>
              <a:t>Prevents STI: 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89121FF-1403-A773-E45C-F134185DC6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71761" y="2840041"/>
            <a:ext cx="519949" cy="42560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32E7152-85AF-491B-FE86-0F899C9498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34" b="89404" l="9581" r="94012">
                        <a14:foregroundMark x1="91916" y1="26490" x2="91916" y2="26490"/>
                        <a14:foregroundMark x1="93114" y1="74172" x2="93114" y2="74172"/>
                        <a14:foregroundMark x1="94012" y1="25166" x2="94012" y2="25166"/>
                      </a14:backgroundRemoval>
                    </a14:imgEffect>
                  </a14:imgLayer>
                </a14:imgProps>
              </a:ext>
            </a:extLst>
          </a:blip>
          <a:srcRect l="55189"/>
          <a:stretch/>
        </p:blipFill>
        <p:spPr>
          <a:xfrm>
            <a:off x="7380270" y="3265676"/>
            <a:ext cx="469901" cy="47408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645812D-41D7-2D00-5228-4837C1F5C44B}"/>
              </a:ext>
            </a:extLst>
          </p:cNvPr>
          <p:cNvSpPr txBox="1"/>
          <p:nvPr/>
        </p:nvSpPr>
        <p:spPr>
          <a:xfrm>
            <a:off x="4902593" y="4913088"/>
            <a:ext cx="1672295" cy="16576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Abstinence</a:t>
            </a:r>
          </a:p>
          <a:p>
            <a:r>
              <a:rPr lang="en-GB" dirty="0"/>
              <a:t>Not having sex</a:t>
            </a:r>
          </a:p>
          <a:p>
            <a:endParaRPr lang="en-GB" sz="1000" dirty="0"/>
          </a:p>
          <a:p>
            <a:r>
              <a:rPr lang="en-GB" dirty="0"/>
              <a:t>Prevents pregnancy: </a:t>
            </a:r>
          </a:p>
          <a:p>
            <a:r>
              <a:rPr lang="en-GB" dirty="0"/>
              <a:t>Prevents STI: 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0A9E610-D046-7B98-873C-18FFFF3EC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79758" y="5857306"/>
            <a:ext cx="466050" cy="38148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2621849-2596-E7AE-983A-98FC572B6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8838" y="6154387"/>
            <a:ext cx="466050" cy="38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62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636BED-B348-4CA4-9D4A-592CD9965E0D}"/>
              </a:ext>
            </a:extLst>
          </p:cNvPr>
          <p:cNvSpPr txBox="1"/>
          <p:nvPr/>
        </p:nvSpPr>
        <p:spPr>
          <a:xfrm>
            <a:off x="343422" y="1022399"/>
            <a:ext cx="2058468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menstruation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8486BF-7262-81F1-5648-A4DF941316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704" b="7484"/>
          <a:stretch/>
        </p:blipFill>
        <p:spPr>
          <a:xfrm>
            <a:off x="2692524" y="70625"/>
            <a:ext cx="6552229" cy="129012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CC2160F-042D-EC50-B429-EB9F43B6FA7A}"/>
              </a:ext>
            </a:extLst>
          </p:cNvPr>
          <p:cNvSpPr/>
          <p:nvPr/>
        </p:nvSpPr>
        <p:spPr>
          <a:xfrm>
            <a:off x="3016121" y="1360751"/>
            <a:ext cx="1353312" cy="8412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Stage 1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Menstruation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Uterus lining breaks down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81F70A3-E7C4-53B7-0AD0-BC532D411A9F}"/>
              </a:ext>
            </a:extLst>
          </p:cNvPr>
          <p:cNvSpPr/>
          <p:nvPr/>
        </p:nvSpPr>
        <p:spPr>
          <a:xfrm>
            <a:off x="4369433" y="1360751"/>
            <a:ext cx="1600200" cy="8412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Stage 2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Uterus lining build up again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3EAE90B-BD15-EBCD-0AEF-CB203A8B9018}"/>
              </a:ext>
            </a:extLst>
          </p:cNvPr>
          <p:cNvSpPr/>
          <p:nvPr/>
        </p:nvSpPr>
        <p:spPr>
          <a:xfrm>
            <a:off x="5977783" y="1360751"/>
            <a:ext cx="1600200" cy="8412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Stage 3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Egg matured and released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147F06F-FCD3-A9D9-F31A-74AB5EA1F23E}"/>
              </a:ext>
            </a:extLst>
          </p:cNvPr>
          <p:cNvSpPr/>
          <p:nvPr/>
        </p:nvSpPr>
        <p:spPr>
          <a:xfrm>
            <a:off x="7577983" y="1360751"/>
            <a:ext cx="1326874" cy="84124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Stage 4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Wall maintained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FAEAC70-4799-40B5-AEE9-5D6225575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72" y="2185780"/>
            <a:ext cx="8585200" cy="193092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56ABC1E-4C09-6458-3BD1-E92410B610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949"/>
          <a:stretch/>
        </p:blipFill>
        <p:spPr>
          <a:xfrm>
            <a:off x="87834" y="5289128"/>
            <a:ext cx="1509315" cy="122139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3CE1300-9A94-61C6-8D3F-DB2896F9EC82}"/>
              </a:ext>
            </a:extLst>
          </p:cNvPr>
          <p:cNvSpPr txBox="1"/>
          <p:nvPr/>
        </p:nvSpPr>
        <p:spPr>
          <a:xfrm>
            <a:off x="215900" y="3747985"/>
            <a:ext cx="2476624" cy="1200329"/>
          </a:xfrm>
          <a:prstGeom prst="rect">
            <a:avLst/>
          </a:prstGeom>
          <a:solidFill>
            <a:srgbClr val="C6FEE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/>
              <a:t>Pituitary gland </a:t>
            </a:r>
            <a:r>
              <a:rPr lang="en-GB" b="1" u="sng" dirty="0">
                <a:solidFill>
                  <a:srgbClr val="FF0000"/>
                </a:solidFill>
              </a:rPr>
              <a:t>releases FSH</a:t>
            </a:r>
          </a:p>
          <a:p>
            <a:r>
              <a:rPr lang="en-GB" dirty="0"/>
              <a:t>FSH </a:t>
            </a:r>
            <a:r>
              <a:rPr lang="en-GB" b="1" u="sng" dirty="0">
                <a:solidFill>
                  <a:srgbClr val="FF0000"/>
                </a:solidFill>
              </a:rPr>
              <a:t>matures the egg </a:t>
            </a:r>
            <a:r>
              <a:rPr lang="en-GB" dirty="0"/>
              <a:t>in ovary</a:t>
            </a:r>
            <a:endParaRPr lang="en-GB" b="1" u="sng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A3AE3C-43B6-A991-7CDB-31E1CF07BD19}"/>
              </a:ext>
            </a:extLst>
          </p:cNvPr>
          <p:cNvSpPr txBox="1"/>
          <p:nvPr/>
        </p:nvSpPr>
        <p:spPr>
          <a:xfrm>
            <a:off x="3109881" y="3838196"/>
            <a:ext cx="2801345" cy="646331"/>
          </a:xfrm>
          <a:prstGeom prst="rect">
            <a:avLst/>
          </a:prstGeom>
          <a:solidFill>
            <a:srgbClr val="9BFFE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2. FSH simulates </a:t>
            </a:r>
            <a:r>
              <a:rPr lang="en-GB" b="1" u="sng" dirty="0">
                <a:solidFill>
                  <a:srgbClr val="FF0000"/>
                </a:solidFill>
              </a:rPr>
              <a:t>oestrogen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dirty="0"/>
              <a:t>to be produced by ovaries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4260F8-D752-5211-AE0D-0CB60FA512DF}"/>
              </a:ext>
            </a:extLst>
          </p:cNvPr>
          <p:cNvSpPr txBox="1"/>
          <p:nvPr/>
        </p:nvSpPr>
        <p:spPr>
          <a:xfrm>
            <a:off x="6352445" y="3823891"/>
            <a:ext cx="2426683" cy="2862322"/>
          </a:xfrm>
          <a:prstGeom prst="rect">
            <a:avLst/>
          </a:prstGeom>
          <a:solidFill>
            <a:srgbClr val="9BFBF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3. Oestrogen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Oestrogen </a:t>
            </a:r>
            <a:r>
              <a:rPr lang="en-GB" b="1" u="sng" dirty="0">
                <a:solidFill>
                  <a:srgbClr val="FF0000"/>
                </a:solidFill>
              </a:rPr>
              <a:t>thickens lining of the uterus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stimulates </a:t>
            </a:r>
            <a:r>
              <a:rPr lang="en-GB" b="1" u="sng" dirty="0">
                <a:solidFill>
                  <a:srgbClr val="FF0000"/>
                </a:solidFill>
              </a:rPr>
              <a:t>LH </a:t>
            </a:r>
            <a:r>
              <a:rPr lang="en-GB" dirty="0"/>
              <a:t>production from pituitary gland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Inhibits </a:t>
            </a:r>
            <a:r>
              <a:rPr lang="en-GB" b="1" dirty="0">
                <a:solidFill>
                  <a:srgbClr val="FF0000"/>
                </a:solidFill>
              </a:rPr>
              <a:t>FSH</a:t>
            </a:r>
            <a:r>
              <a:rPr lang="en-GB" dirty="0"/>
              <a:t> production</a:t>
            </a:r>
          </a:p>
          <a:p>
            <a:r>
              <a:rPr lang="en-GB" b="1" u="sng" dirty="0">
                <a:solidFill>
                  <a:srgbClr val="FF0000"/>
                </a:solidFill>
              </a:rPr>
              <a:t>LH releases the egg</a:t>
            </a:r>
          </a:p>
          <a:p>
            <a:r>
              <a:rPr lang="en-GB" dirty="0"/>
              <a:t>(this is </a:t>
            </a:r>
            <a:r>
              <a:rPr lang="en-GB" b="1" u="sng" dirty="0">
                <a:solidFill>
                  <a:srgbClr val="0070C0"/>
                </a:solidFill>
              </a:rPr>
              <a:t>ovulation</a:t>
            </a:r>
            <a:r>
              <a:rPr lang="en-GB" dirty="0"/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ECD5D4-2D60-FE34-36A8-FEEB9FEF8CCF}"/>
              </a:ext>
            </a:extLst>
          </p:cNvPr>
          <p:cNvSpPr txBox="1"/>
          <p:nvPr/>
        </p:nvSpPr>
        <p:spPr>
          <a:xfrm>
            <a:off x="1706044" y="5161159"/>
            <a:ext cx="1668623" cy="1477328"/>
          </a:xfrm>
          <a:prstGeom prst="rect">
            <a:avLst/>
          </a:prstGeom>
          <a:solidFill>
            <a:srgbClr val="4EFCF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5. </a:t>
            </a:r>
            <a:r>
              <a:rPr lang="en-GB" b="1" u="sng" dirty="0">
                <a:solidFill>
                  <a:srgbClr val="FF0000"/>
                </a:solidFill>
              </a:rPr>
              <a:t>Progesterone</a:t>
            </a:r>
            <a:r>
              <a:rPr lang="en-GB" dirty="0"/>
              <a:t> is released by ovaries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FF0000"/>
                </a:solidFill>
              </a:rPr>
              <a:t>Maintains uterus lining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2CBC2B90-DB36-C935-A4BD-7E26B224B203}"/>
              </a:ext>
            </a:extLst>
          </p:cNvPr>
          <p:cNvSpPr/>
          <p:nvPr/>
        </p:nvSpPr>
        <p:spPr>
          <a:xfrm>
            <a:off x="2766478" y="3975024"/>
            <a:ext cx="323597" cy="41003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BD75E178-ED50-BB98-31D8-A1416148476D}"/>
              </a:ext>
            </a:extLst>
          </p:cNvPr>
          <p:cNvSpPr/>
          <p:nvPr/>
        </p:nvSpPr>
        <p:spPr>
          <a:xfrm>
            <a:off x="5911226" y="4026867"/>
            <a:ext cx="323597" cy="41003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7A7D952-6C31-3DD6-ECC7-5894401F51D9}"/>
              </a:ext>
            </a:extLst>
          </p:cNvPr>
          <p:cNvSpPr txBox="1"/>
          <p:nvPr/>
        </p:nvSpPr>
        <p:spPr>
          <a:xfrm>
            <a:off x="3433478" y="4652718"/>
            <a:ext cx="2801345" cy="2031325"/>
          </a:xfrm>
          <a:prstGeom prst="rect">
            <a:avLst/>
          </a:prstGeom>
          <a:solidFill>
            <a:srgbClr val="86FAF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4. LH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FF0000"/>
                </a:solidFill>
              </a:rPr>
              <a:t>LH releases the egg</a:t>
            </a:r>
          </a:p>
          <a:p>
            <a:r>
              <a:rPr lang="en-GB" dirty="0"/>
              <a:t>(this is </a:t>
            </a:r>
            <a:r>
              <a:rPr lang="en-GB" b="1" u="sng" dirty="0">
                <a:solidFill>
                  <a:srgbClr val="0070C0"/>
                </a:solidFill>
              </a:rPr>
              <a:t>ovulation</a:t>
            </a:r>
            <a:r>
              <a:rPr lang="en-GB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Stimulates production of </a:t>
            </a:r>
            <a:r>
              <a:rPr lang="en-GB" b="1" u="sng" dirty="0">
                <a:solidFill>
                  <a:srgbClr val="FF0000"/>
                </a:solidFill>
              </a:rPr>
              <a:t>progesterone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Inhibits production of </a:t>
            </a:r>
            <a:r>
              <a:rPr lang="en-GB" b="1" dirty="0">
                <a:solidFill>
                  <a:srgbClr val="FF0000"/>
                </a:solidFill>
              </a:rPr>
              <a:t>oestrogen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F32F2372-77D4-CC54-EC72-2B029AF1D6FD}"/>
              </a:ext>
            </a:extLst>
          </p:cNvPr>
          <p:cNvSpPr/>
          <p:nvPr/>
        </p:nvSpPr>
        <p:spPr>
          <a:xfrm rot="8118311">
            <a:off x="5963707" y="5016237"/>
            <a:ext cx="692604" cy="47762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6C5F7022-4A7F-06C2-70FC-20F3121E9373}"/>
              </a:ext>
            </a:extLst>
          </p:cNvPr>
          <p:cNvSpPr/>
          <p:nvPr/>
        </p:nvSpPr>
        <p:spPr>
          <a:xfrm rot="10800000">
            <a:off x="3166292" y="5643095"/>
            <a:ext cx="299128" cy="47762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633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3371256F1CEA4E8F5F95CB6384849C" ma:contentTypeVersion="7" ma:contentTypeDescription="Create a new document." ma:contentTypeScope="" ma:versionID="383d5f4513da7c309c2eb9b315d3572e">
  <xsd:schema xmlns:xsd="http://www.w3.org/2001/XMLSchema" xmlns:xs="http://www.w3.org/2001/XMLSchema" xmlns:p="http://schemas.microsoft.com/office/2006/metadata/properties" xmlns:ns2="239c9854-64bc-4dbf-95fe-1c888e7c1f6f" targetNamespace="http://schemas.microsoft.com/office/2006/metadata/properties" ma:root="true" ma:fieldsID="e48419727b104e75b5098e6416ec96f6" ns2:_="">
    <xsd:import namespace="239c9854-64bc-4dbf-95fe-1c888e7c1f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9c9854-64bc-4dbf-95fe-1c888e7c1f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62E05E-F902-4388-BA3B-9458FD5D868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F012D06-23FC-45B0-B966-D3A3738FB3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6A9B5E-4F18-4D36-A246-6B5FE6290B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9c9854-64bc-4dbf-95fe-1c888e7c1f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1001</Words>
  <Application>Microsoft Office PowerPoint</Application>
  <PresentationFormat>On-screen Show (4:3)</PresentationFormat>
  <Paragraphs>248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Lucie Taylor</dc:creator>
  <cp:lastModifiedBy>Lucie Taylor</cp:lastModifiedBy>
  <cp:revision>20</cp:revision>
  <cp:lastPrinted>2023-04-17T09:09:07Z</cp:lastPrinted>
  <dcterms:created xsi:type="dcterms:W3CDTF">2023-03-31T18:21:58Z</dcterms:created>
  <dcterms:modified xsi:type="dcterms:W3CDTF">2025-03-03T10:54:26Z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0x010100603371256F1CEA4E8F5F95CB6384849C</vt:lpwstr>
  </property>
</Properties>
</file>