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F8"/>
    <a:srgbClr val="00FF00"/>
    <a:srgbClr val="BCFBB7"/>
    <a:srgbClr val="B0FEE2"/>
    <a:srgbClr val="00FFFF"/>
    <a:srgbClr val="EED6FE"/>
    <a:srgbClr val="E6C2FE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0" autoAdjust="0"/>
    <p:restoredTop sz="91228" autoAdjust="0"/>
  </p:normalViewPr>
  <p:slideViewPr>
    <p:cSldViewPr snapToGrid="0">
      <p:cViewPr varScale="1">
        <p:scale>
          <a:sx n="50" d="100"/>
          <a:sy n="50" d="100"/>
        </p:scale>
        <p:origin x="13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9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4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3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7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1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6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1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16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7B20-F747-462A-88A4-CB6F59378E08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515B-45D2-44F5-B58C-E6F2F176E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7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EF8315-8565-407A-5ADF-CD7E10325FF8}"/>
              </a:ext>
            </a:extLst>
          </p:cNvPr>
          <p:cNvSpPr txBox="1"/>
          <p:nvPr/>
        </p:nvSpPr>
        <p:spPr>
          <a:xfrm>
            <a:off x="249382" y="106878"/>
            <a:ext cx="564077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B6 Inheritance, Variation and Evolution </a:t>
            </a:r>
            <a:r>
              <a:rPr lang="en-GB"/>
              <a:t>- Higher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92E7F-1912-A68C-1750-F37FC636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43"/>
          <a:stretch/>
        </p:blipFill>
        <p:spPr>
          <a:xfrm>
            <a:off x="368137" y="620684"/>
            <a:ext cx="5640779" cy="1477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65C917-FD17-43A1-1C31-E32EF0575CB6}"/>
              </a:ext>
            </a:extLst>
          </p:cNvPr>
          <p:cNvSpPr txBox="1"/>
          <p:nvPr/>
        </p:nvSpPr>
        <p:spPr>
          <a:xfrm>
            <a:off x="233310" y="2152249"/>
            <a:ext cx="1733797" cy="1200329"/>
          </a:xfrm>
          <a:prstGeom prst="rect">
            <a:avLst/>
          </a:prstGeom>
          <a:solidFill>
            <a:srgbClr val="FFE2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Nucleus</a:t>
            </a:r>
            <a:r>
              <a:rPr lang="en-GB" dirty="0"/>
              <a:t> Contains genetic information (DNA)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3ED05-4BA2-98A3-ECEB-0E5D7C9C4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32"/>
          <a:stretch/>
        </p:blipFill>
        <p:spPr>
          <a:xfrm>
            <a:off x="6452797" y="1861805"/>
            <a:ext cx="2579832" cy="2391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49BA9D-BF3C-57B7-0459-6CDF50419A96}"/>
              </a:ext>
            </a:extLst>
          </p:cNvPr>
          <p:cNvSpPr txBox="1"/>
          <p:nvPr/>
        </p:nvSpPr>
        <p:spPr>
          <a:xfrm>
            <a:off x="2096960" y="2098012"/>
            <a:ext cx="2401517" cy="1908215"/>
          </a:xfrm>
          <a:prstGeom prst="rect">
            <a:avLst/>
          </a:prstGeom>
          <a:solidFill>
            <a:srgbClr val="FFE2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Chromosomes </a:t>
            </a:r>
            <a:r>
              <a:rPr lang="en-GB" dirty="0"/>
              <a:t>  Contain DNA</a:t>
            </a:r>
          </a:p>
          <a:p>
            <a:pPr algn="ctr"/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Haploid cells (gametes)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Diploid cells (all cells but gamete) 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50F23-EEF1-05D2-47D1-EB585015D3F0}"/>
              </a:ext>
            </a:extLst>
          </p:cNvPr>
          <p:cNvSpPr txBox="1"/>
          <p:nvPr/>
        </p:nvSpPr>
        <p:spPr>
          <a:xfrm>
            <a:off x="4585951" y="2124172"/>
            <a:ext cx="1691899" cy="1198629"/>
          </a:xfrm>
          <a:prstGeom prst="rect">
            <a:avLst/>
          </a:prstGeom>
          <a:solidFill>
            <a:srgbClr val="FFE285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Gene</a:t>
            </a:r>
            <a:r>
              <a:rPr lang="en-GB" dirty="0"/>
              <a:t> </a:t>
            </a:r>
          </a:p>
          <a:p>
            <a:r>
              <a:rPr lang="en-GB" dirty="0"/>
              <a:t>Small section of DNA that codes for a protein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B3711FD-4F31-DAE8-6566-F8F1E1C65BEC}"/>
              </a:ext>
            </a:extLst>
          </p:cNvPr>
          <p:cNvSpPr/>
          <p:nvPr/>
        </p:nvSpPr>
        <p:spPr>
          <a:xfrm>
            <a:off x="1967107" y="2384027"/>
            <a:ext cx="285008" cy="4224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4126863-52B5-2D7B-24DA-5D9C44597042}"/>
              </a:ext>
            </a:extLst>
          </p:cNvPr>
          <p:cNvSpPr/>
          <p:nvPr/>
        </p:nvSpPr>
        <p:spPr>
          <a:xfrm>
            <a:off x="4310702" y="2448077"/>
            <a:ext cx="285008" cy="4224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9DF077-BBDA-8AA8-9AE5-3B8DEBC984AC}"/>
              </a:ext>
            </a:extLst>
          </p:cNvPr>
          <p:cNvSpPr/>
          <p:nvPr/>
        </p:nvSpPr>
        <p:spPr>
          <a:xfrm>
            <a:off x="95003" y="620685"/>
            <a:ext cx="6436426" cy="3457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9555620-9620-2267-8253-5699A31CD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568" y="4275118"/>
            <a:ext cx="2634539" cy="271901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A3FAFF-91C6-2EF6-853F-23F8FEE078B8}"/>
              </a:ext>
            </a:extLst>
          </p:cNvPr>
          <p:cNvSpPr/>
          <p:nvPr/>
        </p:nvSpPr>
        <p:spPr>
          <a:xfrm>
            <a:off x="6531429" y="4253612"/>
            <a:ext cx="2501200" cy="2565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EA28488-697C-6641-5B9F-936B62DB40B5}"/>
              </a:ext>
            </a:extLst>
          </p:cNvPr>
          <p:cNvSpPr/>
          <p:nvPr/>
        </p:nvSpPr>
        <p:spPr>
          <a:xfrm>
            <a:off x="6282050" y="39354"/>
            <a:ext cx="2750579" cy="1901741"/>
          </a:xfrm>
          <a:prstGeom prst="wedgeRoundRectCallout">
            <a:avLst>
              <a:gd name="adj1" fmla="val 7542"/>
              <a:gd name="adj2" fmla="val 64845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DNA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Polymer</a:t>
            </a:r>
          </a:p>
          <a:p>
            <a:pPr algn="ctr"/>
            <a:endParaRPr lang="en-GB" sz="5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Double stranded helix</a:t>
            </a:r>
          </a:p>
          <a:p>
            <a:pPr algn="ctr"/>
            <a:endParaRPr lang="en-GB" sz="5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Contains 4 bases</a:t>
            </a:r>
          </a:p>
          <a:p>
            <a:pPr algn="ctr"/>
            <a:endParaRPr lang="en-GB" sz="5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Sugar-phosphate backbone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91CFE35-0D22-2672-5A9C-B3EFB3DDB936}"/>
              </a:ext>
            </a:extLst>
          </p:cNvPr>
          <p:cNvSpPr/>
          <p:nvPr/>
        </p:nvSpPr>
        <p:spPr>
          <a:xfrm>
            <a:off x="233311" y="4238005"/>
            <a:ext cx="5952944" cy="2513117"/>
          </a:xfrm>
          <a:prstGeom prst="roundRect">
            <a:avLst/>
          </a:prstGeom>
          <a:solidFill>
            <a:srgbClr val="FEC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Human Genome project</a:t>
            </a:r>
          </a:p>
          <a:p>
            <a:pPr algn="ctr"/>
            <a:endParaRPr lang="en-GB" sz="5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Genome (entire set of genetic material)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Allows identification of </a:t>
            </a:r>
            <a:r>
              <a:rPr lang="en-GB" b="1" u="sng" dirty="0">
                <a:solidFill>
                  <a:srgbClr val="FF0000"/>
                </a:solidFill>
              </a:rPr>
              <a:t>genes linked to different diseases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Allows identification of </a:t>
            </a:r>
            <a:r>
              <a:rPr lang="en-GB" b="1" u="sng" dirty="0">
                <a:solidFill>
                  <a:srgbClr val="FF0000"/>
                </a:solidFill>
              </a:rPr>
              <a:t>genes that cause genetic diseases and new treatments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Allows identification of </a:t>
            </a:r>
            <a:r>
              <a:rPr lang="en-GB" b="1" u="sng" dirty="0">
                <a:solidFill>
                  <a:srgbClr val="FF0000"/>
                </a:solidFill>
              </a:rPr>
              <a:t>human migration patterns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553D44-F877-F4F5-9FDC-237FE2ADF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33" y="4275118"/>
            <a:ext cx="1093705" cy="8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EF7F25-E147-4570-BCAA-330E0E24461E}"/>
              </a:ext>
            </a:extLst>
          </p:cNvPr>
          <p:cNvSpPr/>
          <p:nvPr/>
        </p:nvSpPr>
        <p:spPr>
          <a:xfrm>
            <a:off x="344980" y="4176339"/>
            <a:ext cx="3635547" cy="15090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A2127F-9753-4A06-8BA3-63246917D76C}"/>
              </a:ext>
            </a:extLst>
          </p:cNvPr>
          <p:cNvSpPr/>
          <p:nvPr/>
        </p:nvSpPr>
        <p:spPr>
          <a:xfrm>
            <a:off x="329902" y="1934625"/>
            <a:ext cx="3650626" cy="2192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82D04-A1DF-4D5A-A654-95DC343CE37D}"/>
              </a:ext>
            </a:extLst>
          </p:cNvPr>
          <p:cNvSpPr/>
          <p:nvPr/>
        </p:nvSpPr>
        <p:spPr>
          <a:xfrm>
            <a:off x="329901" y="396025"/>
            <a:ext cx="3650627" cy="14789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535C4-1653-79B8-4299-9446E79D6549}"/>
              </a:ext>
            </a:extLst>
          </p:cNvPr>
          <p:cNvSpPr txBox="1"/>
          <p:nvPr/>
        </p:nvSpPr>
        <p:spPr>
          <a:xfrm>
            <a:off x="1339273" y="26693"/>
            <a:ext cx="19831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Fossils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DE81A-5161-4DBC-9B60-1837C20EE6FF}"/>
              </a:ext>
            </a:extLst>
          </p:cNvPr>
          <p:cNvSpPr/>
          <p:nvPr/>
        </p:nvSpPr>
        <p:spPr>
          <a:xfrm>
            <a:off x="329902" y="396025"/>
            <a:ext cx="37895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600" b="1" u="sng" dirty="0"/>
              <a:t>Gradual Replacement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/>
              <a:t>Hard body parts, such as </a:t>
            </a:r>
            <a:r>
              <a:rPr lang="en-GB" sz="1600" b="1" dirty="0"/>
              <a:t>bones                  and shells</a:t>
            </a:r>
            <a:r>
              <a:rPr lang="en-GB" sz="1600" dirty="0"/>
              <a:t>, which do not decay easily </a:t>
            </a:r>
          </a:p>
          <a:p>
            <a:pPr fontAlgn="base"/>
            <a:r>
              <a:rPr lang="en-GB" sz="1600" dirty="0"/>
              <a:t>are replaced by other materials as they decay.</a:t>
            </a:r>
          </a:p>
          <a:p>
            <a:pPr fontAlgn="base"/>
            <a:endParaRPr lang="en-GB" sz="1600" dirty="0"/>
          </a:p>
          <a:p>
            <a:pPr fontAlgn="base"/>
            <a:r>
              <a:rPr lang="en-GB" sz="1600" b="1" u="sng" dirty="0"/>
              <a:t>Preservation</a:t>
            </a:r>
          </a:p>
          <a:p>
            <a:pPr fontAlgn="base"/>
            <a:r>
              <a:rPr lang="en-GB" sz="1600" b="1" dirty="0"/>
              <a:t>Dead animals and plants</a:t>
            </a:r>
            <a:r>
              <a:rPr lang="en-GB" sz="1600" dirty="0"/>
              <a:t> can be               preserved in: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GB" sz="1600" b="1" dirty="0"/>
              <a:t>Amber </a:t>
            </a:r>
            <a:r>
              <a:rPr lang="en-GB" sz="1600" dirty="0"/>
              <a:t>(fossilised resin)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GB" sz="1600" dirty="0"/>
              <a:t>peat bogs (too acidic for decay microbes)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GB" sz="1600" b="1" dirty="0"/>
              <a:t>tar</a:t>
            </a:r>
            <a:r>
              <a:rPr lang="en-GB" sz="1600" dirty="0"/>
              <a:t> pits (no oxygen or moisture for decay microbes)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GB" sz="1600" dirty="0"/>
              <a:t>Ice (too cold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GB" sz="1600" dirty="0"/>
          </a:p>
          <a:p>
            <a:pPr fontAlgn="base"/>
            <a:r>
              <a:rPr lang="en-GB" sz="1600" b="1" u="sng" dirty="0"/>
              <a:t>Casts or Impressions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GB" sz="1600" dirty="0"/>
              <a:t>Casts or impressions, such as </a:t>
            </a:r>
            <a:r>
              <a:rPr lang="en-GB" sz="1600" b="1" dirty="0"/>
              <a:t>footprints or burrows</a:t>
            </a:r>
            <a:r>
              <a:rPr lang="en-GB" sz="1600" dirty="0"/>
              <a:t>. These become covered by layers of </a:t>
            </a:r>
            <a:r>
              <a:rPr lang="en-GB" sz="1600" b="1" dirty="0"/>
              <a:t>sediment</a:t>
            </a:r>
            <a:r>
              <a:rPr lang="en-GB" sz="1600" dirty="0"/>
              <a:t>, which eventually become rock.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6CC7D56-284F-415D-A084-E07F45CF1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4"/>
          <a:stretch/>
        </p:blipFill>
        <p:spPr bwMode="auto">
          <a:xfrm>
            <a:off x="3344705" y="283012"/>
            <a:ext cx="657441" cy="62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734D126-A7EC-4A58-A578-BC67E39D1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14037" r="18385" b="13796"/>
          <a:stretch/>
        </p:blipFill>
        <p:spPr bwMode="auto">
          <a:xfrm>
            <a:off x="3242229" y="1979546"/>
            <a:ext cx="717266" cy="101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cast or impression fossils">
            <a:extLst>
              <a:ext uri="{FF2B5EF4-FFF2-40B4-BE49-F238E27FC236}">
                <a16:creationId xmlns:a16="http://schemas.microsoft.com/office/drawing/2014/main" id="{81606FDC-1D1C-4166-9DB9-B29CDFB9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52" y="4160117"/>
            <a:ext cx="556821" cy="4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1E36D9-D85E-43C9-812E-41C9D5A2C38F}"/>
              </a:ext>
            </a:extLst>
          </p:cNvPr>
          <p:cNvSpPr txBox="1"/>
          <p:nvPr/>
        </p:nvSpPr>
        <p:spPr>
          <a:xfrm>
            <a:off x="5546436" y="45230"/>
            <a:ext cx="19831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Antibiotic resistance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C5E825-599E-4CE2-91CF-A3366E794DF7}"/>
              </a:ext>
            </a:extLst>
          </p:cNvPr>
          <p:cNvSpPr/>
          <p:nvPr/>
        </p:nvSpPr>
        <p:spPr>
          <a:xfrm>
            <a:off x="329903" y="5701549"/>
            <a:ext cx="3672244" cy="1129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Do not know for sure about prehistoric creatures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Soft body parts decayed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Fossils incomplete or destroyed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ADB87E-76A6-4A11-8C72-E0AFB735A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264" y="5772017"/>
            <a:ext cx="956882" cy="5358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C129B6-39D2-4D6A-8603-14D30E77C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016" y="953332"/>
            <a:ext cx="4925816" cy="1564671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31F9F1E4-C3BE-40CF-93D3-CB372A1272D1}"/>
              </a:ext>
            </a:extLst>
          </p:cNvPr>
          <p:cNvSpPr/>
          <p:nvPr/>
        </p:nvSpPr>
        <p:spPr>
          <a:xfrm>
            <a:off x="4442279" y="2666451"/>
            <a:ext cx="2355686" cy="529331"/>
          </a:xfrm>
          <a:prstGeom prst="wedgeRectCallout">
            <a:avLst>
              <a:gd name="adj1" fmla="val -35496"/>
              <a:gd name="adj2" fmla="val -69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Bacteria become resistant due to mutation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61C9A3-D175-43BB-B538-36E896B1AE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034"/>
          <a:stretch/>
        </p:blipFill>
        <p:spPr>
          <a:xfrm>
            <a:off x="4720532" y="3236288"/>
            <a:ext cx="3950712" cy="247283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60BA85E-AFE7-4690-9116-4136BDB34C56}"/>
              </a:ext>
            </a:extLst>
          </p:cNvPr>
          <p:cNvSpPr/>
          <p:nvPr/>
        </p:nvSpPr>
        <p:spPr>
          <a:xfrm>
            <a:off x="4257964" y="5837382"/>
            <a:ext cx="4655127" cy="840509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Antibiotics must only be given for bacterial infections</a:t>
            </a:r>
          </a:p>
        </p:txBody>
      </p:sp>
    </p:spTree>
    <p:extLst>
      <p:ext uri="{BB962C8B-B14F-4D97-AF65-F5344CB8AC3E}">
        <p14:creationId xmlns:p14="http://schemas.microsoft.com/office/powerpoint/2010/main" val="272972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EBD5F61-74CE-41FF-8E9E-EABE71E22A44}"/>
              </a:ext>
            </a:extLst>
          </p:cNvPr>
          <p:cNvSpPr/>
          <p:nvPr/>
        </p:nvSpPr>
        <p:spPr>
          <a:xfrm>
            <a:off x="212599" y="2350855"/>
            <a:ext cx="3656967" cy="1429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C1660E-FB4D-453C-8FD6-CAC5BC4A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37" y="4435719"/>
            <a:ext cx="2245274" cy="2007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6535C4-1653-79B8-4299-9446E79D6549}"/>
              </a:ext>
            </a:extLst>
          </p:cNvPr>
          <p:cNvSpPr txBox="1"/>
          <p:nvPr/>
        </p:nvSpPr>
        <p:spPr>
          <a:xfrm>
            <a:off x="4221018" y="185975"/>
            <a:ext cx="1577522" cy="368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Classification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D84EC-1F6E-48AE-A009-C32056144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01" y="574050"/>
            <a:ext cx="4910422" cy="20582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7BBBA8-9400-4C61-8AE6-966F0A97471D}"/>
              </a:ext>
            </a:extLst>
          </p:cNvPr>
          <p:cNvSpPr/>
          <p:nvPr/>
        </p:nvSpPr>
        <p:spPr>
          <a:xfrm>
            <a:off x="5862225" y="664804"/>
            <a:ext cx="1148175" cy="1837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EACB0CC-F8F1-4F80-8D7C-B8C996445010}"/>
              </a:ext>
            </a:extLst>
          </p:cNvPr>
          <p:cNvSpPr/>
          <p:nvPr/>
        </p:nvSpPr>
        <p:spPr>
          <a:xfrm>
            <a:off x="6588647" y="71717"/>
            <a:ext cx="2336800" cy="559345"/>
          </a:xfrm>
          <a:prstGeom prst="wedgeRectCallout">
            <a:avLst>
              <a:gd name="adj1" fmla="val -43914"/>
              <a:gd name="adj2" fmla="val 92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Learn these groups and their order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95D0EF-DBE6-4C71-AAF8-B8632A01D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96" y="112833"/>
            <a:ext cx="1646036" cy="983881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F12F22D-FF1F-4AFC-B357-2DFB3C81200F}"/>
              </a:ext>
            </a:extLst>
          </p:cNvPr>
          <p:cNvSpPr/>
          <p:nvPr/>
        </p:nvSpPr>
        <p:spPr>
          <a:xfrm>
            <a:off x="1972224" y="48354"/>
            <a:ext cx="2106787" cy="922071"/>
          </a:xfrm>
          <a:prstGeom prst="wedgeRectCallout">
            <a:avLst>
              <a:gd name="adj1" fmla="val -61937"/>
              <a:gd name="adj2" fmla="val 377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Grouped organisms by their </a:t>
            </a:r>
            <a:r>
              <a:rPr lang="en-GB" b="1" u="sng" dirty="0">
                <a:solidFill>
                  <a:srgbClr val="FF0000"/>
                </a:solidFill>
              </a:rPr>
              <a:t>structural similarities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096E6-CB12-4396-8594-E53B04C166B3}"/>
              </a:ext>
            </a:extLst>
          </p:cNvPr>
          <p:cNvSpPr txBox="1"/>
          <p:nvPr/>
        </p:nvSpPr>
        <p:spPr>
          <a:xfrm>
            <a:off x="129795" y="1096714"/>
            <a:ext cx="173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Binomial name</a:t>
            </a:r>
          </a:p>
          <a:p>
            <a:r>
              <a:rPr lang="en-GB" i="1" dirty="0"/>
              <a:t>Homo sapiens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E28A199-DD29-45BC-A8DF-94865920D75B}"/>
              </a:ext>
            </a:extLst>
          </p:cNvPr>
          <p:cNvSpPr/>
          <p:nvPr/>
        </p:nvSpPr>
        <p:spPr>
          <a:xfrm>
            <a:off x="1921403" y="1080574"/>
            <a:ext cx="2053040" cy="1226938"/>
          </a:xfrm>
          <a:prstGeom prst="wedgeRectCallout">
            <a:avLst>
              <a:gd name="adj1" fmla="val -57836"/>
              <a:gd name="adj2" fmla="val -4422"/>
            </a:avLst>
          </a:prstGeom>
          <a:solidFill>
            <a:srgbClr val="B0F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Used across the world as a common language for naming organisms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3B5EF29-A318-4EDC-8EE2-DD2CA1AA4452}"/>
              </a:ext>
            </a:extLst>
          </p:cNvPr>
          <p:cNvSpPr/>
          <p:nvPr/>
        </p:nvSpPr>
        <p:spPr>
          <a:xfrm>
            <a:off x="120974" y="1743046"/>
            <a:ext cx="791090" cy="410128"/>
          </a:xfrm>
          <a:prstGeom prst="wedgeRectCallout">
            <a:avLst>
              <a:gd name="adj1" fmla="val 11809"/>
              <a:gd name="adj2" fmla="val -745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G</a:t>
            </a:r>
            <a:r>
              <a:rPr lang="en-GB" dirty="0">
                <a:solidFill>
                  <a:schemeClr val="tx1"/>
                </a:solidFill>
              </a:rPr>
              <a:t>enus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306FA5F-0E2E-4DF9-838B-6AB300C6C025}"/>
              </a:ext>
            </a:extLst>
          </p:cNvPr>
          <p:cNvSpPr/>
          <p:nvPr/>
        </p:nvSpPr>
        <p:spPr>
          <a:xfrm>
            <a:off x="951235" y="1750701"/>
            <a:ext cx="913010" cy="410128"/>
          </a:xfrm>
          <a:prstGeom prst="wedgeRectCallout">
            <a:avLst>
              <a:gd name="adj1" fmla="val -2898"/>
              <a:gd name="adj2" fmla="val -7451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chemeClr val="tx1"/>
                </a:solidFill>
              </a:rPr>
              <a:t>pecies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CE8CD5C-DD28-48D2-A48F-8DC7D303A44F}"/>
              </a:ext>
            </a:extLst>
          </p:cNvPr>
          <p:cNvSpPr/>
          <p:nvPr/>
        </p:nvSpPr>
        <p:spPr>
          <a:xfrm>
            <a:off x="5141728" y="2535784"/>
            <a:ext cx="2609849" cy="6710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Changing ideas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50B21B-AE92-4C64-BC83-7BFCA4C15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35854">
            <a:off x="4523496" y="3144628"/>
            <a:ext cx="895091" cy="987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598417-1553-439F-9BE0-8F373AF59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679" y="3024752"/>
            <a:ext cx="874419" cy="11419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B4A24A-D3DB-4513-A492-162ED30A9780}"/>
              </a:ext>
            </a:extLst>
          </p:cNvPr>
          <p:cNvSpPr txBox="1"/>
          <p:nvPr/>
        </p:nvSpPr>
        <p:spPr>
          <a:xfrm>
            <a:off x="4552318" y="4166718"/>
            <a:ext cx="10574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DNA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7079A1-6563-42C1-BD6F-76589C37E1CC}"/>
              </a:ext>
            </a:extLst>
          </p:cNvPr>
          <p:cNvSpPr txBox="1"/>
          <p:nvPr/>
        </p:nvSpPr>
        <p:spPr>
          <a:xfrm>
            <a:off x="6931464" y="4166718"/>
            <a:ext cx="2191616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Better microscopes electron microscopes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6E9F9-C18D-46A1-B44F-08014B212AAE}"/>
              </a:ext>
            </a:extLst>
          </p:cNvPr>
          <p:cNvSpPr txBox="1"/>
          <p:nvPr/>
        </p:nvSpPr>
        <p:spPr>
          <a:xfrm>
            <a:off x="5753628" y="4153935"/>
            <a:ext cx="109870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Chemical analysis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A042111-8563-43C6-9B3C-706BE9541B5A}"/>
              </a:ext>
            </a:extLst>
          </p:cNvPr>
          <p:cNvSpPr/>
          <p:nvPr/>
        </p:nvSpPr>
        <p:spPr>
          <a:xfrm>
            <a:off x="5258356" y="3316886"/>
            <a:ext cx="2456911" cy="7295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New evidence!!!</a:t>
            </a:r>
          </a:p>
          <a:p>
            <a:pPr algn="ctr"/>
            <a:r>
              <a:rPr lang="en-GB" sz="1600" dirty="0"/>
              <a:t>Some organisms were not classified correctly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731B5-2042-453D-934E-D32AE8F93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261" y="5124901"/>
            <a:ext cx="719938" cy="1095729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49D68C7-0AA5-4E8C-9B5F-06A19DABB863}"/>
              </a:ext>
            </a:extLst>
          </p:cNvPr>
          <p:cNvSpPr/>
          <p:nvPr/>
        </p:nvSpPr>
        <p:spPr>
          <a:xfrm>
            <a:off x="5938943" y="5033818"/>
            <a:ext cx="2456912" cy="1679542"/>
          </a:xfrm>
          <a:prstGeom prst="wedgeRectCallout">
            <a:avLst>
              <a:gd name="adj1" fmla="val 56458"/>
              <a:gd name="adj2" fmla="val 209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rgbClr val="FF0000"/>
                </a:solidFill>
              </a:rPr>
              <a:t>Carl </a:t>
            </a:r>
            <a:r>
              <a:rPr lang="en-GB" sz="1600" b="1" u="sng" dirty="0" err="1">
                <a:solidFill>
                  <a:srgbClr val="FF0000"/>
                </a:solidFill>
              </a:rPr>
              <a:t>Woese</a:t>
            </a:r>
            <a:endParaRPr lang="en-GB" sz="1600" b="1" u="sng" dirty="0">
              <a:solidFill>
                <a:srgbClr val="FF0000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Grouped organisms from </a:t>
            </a:r>
            <a:r>
              <a:rPr lang="en-GB" sz="1600" b="1" u="sng" dirty="0">
                <a:solidFill>
                  <a:srgbClr val="FF0000"/>
                </a:solidFill>
              </a:rPr>
              <a:t>chemical</a:t>
            </a:r>
            <a:r>
              <a:rPr lang="en-GB" sz="1600" b="1" u="sng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and </a:t>
            </a:r>
            <a:r>
              <a:rPr lang="en-GB" sz="1600" b="1" u="sng" dirty="0">
                <a:solidFill>
                  <a:srgbClr val="FF0000"/>
                </a:solidFill>
              </a:rPr>
              <a:t>DNA analysis</a:t>
            </a:r>
            <a:r>
              <a:rPr lang="en-GB" sz="1600" b="1" u="sng" dirty="0">
                <a:solidFill>
                  <a:schemeClr val="tx1"/>
                </a:solidFill>
              </a:rPr>
              <a:t>, </a:t>
            </a:r>
            <a:r>
              <a:rPr lang="en-GB" sz="1600" dirty="0">
                <a:solidFill>
                  <a:schemeClr val="tx1"/>
                </a:solidFill>
              </a:rPr>
              <a:t>and from </a:t>
            </a:r>
            <a:r>
              <a:rPr lang="en-GB" sz="1600" b="1" u="sng" dirty="0">
                <a:solidFill>
                  <a:srgbClr val="FF0000"/>
                </a:solidFill>
              </a:rPr>
              <a:t>microscope work </a:t>
            </a:r>
            <a:r>
              <a:rPr lang="en-GB" sz="1600" dirty="0">
                <a:solidFill>
                  <a:schemeClr val="tx1"/>
                </a:solidFill>
              </a:rPr>
              <a:t>– produced the </a:t>
            </a:r>
            <a:r>
              <a:rPr lang="en-GB" sz="1600" b="1" u="sng" dirty="0">
                <a:solidFill>
                  <a:srgbClr val="FF0000"/>
                </a:solidFill>
              </a:rPr>
              <a:t>3 domain system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12DD2B93-03B0-4710-9DD4-BBBFA1437109}"/>
              </a:ext>
            </a:extLst>
          </p:cNvPr>
          <p:cNvSpPr/>
          <p:nvPr/>
        </p:nvSpPr>
        <p:spPr>
          <a:xfrm>
            <a:off x="2035589" y="3875065"/>
            <a:ext cx="1304800" cy="771376"/>
          </a:xfrm>
          <a:prstGeom prst="wedgeRectCallout">
            <a:avLst>
              <a:gd name="adj1" fmla="val 68148"/>
              <a:gd name="adj2" fmla="val 4941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Eukaryotes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(contain a nucleus)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C86270B5-98B9-4544-936C-01BB71144CF9}"/>
              </a:ext>
            </a:extLst>
          </p:cNvPr>
          <p:cNvSpPr/>
          <p:nvPr/>
        </p:nvSpPr>
        <p:spPr>
          <a:xfrm>
            <a:off x="3974443" y="5878648"/>
            <a:ext cx="1530430" cy="872771"/>
          </a:xfrm>
          <a:prstGeom prst="wedgeRectCallout">
            <a:avLst>
              <a:gd name="adj1" fmla="val -64624"/>
              <a:gd name="adj2" fmla="val -3086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Primitive</a:t>
            </a:r>
            <a:r>
              <a:rPr lang="en-GB" dirty="0">
                <a:solidFill>
                  <a:schemeClr val="bg1"/>
                </a:solidFill>
              </a:rPr>
              <a:t> bacteria</a:t>
            </a:r>
          </a:p>
          <a:p>
            <a:pPr algn="ctr"/>
            <a:r>
              <a:rPr lang="en-GB" dirty="0">
                <a:solidFill>
                  <a:srgbClr val="FFFF00"/>
                </a:solidFill>
              </a:rPr>
              <a:t>extremophiles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34D3124E-3D17-4656-AE79-C667F9D92563}"/>
              </a:ext>
            </a:extLst>
          </p:cNvPr>
          <p:cNvSpPr/>
          <p:nvPr/>
        </p:nvSpPr>
        <p:spPr>
          <a:xfrm>
            <a:off x="1446621" y="5991867"/>
            <a:ext cx="1407131" cy="646331"/>
          </a:xfrm>
          <a:prstGeom prst="wedgeRectCallout">
            <a:avLst>
              <a:gd name="adj1" fmla="val 46307"/>
              <a:gd name="adj2" fmla="val -8659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Prokaryotes</a:t>
            </a:r>
            <a:r>
              <a:rPr lang="en-GB" dirty="0">
                <a:solidFill>
                  <a:schemeClr val="tx1"/>
                </a:solidFill>
              </a:rPr>
              <a:t> (no nucleus)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377EFF-4BF2-4A0F-B5BF-377EE9AB50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95" y="2442140"/>
            <a:ext cx="1450562" cy="1185834"/>
          </a:xfrm>
          <a:prstGeom prst="rect">
            <a:avLst/>
          </a:prstGeom>
        </p:spPr>
      </p:pic>
      <p:sp>
        <p:nvSpPr>
          <p:cNvPr id="28" name="Arrow: Left 27">
            <a:extLst>
              <a:ext uri="{FF2B5EF4-FFF2-40B4-BE49-F238E27FC236}">
                <a16:creationId xmlns:a16="http://schemas.microsoft.com/office/drawing/2014/main" id="{678B9B7B-49BB-4A10-971B-EAEB03ED2F39}"/>
              </a:ext>
            </a:extLst>
          </p:cNvPr>
          <p:cNvSpPr/>
          <p:nvPr/>
        </p:nvSpPr>
        <p:spPr>
          <a:xfrm>
            <a:off x="5435821" y="5402243"/>
            <a:ext cx="526684" cy="781142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A25A2BA-10A8-4B24-845C-D394F0B736CD}"/>
              </a:ext>
            </a:extLst>
          </p:cNvPr>
          <p:cNvSpPr/>
          <p:nvPr/>
        </p:nvSpPr>
        <p:spPr>
          <a:xfrm>
            <a:off x="886969" y="4741260"/>
            <a:ext cx="1621208" cy="82749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 domain system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FED2C6-674E-499B-9650-F3D8F089AE93}"/>
              </a:ext>
            </a:extLst>
          </p:cNvPr>
          <p:cNvSpPr txBox="1"/>
          <p:nvPr/>
        </p:nvSpPr>
        <p:spPr>
          <a:xfrm>
            <a:off x="1771526" y="2349807"/>
            <a:ext cx="211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FF00"/>
                </a:solidFill>
              </a:rPr>
              <a:t>Evolutionary trees </a:t>
            </a:r>
            <a:r>
              <a:rPr lang="en-GB" dirty="0">
                <a:solidFill>
                  <a:schemeClr val="bg1"/>
                </a:solidFill>
              </a:rPr>
              <a:t>show which species have a </a:t>
            </a:r>
            <a:r>
              <a:rPr lang="en-GB" dirty="0">
                <a:solidFill>
                  <a:srgbClr val="FFFF00"/>
                </a:solidFill>
              </a:rPr>
              <a:t>common ancestor </a:t>
            </a:r>
            <a:r>
              <a:rPr lang="en-GB" dirty="0">
                <a:solidFill>
                  <a:schemeClr val="bg1"/>
                </a:solidFill>
              </a:rPr>
              <a:t>and which are </a:t>
            </a:r>
            <a:r>
              <a:rPr lang="en-GB" dirty="0">
                <a:solidFill>
                  <a:srgbClr val="FFFF00"/>
                </a:solidFill>
              </a:rPr>
              <a:t>closely related</a:t>
            </a:r>
          </a:p>
        </p:txBody>
      </p:sp>
    </p:spTree>
    <p:extLst>
      <p:ext uri="{BB962C8B-B14F-4D97-AF65-F5344CB8AC3E}">
        <p14:creationId xmlns:p14="http://schemas.microsoft.com/office/powerpoint/2010/main" val="350762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8534C0-62A0-E43B-794D-FE9416AC622C}"/>
              </a:ext>
            </a:extLst>
          </p:cNvPr>
          <p:cNvSpPr txBox="1"/>
          <p:nvPr/>
        </p:nvSpPr>
        <p:spPr>
          <a:xfrm>
            <a:off x="74871" y="3482593"/>
            <a:ext cx="4497129" cy="3170099"/>
          </a:xfrm>
          <a:prstGeom prst="rect">
            <a:avLst/>
          </a:prstGeom>
          <a:solidFill>
            <a:srgbClr val="EED6FE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2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 </a:t>
            </a:r>
            <a:r>
              <a:rPr lang="en-GB" sz="2000" b="1" u="sng" dirty="0">
                <a:solidFill>
                  <a:srgbClr val="FF0000"/>
                </a:solidFill>
              </a:rPr>
              <a:t>gametes</a:t>
            </a:r>
            <a:r>
              <a:rPr lang="en-GB" sz="2000" dirty="0"/>
              <a:t> (</a:t>
            </a:r>
            <a:r>
              <a:rPr lang="en-GB" sz="2000" b="1" u="sng" dirty="0">
                <a:solidFill>
                  <a:srgbClr val="FF0000"/>
                </a:solidFill>
              </a:rPr>
              <a:t>haploid</a:t>
            </a:r>
            <a:r>
              <a:rPr lang="en-GB" sz="2000" dirty="0"/>
              <a:t> cells)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Sperm / pollen (23 chromosomes)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Egg  (23 chromosomes)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FF0000"/>
                </a:solidFill>
              </a:rPr>
              <a:t>Gametes formed by meiosis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Nucleus of sperm / pollen and egg </a:t>
            </a:r>
            <a:r>
              <a:rPr lang="en-GB" sz="2000" b="1" u="sng" dirty="0">
                <a:solidFill>
                  <a:srgbClr val="FF0000"/>
                </a:solidFill>
              </a:rPr>
              <a:t>fuse</a:t>
            </a:r>
            <a:r>
              <a:rPr lang="en-GB" sz="2000" dirty="0"/>
              <a:t> to form a </a:t>
            </a:r>
            <a:r>
              <a:rPr lang="en-GB" sz="2000" b="1" u="sng" dirty="0">
                <a:solidFill>
                  <a:srgbClr val="FF0000"/>
                </a:solidFill>
              </a:rPr>
              <a:t>diploid zygote </a:t>
            </a:r>
            <a:r>
              <a:rPr lang="en-GB" sz="2000" dirty="0"/>
              <a:t>(46 chromosomes)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Causes </a:t>
            </a:r>
            <a:r>
              <a:rPr lang="en-GB" sz="2000" b="1" u="sng" dirty="0">
                <a:solidFill>
                  <a:srgbClr val="FF0000"/>
                </a:solidFill>
              </a:rPr>
              <a:t>variation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7DA81-4FEF-B185-A989-A386B45EE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92"/>
          <a:stretch/>
        </p:blipFill>
        <p:spPr>
          <a:xfrm>
            <a:off x="5558428" y="3469125"/>
            <a:ext cx="3034067" cy="1411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B89D0E-2F36-3D3B-D20E-D26C8D16E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5" y="793629"/>
            <a:ext cx="4270136" cy="2575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1D6791-5C7F-0FFA-7F13-E07746A922C8}"/>
              </a:ext>
            </a:extLst>
          </p:cNvPr>
          <p:cNvSpPr txBox="1"/>
          <p:nvPr/>
        </p:nvSpPr>
        <p:spPr>
          <a:xfrm>
            <a:off x="156295" y="85743"/>
            <a:ext cx="4221986" cy="707886"/>
          </a:xfrm>
          <a:prstGeom prst="rect">
            <a:avLst/>
          </a:prstGeom>
          <a:solidFill>
            <a:srgbClr val="E6C2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Sexual Reproduction </a:t>
            </a:r>
          </a:p>
          <a:p>
            <a:pPr algn="ctr"/>
            <a:r>
              <a:rPr lang="en-GB" sz="2000" dirty="0"/>
              <a:t>Genetically different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C37E0-05D0-2A03-B8D8-956C89FC18CB}"/>
              </a:ext>
            </a:extLst>
          </p:cNvPr>
          <p:cNvSpPr txBox="1"/>
          <p:nvPr/>
        </p:nvSpPr>
        <p:spPr>
          <a:xfrm>
            <a:off x="5253628" y="1029520"/>
            <a:ext cx="3565335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Forms</a:t>
            </a:r>
            <a:r>
              <a:rPr lang="en-GB" sz="2000" b="1" u="sng" dirty="0">
                <a:solidFill>
                  <a:srgbClr val="FF0000"/>
                </a:solidFill>
              </a:rPr>
              <a:t> clones </a:t>
            </a:r>
            <a:r>
              <a:rPr lang="en-GB" sz="2000" dirty="0"/>
              <a:t>(genetically identical) </a:t>
            </a:r>
            <a:endParaRPr lang="en-GB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/>
              <a:t>Uses </a:t>
            </a:r>
            <a:r>
              <a:rPr lang="en-GB" sz="2000" b="1" u="sng" dirty="0">
                <a:solidFill>
                  <a:srgbClr val="FF0000"/>
                </a:solidFill>
              </a:rPr>
              <a:t>mitosis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FF0000"/>
                </a:solidFill>
              </a:rPr>
              <a:t>No gametes</a:t>
            </a:r>
            <a:r>
              <a:rPr lang="en-GB" sz="2000" b="1" u="sng" dirty="0"/>
              <a:t> </a:t>
            </a:r>
            <a:r>
              <a:rPr lang="en-GB" sz="2000" u="sng" dirty="0"/>
              <a:t>involved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6B0DC6-6CE2-3082-73EF-B0D6E6A6C460}"/>
              </a:ext>
            </a:extLst>
          </p:cNvPr>
          <p:cNvSpPr txBox="1"/>
          <p:nvPr/>
        </p:nvSpPr>
        <p:spPr>
          <a:xfrm>
            <a:off x="5253628" y="142061"/>
            <a:ext cx="356533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Asexual –</a:t>
            </a:r>
          </a:p>
          <a:p>
            <a:pPr algn="ctr"/>
            <a:r>
              <a:rPr lang="en-GB" sz="2000" dirty="0"/>
              <a:t>Genetically identical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95191E-17C9-C28E-F506-7A96305FCD10}"/>
              </a:ext>
            </a:extLst>
          </p:cNvPr>
          <p:cNvSpPr/>
          <p:nvPr/>
        </p:nvSpPr>
        <p:spPr>
          <a:xfrm>
            <a:off x="5422368" y="3253168"/>
            <a:ext cx="3296218" cy="18953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0FE80-6AE0-AC41-EB31-79BF1B7344B5}"/>
              </a:ext>
            </a:extLst>
          </p:cNvPr>
          <p:cNvSpPr txBox="1"/>
          <p:nvPr/>
        </p:nvSpPr>
        <p:spPr>
          <a:xfrm>
            <a:off x="5253628" y="5582653"/>
            <a:ext cx="32962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Reproduction</a:t>
            </a:r>
          </a:p>
        </p:txBody>
      </p:sp>
    </p:spTree>
    <p:extLst>
      <p:ext uri="{BB962C8B-B14F-4D97-AF65-F5344CB8AC3E}">
        <p14:creationId xmlns:p14="http://schemas.microsoft.com/office/powerpoint/2010/main" val="97046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8445226-5463-2C11-EDBF-7887188AF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93049"/>
              </p:ext>
            </p:extLst>
          </p:nvPr>
        </p:nvGraphicFramePr>
        <p:xfrm>
          <a:off x="354203" y="908937"/>
          <a:ext cx="8435594" cy="56497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0938">
                  <a:extLst>
                    <a:ext uri="{9D8B030D-6E8A-4147-A177-3AD203B41FA5}">
                      <a16:colId xmlns:a16="http://schemas.microsoft.com/office/drawing/2014/main" val="2672634023"/>
                    </a:ext>
                  </a:extLst>
                </a:gridCol>
                <a:gridCol w="2662088">
                  <a:extLst>
                    <a:ext uri="{9D8B030D-6E8A-4147-A177-3AD203B41FA5}">
                      <a16:colId xmlns:a16="http://schemas.microsoft.com/office/drawing/2014/main" val="916693590"/>
                    </a:ext>
                  </a:extLst>
                </a:gridCol>
                <a:gridCol w="2502568">
                  <a:extLst>
                    <a:ext uri="{9D8B030D-6E8A-4147-A177-3AD203B41FA5}">
                      <a16:colId xmlns:a16="http://schemas.microsoft.com/office/drawing/2014/main" val="596922654"/>
                    </a:ext>
                  </a:extLst>
                </a:gridCol>
              </a:tblGrid>
              <a:tr h="469181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Mitosis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Meiosis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30809"/>
                  </a:ext>
                </a:extLst>
              </a:tr>
              <a:tr h="46918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DNA replicated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38959"/>
                  </a:ext>
                </a:extLst>
              </a:tr>
              <a:tr h="46918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Use spindle fibres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1513"/>
                  </a:ext>
                </a:extLst>
              </a:tr>
              <a:tr h="80982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Number of cells produced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07997"/>
                  </a:ext>
                </a:extLst>
              </a:tr>
              <a:tr h="80982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Haploid / diploid cells produced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diploid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haploid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76798"/>
                  </a:ext>
                </a:extLst>
              </a:tr>
              <a:tr h="80982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Genetically identical / different cells produced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Genetically identical daughter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Genetically different daughter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95032"/>
                  </a:ext>
                </a:extLst>
              </a:tr>
              <a:tr h="46918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Number of divisions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86006"/>
                  </a:ext>
                </a:extLst>
              </a:tr>
              <a:tr h="46918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Variation occurs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x</a:t>
                      </a:r>
                      <a:endParaRPr lang="en-GB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59103"/>
                  </a:ext>
                </a:extLst>
              </a:tr>
              <a:tr h="46918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Growth &amp; repair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Make gametes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1729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718F827-8E8C-51A5-974E-A713D116A811}"/>
              </a:ext>
            </a:extLst>
          </p:cNvPr>
          <p:cNvSpPr txBox="1"/>
          <p:nvPr/>
        </p:nvSpPr>
        <p:spPr>
          <a:xfrm>
            <a:off x="2261937" y="144379"/>
            <a:ext cx="468429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Mitosis vs Meiosis</a:t>
            </a:r>
          </a:p>
        </p:txBody>
      </p:sp>
    </p:spTree>
    <p:extLst>
      <p:ext uri="{BB962C8B-B14F-4D97-AF65-F5344CB8AC3E}">
        <p14:creationId xmlns:p14="http://schemas.microsoft.com/office/powerpoint/2010/main" val="380622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50BC1-CB34-9272-BDF9-C42599EDAB71}"/>
              </a:ext>
            </a:extLst>
          </p:cNvPr>
          <p:cNvSpPr txBox="1"/>
          <p:nvPr/>
        </p:nvSpPr>
        <p:spPr>
          <a:xfrm>
            <a:off x="128838" y="176463"/>
            <a:ext cx="2214312" cy="646331"/>
          </a:xfrm>
          <a:prstGeom prst="rect">
            <a:avLst/>
          </a:prstGeom>
          <a:solidFill>
            <a:srgbClr val="BCFB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Sex determining chromosomes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085A0-C287-8E96-884A-41611453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814"/>
            <a:ext cx="2343150" cy="1952625"/>
          </a:xfrm>
          <a:prstGeom prst="rect">
            <a:avLst/>
          </a:prstGeom>
        </p:spPr>
      </p:pic>
      <p:pic>
        <p:nvPicPr>
          <p:cNvPr id="1026" name="Picture 2" descr="B6 D) X &amp; Y Chromosomes – AQA Combined Science Trilogy - Elevise">
            <a:extLst>
              <a:ext uri="{FF2B5EF4-FFF2-40B4-BE49-F238E27FC236}">
                <a16:creationId xmlns:a16="http://schemas.microsoft.com/office/drawing/2014/main" id="{4AF45095-5D90-E7D4-8E38-344F554D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9" y="34290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894B69F-1844-5439-EA5B-1BA91D94B5D4}"/>
              </a:ext>
            </a:extLst>
          </p:cNvPr>
          <p:cNvSpPr/>
          <p:nvPr/>
        </p:nvSpPr>
        <p:spPr>
          <a:xfrm>
            <a:off x="272214" y="3083459"/>
            <a:ext cx="1219702" cy="845103"/>
          </a:xfrm>
          <a:prstGeom prst="wedgeRoundRectCallout">
            <a:avLst>
              <a:gd name="adj1" fmla="val 51014"/>
              <a:gd name="adj2" fmla="val 67032"/>
              <a:gd name="adj3" fmla="val 16667"/>
            </a:avLst>
          </a:prstGeom>
          <a:solidFill>
            <a:srgbClr val="FEC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Gamete female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X and X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2379CE2-AEBE-C8E6-54DA-BACAC45F9F2D}"/>
              </a:ext>
            </a:extLst>
          </p:cNvPr>
          <p:cNvSpPr/>
          <p:nvPr/>
        </p:nvSpPr>
        <p:spPr>
          <a:xfrm>
            <a:off x="272214" y="5676149"/>
            <a:ext cx="1219702" cy="845103"/>
          </a:xfrm>
          <a:prstGeom prst="wedgeRoundRectCallout">
            <a:avLst>
              <a:gd name="adj1" fmla="val -18694"/>
              <a:gd name="adj2" fmla="val -90522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Gamete male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737E3-075E-4818-3598-C0BB1D212D02}"/>
              </a:ext>
            </a:extLst>
          </p:cNvPr>
          <p:cNvSpPr txBox="1"/>
          <p:nvPr/>
        </p:nvSpPr>
        <p:spPr>
          <a:xfrm>
            <a:off x="2383842" y="176463"/>
            <a:ext cx="2486526" cy="28550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Rules for genetic diagram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Identify the gametes</a:t>
            </a:r>
          </a:p>
          <a:p>
            <a:pPr marL="342900" indent="-342900">
              <a:buAutoNum type="arabicPeriod"/>
            </a:pPr>
            <a:r>
              <a:rPr lang="en-GB" dirty="0"/>
              <a:t>Complete the genetic diagram</a:t>
            </a:r>
          </a:p>
          <a:p>
            <a:pPr marL="342900" indent="-342900">
              <a:buAutoNum type="arabicPeriod"/>
            </a:pPr>
            <a:r>
              <a:rPr lang="en-GB" dirty="0"/>
              <a:t>Circle the different characteristics</a:t>
            </a:r>
          </a:p>
          <a:p>
            <a:pPr marL="342900" indent="-342900">
              <a:buAutoNum type="arabicPeriod"/>
            </a:pPr>
            <a:r>
              <a:rPr lang="en-GB" dirty="0"/>
              <a:t>Calculate percentages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EFDFD-1E5C-7A5E-AD5D-01C2A7BD9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402" y="499628"/>
            <a:ext cx="518595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CD7DB-EBD0-CE58-E183-9B359C4045AA}"/>
              </a:ext>
            </a:extLst>
          </p:cNvPr>
          <p:cNvSpPr/>
          <p:nvPr/>
        </p:nvSpPr>
        <p:spPr>
          <a:xfrm>
            <a:off x="1435267" y="4428123"/>
            <a:ext cx="1171575" cy="3875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B822D3-F89B-1AFC-AACD-B76147AC6B2C}"/>
              </a:ext>
            </a:extLst>
          </p:cNvPr>
          <p:cNvSpPr/>
          <p:nvPr/>
        </p:nvSpPr>
        <p:spPr>
          <a:xfrm>
            <a:off x="1459330" y="5007645"/>
            <a:ext cx="1171575" cy="38751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66BCCE8-5E29-931E-02EB-2D00C89EDE29}"/>
              </a:ext>
            </a:extLst>
          </p:cNvPr>
          <p:cNvSpPr/>
          <p:nvPr/>
        </p:nvSpPr>
        <p:spPr>
          <a:xfrm>
            <a:off x="2599324" y="3429000"/>
            <a:ext cx="1219702" cy="845103"/>
          </a:xfrm>
          <a:prstGeom prst="wedgeRoundRectCallout">
            <a:avLst>
              <a:gd name="adj1" fmla="val -57681"/>
              <a:gd name="adj2" fmla="val 72231"/>
              <a:gd name="adj3" fmla="val 16667"/>
            </a:avLst>
          </a:prstGeom>
          <a:solidFill>
            <a:srgbClr val="FEC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50% females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51AD34F-E23D-CE56-1657-30670BB66224}"/>
              </a:ext>
            </a:extLst>
          </p:cNvPr>
          <p:cNvSpPr/>
          <p:nvPr/>
        </p:nvSpPr>
        <p:spPr>
          <a:xfrm>
            <a:off x="2525129" y="5470089"/>
            <a:ext cx="1219702" cy="845103"/>
          </a:xfrm>
          <a:prstGeom prst="wedgeRoundRectCallout">
            <a:avLst>
              <a:gd name="adj1" fmla="val -68203"/>
              <a:gd name="adj2" fmla="val -5115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50% males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B7DE78-8246-A845-9B59-205891CF9092}"/>
              </a:ext>
            </a:extLst>
          </p:cNvPr>
          <p:cNvSpPr/>
          <p:nvPr/>
        </p:nvSpPr>
        <p:spPr>
          <a:xfrm>
            <a:off x="5028786" y="176463"/>
            <a:ext cx="3927135" cy="6344789"/>
          </a:xfrm>
          <a:prstGeom prst="rect">
            <a:avLst/>
          </a:prstGeom>
          <a:solidFill>
            <a:srgbClr val="B0F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Learn definitions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Gene</a:t>
            </a:r>
            <a:r>
              <a:rPr lang="en-GB" dirty="0">
                <a:solidFill>
                  <a:schemeClr val="tx1"/>
                </a:solidFill>
              </a:rPr>
              <a:t> – small section of DNA that </a:t>
            </a:r>
            <a:r>
              <a:rPr lang="en-GB" b="1" u="sng" dirty="0">
                <a:solidFill>
                  <a:srgbClr val="FF0000"/>
                </a:solidFill>
              </a:rPr>
              <a:t>codes for a protein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Allele </a:t>
            </a:r>
            <a:r>
              <a:rPr lang="en-GB" dirty="0">
                <a:solidFill>
                  <a:schemeClr val="tx1"/>
                </a:solidFill>
              </a:rPr>
              <a:t>– </a:t>
            </a:r>
            <a:r>
              <a:rPr lang="en-GB" b="1" u="sng" dirty="0">
                <a:solidFill>
                  <a:srgbClr val="FF0000"/>
                </a:solidFill>
              </a:rPr>
              <a:t>form of a gene </a:t>
            </a:r>
            <a:r>
              <a:rPr lang="en-GB" dirty="0">
                <a:solidFill>
                  <a:schemeClr val="tx1"/>
                </a:solidFill>
              </a:rPr>
              <a:t>(can be dominant or recessive)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Homozygous </a:t>
            </a:r>
            <a:r>
              <a:rPr lang="en-GB" dirty="0">
                <a:solidFill>
                  <a:schemeClr val="tx1"/>
                </a:solidFill>
              </a:rPr>
              <a:t>–</a:t>
            </a:r>
            <a:r>
              <a:rPr lang="en-GB" b="1" u="sng" dirty="0">
                <a:solidFill>
                  <a:srgbClr val="FF0000"/>
                </a:solidFill>
              </a:rPr>
              <a:t> two </a:t>
            </a:r>
            <a:r>
              <a:rPr lang="en-GB" dirty="0">
                <a:solidFill>
                  <a:schemeClr val="tx1"/>
                </a:solidFill>
              </a:rPr>
              <a:t>of the </a:t>
            </a:r>
            <a:r>
              <a:rPr lang="en-GB" b="1" u="sng" dirty="0">
                <a:solidFill>
                  <a:srgbClr val="FF0000"/>
                </a:solidFill>
              </a:rPr>
              <a:t>same alleles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Heterozygous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en-GB" b="1" u="sng" dirty="0">
                <a:solidFill>
                  <a:srgbClr val="FF0000"/>
                </a:solidFill>
              </a:rPr>
              <a:t>two different alleles </a:t>
            </a:r>
            <a:r>
              <a:rPr lang="en-GB" dirty="0">
                <a:solidFill>
                  <a:schemeClr val="tx1"/>
                </a:solidFill>
              </a:rPr>
              <a:t>(one dominant and one recessive)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Dominant </a:t>
            </a:r>
            <a:r>
              <a:rPr lang="en-GB" dirty="0">
                <a:solidFill>
                  <a:schemeClr val="tx1"/>
                </a:solidFill>
              </a:rPr>
              <a:t>– only need </a:t>
            </a:r>
            <a:r>
              <a:rPr lang="en-GB" b="1" u="sng" dirty="0">
                <a:solidFill>
                  <a:srgbClr val="FF0000"/>
                </a:solidFill>
              </a:rPr>
              <a:t>1 allele for the characteristic to be expressed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Recessive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en-GB" b="1" u="sng" dirty="0">
                <a:solidFill>
                  <a:srgbClr val="FF0000"/>
                </a:solidFill>
              </a:rPr>
              <a:t>both alleles required </a:t>
            </a:r>
            <a:r>
              <a:rPr lang="en-GB" dirty="0">
                <a:solidFill>
                  <a:schemeClr val="tx1"/>
                </a:solidFill>
              </a:rPr>
              <a:t>for the </a:t>
            </a:r>
            <a:r>
              <a:rPr lang="en-GB" b="1" u="sng" dirty="0">
                <a:solidFill>
                  <a:srgbClr val="FF0000"/>
                </a:solidFill>
              </a:rPr>
              <a:t>characteristic to be expressed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Phenotype</a:t>
            </a:r>
            <a:r>
              <a:rPr lang="en-GB" dirty="0">
                <a:solidFill>
                  <a:schemeClr val="tx1"/>
                </a:solidFill>
              </a:rPr>
              <a:t> – expressed </a:t>
            </a:r>
            <a:r>
              <a:rPr lang="en-GB" b="1" u="sng" dirty="0">
                <a:solidFill>
                  <a:srgbClr val="FF0000"/>
                </a:solidFill>
              </a:rPr>
              <a:t>characteristic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Genotype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en-GB" b="1" u="sng" dirty="0">
                <a:solidFill>
                  <a:srgbClr val="FF0000"/>
                </a:solidFill>
              </a:rPr>
              <a:t>alleles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0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4A2326-1D17-05E9-3208-A47D5E8A6890}"/>
              </a:ext>
            </a:extLst>
          </p:cNvPr>
          <p:cNvSpPr txBox="1"/>
          <p:nvPr/>
        </p:nvSpPr>
        <p:spPr>
          <a:xfrm>
            <a:off x="178129" y="83127"/>
            <a:ext cx="3491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– wavy hair</a:t>
            </a:r>
          </a:p>
          <a:p>
            <a:r>
              <a:rPr lang="en-GB" dirty="0"/>
              <a:t>h – Straight hair</a:t>
            </a:r>
          </a:p>
          <a:p>
            <a:endParaRPr lang="en-GB" dirty="0"/>
          </a:p>
          <a:p>
            <a:r>
              <a:rPr lang="en-GB" dirty="0"/>
              <a:t>A heterozygous mother has a baby with a straight haired father. What percentage of the offspring has straight hair?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391C4-74E7-3AF4-A53A-DD52E355BCED}"/>
              </a:ext>
            </a:extLst>
          </p:cNvPr>
          <p:cNvSpPr txBox="1"/>
          <p:nvPr/>
        </p:nvSpPr>
        <p:spPr>
          <a:xfrm>
            <a:off x="2010997" y="61058"/>
            <a:ext cx="1377537" cy="646331"/>
          </a:xfrm>
          <a:prstGeom prst="rect">
            <a:avLst/>
          </a:prstGeom>
          <a:solidFill>
            <a:srgbClr val="BCFB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Worked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E44B3-81D1-6AE4-AF9B-2D205C7BE78B}"/>
              </a:ext>
            </a:extLst>
          </p:cNvPr>
          <p:cNvSpPr txBox="1"/>
          <p:nvPr/>
        </p:nvSpPr>
        <p:spPr>
          <a:xfrm>
            <a:off x="133857" y="5565836"/>
            <a:ext cx="4021049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2. Complete the </a:t>
            </a:r>
            <a:r>
              <a:rPr lang="en-GB" b="1" u="sng" dirty="0">
                <a:solidFill>
                  <a:srgbClr val="FF0000"/>
                </a:solidFill>
              </a:rPr>
              <a:t>genetic diagram</a:t>
            </a:r>
          </a:p>
          <a:p>
            <a:endParaRPr lang="en-GB" sz="1000" dirty="0"/>
          </a:p>
          <a:p>
            <a:r>
              <a:rPr lang="en-GB" dirty="0"/>
              <a:t>3. </a:t>
            </a:r>
            <a:r>
              <a:rPr lang="en-GB" b="1" u="sng" dirty="0">
                <a:solidFill>
                  <a:srgbClr val="FF0000"/>
                </a:solidFill>
              </a:rPr>
              <a:t>Circle</a:t>
            </a:r>
            <a:r>
              <a:rPr lang="en-GB" dirty="0"/>
              <a:t> the different characteristics</a:t>
            </a:r>
          </a:p>
          <a:p>
            <a:endParaRPr lang="en-GB" sz="1000" dirty="0"/>
          </a:p>
          <a:p>
            <a:r>
              <a:rPr lang="en-GB" dirty="0"/>
              <a:t>4. </a:t>
            </a:r>
            <a:r>
              <a:rPr lang="en-GB" b="1" u="sng" dirty="0">
                <a:solidFill>
                  <a:srgbClr val="FF0000"/>
                </a:solidFill>
              </a:rPr>
              <a:t>Calculate percentages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CC2DC-F497-B17B-9617-C4FCC1C974EE}"/>
              </a:ext>
            </a:extLst>
          </p:cNvPr>
          <p:cNvSpPr txBox="1"/>
          <p:nvPr/>
        </p:nvSpPr>
        <p:spPr>
          <a:xfrm>
            <a:off x="211776" y="2050614"/>
            <a:ext cx="3908233" cy="1554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Rules for genetic diagram</a:t>
            </a:r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Identify the gametes</a:t>
            </a:r>
            <a:r>
              <a:rPr lang="en-GB" dirty="0"/>
              <a:t>:</a:t>
            </a:r>
          </a:p>
          <a:p>
            <a:endParaRPr lang="en-GB" sz="500" dirty="0"/>
          </a:p>
          <a:p>
            <a:r>
              <a:rPr lang="en-GB" dirty="0"/>
              <a:t>Mother  </a:t>
            </a:r>
            <a:r>
              <a:rPr lang="en-GB" dirty="0" err="1"/>
              <a:t>Hh</a:t>
            </a:r>
            <a:r>
              <a:rPr lang="en-GB" dirty="0"/>
              <a:t> (heterozygous)</a:t>
            </a:r>
          </a:p>
          <a:p>
            <a:r>
              <a:rPr lang="en-GB" dirty="0"/>
              <a:t>Father  </a:t>
            </a:r>
            <a:r>
              <a:rPr lang="en-GB" dirty="0" err="1"/>
              <a:t>hh</a:t>
            </a:r>
            <a:r>
              <a:rPr lang="en-GB" dirty="0"/>
              <a:t> (straight hair is recessive so need 2 alleles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EF6153-304B-E27A-DC13-7C3E6F55C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093"/>
          <a:stretch/>
        </p:blipFill>
        <p:spPr>
          <a:xfrm>
            <a:off x="4347827" y="706696"/>
            <a:ext cx="3491345" cy="21485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0517F23-07E9-7EFE-BF99-1A40945F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94" y="3647946"/>
            <a:ext cx="2961178" cy="194517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7C152BA-A5FB-D2C2-71FA-96153109E9D7}"/>
              </a:ext>
            </a:extLst>
          </p:cNvPr>
          <p:cNvSpPr txBox="1"/>
          <p:nvPr/>
        </p:nvSpPr>
        <p:spPr>
          <a:xfrm>
            <a:off x="4572000" y="153252"/>
            <a:ext cx="1377537" cy="369332"/>
          </a:xfrm>
          <a:prstGeom prst="rect">
            <a:avLst/>
          </a:prstGeom>
          <a:solidFill>
            <a:srgbClr val="BCFB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Family tree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07482E8-7E47-1FBD-6D9E-5B078C43C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30" t="18084" b="11643"/>
          <a:stretch/>
        </p:blipFill>
        <p:spPr>
          <a:xfrm>
            <a:off x="4382724" y="2813166"/>
            <a:ext cx="2185060" cy="1669559"/>
          </a:xfrm>
          <a:prstGeom prst="rect">
            <a:avLst/>
          </a:prstGeom>
        </p:spPr>
      </p:pic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3B62A900-1F85-A21D-4B73-E94F1D4E9024}"/>
              </a:ext>
            </a:extLst>
          </p:cNvPr>
          <p:cNvSpPr/>
          <p:nvPr/>
        </p:nvSpPr>
        <p:spPr>
          <a:xfrm>
            <a:off x="6344865" y="125531"/>
            <a:ext cx="2665274" cy="581165"/>
          </a:xfrm>
          <a:prstGeom prst="wedgeRectCallout">
            <a:avLst>
              <a:gd name="adj1" fmla="val -66166"/>
              <a:gd name="adj2" fmla="val -1153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does the diagram so CRAM is recessive?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8C41A0B-7F6E-AF14-183F-2341C30C772D}"/>
              </a:ext>
            </a:extLst>
          </p:cNvPr>
          <p:cNvCxnSpPr/>
          <p:nvPr/>
        </p:nvCxnSpPr>
        <p:spPr>
          <a:xfrm>
            <a:off x="4251366" y="0"/>
            <a:ext cx="0" cy="6796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2E81D06-5AC7-D2CB-D888-97BA28429FCD}"/>
              </a:ext>
            </a:extLst>
          </p:cNvPr>
          <p:cNvSpPr/>
          <p:nvPr/>
        </p:nvSpPr>
        <p:spPr>
          <a:xfrm>
            <a:off x="5594734" y="1599310"/>
            <a:ext cx="1114300" cy="485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BEAAB6B-CCF1-9509-9D59-3459D56F6E6B}"/>
              </a:ext>
            </a:extLst>
          </p:cNvPr>
          <p:cNvSpPr/>
          <p:nvPr/>
        </p:nvSpPr>
        <p:spPr>
          <a:xfrm>
            <a:off x="5167222" y="2390479"/>
            <a:ext cx="625693" cy="4647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A368755-D535-9521-6BC1-98CEDAC1A8C1}"/>
              </a:ext>
            </a:extLst>
          </p:cNvPr>
          <p:cNvSpPr txBox="1"/>
          <p:nvPr/>
        </p:nvSpPr>
        <p:spPr>
          <a:xfrm>
            <a:off x="4572000" y="4620532"/>
            <a:ext cx="4438143" cy="203132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10 has CRAM – if CRAM is recessive must have </a:t>
            </a:r>
            <a:r>
              <a:rPr lang="en-GB" b="1" u="sng" dirty="0"/>
              <a:t>two recessive alleles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recessive allele from 7 and one from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7 and 8 do not have CRAM, but pass on the gene so must be </a:t>
            </a:r>
            <a:r>
              <a:rPr lang="en-GB" b="1" u="sng" dirty="0"/>
              <a:t>heterozygous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 and 8 are </a:t>
            </a:r>
            <a:r>
              <a:rPr lang="en-GB" b="1" u="sng" dirty="0"/>
              <a:t>carriers</a:t>
            </a:r>
          </a:p>
        </p:txBody>
      </p:sp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id="{D95C014D-69CA-2379-3E83-94DE6031ADC2}"/>
              </a:ext>
            </a:extLst>
          </p:cNvPr>
          <p:cNvSpPr/>
          <p:nvPr/>
        </p:nvSpPr>
        <p:spPr>
          <a:xfrm>
            <a:off x="6994568" y="2930748"/>
            <a:ext cx="1922915" cy="1594738"/>
          </a:xfrm>
          <a:prstGeom prst="wedgeRectCallout">
            <a:avLst>
              <a:gd name="adj1" fmla="val -41455"/>
              <a:gd name="adj2" fmla="val -8262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Look for parents that do not have the characteristic but have offspring with the characteristic </a:t>
            </a:r>
          </a:p>
        </p:txBody>
      </p:sp>
    </p:spTree>
    <p:extLst>
      <p:ext uri="{BB962C8B-B14F-4D97-AF65-F5344CB8AC3E}">
        <p14:creationId xmlns:p14="http://schemas.microsoft.com/office/powerpoint/2010/main" val="8368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4391C4-74E7-3AF4-A53A-DD52E355BCED}"/>
              </a:ext>
            </a:extLst>
          </p:cNvPr>
          <p:cNvSpPr txBox="1"/>
          <p:nvPr/>
        </p:nvSpPr>
        <p:spPr>
          <a:xfrm>
            <a:off x="485143" y="76077"/>
            <a:ext cx="3511652" cy="369332"/>
          </a:xfrm>
          <a:prstGeom prst="rect">
            <a:avLst/>
          </a:prstGeom>
          <a:solidFill>
            <a:srgbClr val="BCFB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Cystic Fibrosis – Genetic disorder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8C41A0B-7F6E-AF14-183F-2341C30C772D}"/>
              </a:ext>
            </a:extLst>
          </p:cNvPr>
          <p:cNvCxnSpPr/>
          <p:nvPr/>
        </p:nvCxnSpPr>
        <p:spPr>
          <a:xfrm>
            <a:off x="4682824" y="27430"/>
            <a:ext cx="0" cy="6796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8E1AA8D-F351-2A6A-EBAE-0A436869D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59" t="13300" b="17083"/>
          <a:stretch/>
        </p:blipFill>
        <p:spPr>
          <a:xfrm>
            <a:off x="174983" y="508306"/>
            <a:ext cx="2449202" cy="182300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7C622E3-CA63-E44B-99CB-72178E857D42}"/>
              </a:ext>
            </a:extLst>
          </p:cNvPr>
          <p:cNvSpPr/>
          <p:nvPr/>
        </p:nvSpPr>
        <p:spPr>
          <a:xfrm>
            <a:off x="2695437" y="583436"/>
            <a:ext cx="1211283" cy="1045028"/>
          </a:xfrm>
          <a:prstGeom prst="wedgeRectCallout">
            <a:avLst>
              <a:gd name="adj1" fmla="val -90441"/>
              <a:gd name="adj2" fmla="val 60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Produces lots of mucus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A9DDE-DB89-6EC1-3697-7676F76EC6CF}"/>
              </a:ext>
            </a:extLst>
          </p:cNvPr>
          <p:cNvSpPr txBox="1"/>
          <p:nvPr/>
        </p:nvSpPr>
        <p:spPr>
          <a:xfrm>
            <a:off x="2960269" y="1780965"/>
            <a:ext cx="152860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Recessive Disease </a:t>
            </a:r>
          </a:p>
          <a:p>
            <a:pPr algn="ctr"/>
            <a:r>
              <a:rPr lang="en-GB" dirty="0"/>
              <a:t>(need 2 alleles to have disorder)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AD80F-F2C9-80E5-0214-9E6C5EF3A6CC}"/>
              </a:ext>
            </a:extLst>
          </p:cNvPr>
          <p:cNvSpPr txBox="1"/>
          <p:nvPr/>
        </p:nvSpPr>
        <p:spPr>
          <a:xfrm>
            <a:off x="85810" y="2502571"/>
            <a:ext cx="271030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CC – no disorder</a:t>
            </a:r>
          </a:p>
          <a:p>
            <a:r>
              <a:rPr lang="en-GB" dirty="0"/>
              <a:t>Cc – carrier (heterozygous)</a:t>
            </a:r>
          </a:p>
          <a:p>
            <a:r>
              <a:rPr lang="en-GB" dirty="0"/>
              <a:t>cc – has cystic fibrosis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AEE12-05A8-2082-EE72-DF42B3D8506E}"/>
              </a:ext>
            </a:extLst>
          </p:cNvPr>
          <p:cNvSpPr txBox="1"/>
          <p:nvPr/>
        </p:nvSpPr>
        <p:spPr>
          <a:xfrm>
            <a:off x="155427" y="3501176"/>
            <a:ext cx="39750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For a child to have the disorder the parents need to be either </a:t>
            </a:r>
            <a:r>
              <a:rPr lang="en-GB" b="1" u="sng" dirty="0">
                <a:solidFill>
                  <a:srgbClr val="FF0000"/>
                </a:solidFill>
              </a:rPr>
              <a:t>carriers</a:t>
            </a:r>
            <a:r>
              <a:rPr lang="en-GB" dirty="0"/>
              <a:t> or </a:t>
            </a:r>
            <a:r>
              <a:rPr lang="en-GB" b="1" u="sng" dirty="0">
                <a:solidFill>
                  <a:srgbClr val="FF0000"/>
                </a:solidFill>
              </a:rPr>
              <a:t>have the disorder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0B24B9-3F6A-ECA8-56C2-6B67D6BED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81" y="4506902"/>
            <a:ext cx="3384901" cy="2236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E0AACE-9B9B-F31E-3A71-551D48E1BDEC}"/>
              </a:ext>
            </a:extLst>
          </p:cNvPr>
          <p:cNvSpPr txBox="1"/>
          <p:nvPr/>
        </p:nvSpPr>
        <p:spPr>
          <a:xfrm>
            <a:off x="5070551" y="87309"/>
            <a:ext cx="3511652" cy="369332"/>
          </a:xfrm>
          <a:prstGeom prst="rect">
            <a:avLst/>
          </a:prstGeom>
          <a:solidFill>
            <a:srgbClr val="BCFB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Polydactyly– Genetic disorder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4FDBE-2DB5-4AB0-F269-AD8FB72D8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513" y="488433"/>
            <a:ext cx="1789137" cy="12124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40DBA2-7BFD-39AF-4874-20544F50111E}"/>
              </a:ext>
            </a:extLst>
          </p:cNvPr>
          <p:cNvSpPr txBox="1"/>
          <p:nvPr/>
        </p:nvSpPr>
        <p:spPr>
          <a:xfrm>
            <a:off x="6954174" y="1457799"/>
            <a:ext cx="201484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Dominant Disease</a:t>
            </a:r>
          </a:p>
          <a:p>
            <a:pPr algn="ctr"/>
            <a:r>
              <a:rPr lang="en-GB" dirty="0"/>
              <a:t>(need only 1 allele)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4E48699-85A8-BBC1-A9D2-1EDF943D6A07}"/>
              </a:ext>
            </a:extLst>
          </p:cNvPr>
          <p:cNvSpPr/>
          <p:nvPr/>
        </p:nvSpPr>
        <p:spPr>
          <a:xfrm>
            <a:off x="7211846" y="508306"/>
            <a:ext cx="1463081" cy="820676"/>
          </a:xfrm>
          <a:prstGeom prst="wedgeRectCallout">
            <a:avLst>
              <a:gd name="adj1" fmla="val -90441"/>
              <a:gd name="adj2" fmla="val 6022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Extra fingers or toes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4EA3D-A337-3979-BA9F-50D6C3182301}"/>
              </a:ext>
            </a:extLst>
          </p:cNvPr>
          <p:cNvSpPr txBox="1"/>
          <p:nvPr/>
        </p:nvSpPr>
        <p:spPr>
          <a:xfrm>
            <a:off x="4865808" y="1700852"/>
            <a:ext cx="178913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PP – Polydactyly</a:t>
            </a:r>
          </a:p>
          <a:p>
            <a:r>
              <a:rPr lang="en-GB" dirty="0"/>
              <a:t>Pp – Polydactyly</a:t>
            </a:r>
          </a:p>
          <a:p>
            <a:r>
              <a:rPr lang="en-GB" dirty="0"/>
              <a:t>pp – no disorder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58F067-B6CE-BB6C-82DD-9E1ED4182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55" y="2179355"/>
            <a:ext cx="3023407" cy="18786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617AC7-2D59-BF8F-4F30-B4C428A85F1E}"/>
              </a:ext>
            </a:extLst>
          </p:cNvPr>
          <p:cNvSpPr/>
          <p:nvPr/>
        </p:nvSpPr>
        <p:spPr>
          <a:xfrm>
            <a:off x="4706575" y="4057977"/>
            <a:ext cx="4348149" cy="2766395"/>
          </a:xfrm>
          <a:prstGeom prst="rect">
            <a:avLst/>
          </a:prstGeom>
          <a:solidFill>
            <a:srgbClr val="EED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Embryonic screening: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To test for </a:t>
            </a:r>
            <a:r>
              <a:rPr lang="en-GB" b="1" u="sng" dirty="0">
                <a:solidFill>
                  <a:srgbClr val="FF0000"/>
                </a:solidFill>
              </a:rPr>
              <a:t>genetic disorders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Pre-implantation</a:t>
            </a:r>
            <a:r>
              <a:rPr lang="en-GB" dirty="0">
                <a:solidFill>
                  <a:schemeClr val="tx1"/>
                </a:solidFill>
              </a:rPr>
              <a:t> genetic disorder – analyse </a:t>
            </a:r>
            <a:r>
              <a:rPr lang="en-GB" b="1" u="sng" dirty="0">
                <a:solidFill>
                  <a:srgbClr val="FF0000"/>
                </a:solidFill>
              </a:rPr>
              <a:t>cells from embryo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Ethical issues about designer babies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2. </a:t>
            </a:r>
            <a:r>
              <a:rPr lang="en-GB" b="1" u="sng" dirty="0">
                <a:solidFill>
                  <a:srgbClr val="FF0000"/>
                </a:solidFill>
              </a:rPr>
              <a:t>Chorionic villus sampling </a:t>
            </a:r>
            <a:r>
              <a:rPr lang="en-GB" dirty="0">
                <a:solidFill>
                  <a:schemeClr val="tx1"/>
                </a:solidFill>
              </a:rPr>
              <a:t>– takes cells from </a:t>
            </a:r>
            <a:r>
              <a:rPr lang="en-GB" b="1" u="sng" dirty="0">
                <a:solidFill>
                  <a:srgbClr val="FF0000"/>
                </a:solidFill>
              </a:rPr>
              <a:t>placenta</a:t>
            </a:r>
          </a:p>
          <a:p>
            <a:r>
              <a:rPr lang="en-GB" dirty="0">
                <a:solidFill>
                  <a:schemeClr val="tx1"/>
                </a:solidFill>
              </a:rPr>
              <a:t>* could cause </a:t>
            </a:r>
            <a:r>
              <a:rPr lang="en-GB" b="1" dirty="0">
                <a:solidFill>
                  <a:schemeClr val="tx1"/>
                </a:solidFill>
              </a:rPr>
              <a:t>miscarriage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A6DC58-ED7A-372C-098B-33E5C9D6ACE1}"/>
              </a:ext>
            </a:extLst>
          </p:cNvPr>
          <p:cNvCxnSpPr>
            <a:cxnSpLocks/>
          </p:cNvCxnSpPr>
          <p:nvPr/>
        </p:nvCxnSpPr>
        <p:spPr>
          <a:xfrm flipH="1">
            <a:off x="4706575" y="4018834"/>
            <a:ext cx="4454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535C4-1653-79B8-4299-9446E79D6549}"/>
              </a:ext>
            </a:extLst>
          </p:cNvPr>
          <p:cNvSpPr txBox="1"/>
          <p:nvPr/>
        </p:nvSpPr>
        <p:spPr>
          <a:xfrm>
            <a:off x="3398445" y="63548"/>
            <a:ext cx="2450006" cy="369332"/>
          </a:xfrm>
          <a:prstGeom prst="rect">
            <a:avLst/>
          </a:prstGeom>
          <a:solidFill>
            <a:srgbClr val="BCFBB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Variation and mutation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D0D6D-036A-495F-BD8F-40606E0B73D6}"/>
              </a:ext>
            </a:extLst>
          </p:cNvPr>
          <p:cNvSpPr txBox="1"/>
          <p:nvPr/>
        </p:nvSpPr>
        <p:spPr>
          <a:xfrm>
            <a:off x="226503" y="63548"/>
            <a:ext cx="2726422" cy="1754326"/>
          </a:xfrm>
          <a:prstGeom prst="rect">
            <a:avLst/>
          </a:prstGeom>
          <a:solidFill>
            <a:srgbClr val="FECAF8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Variation – differences between organisms </a:t>
            </a:r>
          </a:p>
          <a:p>
            <a:endParaRPr lang="en-GB" dirty="0"/>
          </a:p>
          <a:p>
            <a:r>
              <a:rPr lang="en-GB" dirty="0"/>
              <a:t>Caused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Inheritance (genes)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Environment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8F061-C34A-48E8-AD9B-0E369BE258EA}"/>
              </a:ext>
            </a:extLst>
          </p:cNvPr>
          <p:cNvSpPr txBox="1"/>
          <p:nvPr/>
        </p:nvSpPr>
        <p:spPr>
          <a:xfrm>
            <a:off x="226504" y="1906186"/>
            <a:ext cx="203013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Inherited only (examples) - </a:t>
            </a:r>
            <a:r>
              <a:rPr lang="en-GB" sz="1600" b="1" dirty="0">
                <a:solidFill>
                  <a:srgbClr val="FF0000"/>
                </a:solidFill>
              </a:rPr>
              <a:t>Discrete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Eye colour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Blood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Roll tongue or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029E4-8BA7-4EB7-AE2C-28BE91293B92}"/>
              </a:ext>
            </a:extLst>
          </p:cNvPr>
          <p:cNvSpPr txBox="1"/>
          <p:nvPr/>
        </p:nvSpPr>
        <p:spPr>
          <a:xfrm>
            <a:off x="2287526" y="1906186"/>
            <a:ext cx="1580181" cy="132343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Environment only (examples) </a:t>
            </a:r>
            <a:r>
              <a:rPr lang="en-GB" sz="1600" b="1" dirty="0">
                <a:solidFill>
                  <a:srgbClr val="FF0000"/>
                </a:solidFill>
              </a:rPr>
              <a:t>Discrete</a:t>
            </a:r>
            <a:r>
              <a:rPr lang="en-GB" sz="1600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Scar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Sun burn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F51E4-1EF6-4A04-A16F-271512E6F8FE}"/>
              </a:ext>
            </a:extLst>
          </p:cNvPr>
          <p:cNvSpPr txBox="1"/>
          <p:nvPr/>
        </p:nvSpPr>
        <p:spPr>
          <a:xfrm>
            <a:off x="3898593" y="1906186"/>
            <a:ext cx="1487139" cy="1323439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00B0F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600" dirty="0"/>
              <a:t>Both(examples)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Continuous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F26A94-3134-4775-90D9-7D3D49F33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4"/>
          <a:stretch/>
        </p:blipFill>
        <p:spPr>
          <a:xfrm>
            <a:off x="1517526" y="3247850"/>
            <a:ext cx="3120180" cy="2240359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2EEBA29-1D74-4029-9EEC-10E314DCE9DA}"/>
              </a:ext>
            </a:extLst>
          </p:cNvPr>
          <p:cNvSpPr/>
          <p:nvPr/>
        </p:nvSpPr>
        <p:spPr>
          <a:xfrm>
            <a:off x="242400" y="3443620"/>
            <a:ext cx="1283515" cy="738231"/>
          </a:xfrm>
          <a:prstGeom prst="wedgeRectCallout">
            <a:avLst>
              <a:gd name="adj1" fmla="val 61898"/>
              <a:gd name="adj2" fmla="val 5227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Discontinuous is discrete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BEF83E-5E2A-459B-8BD7-C9C9B10DB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86"/>
          <a:stretch/>
        </p:blipFill>
        <p:spPr>
          <a:xfrm>
            <a:off x="1715429" y="5406657"/>
            <a:ext cx="1483328" cy="1323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7E78C-409B-49C8-BAEA-8FCF864DF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5" t="3410" r="53211" b="13247"/>
          <a:stretch/>
        </p:blipFill>
        <p:spPr>
          <a:xfrm>
            <a:off x="3229854" y="5488209"/>
            <a:ext cx="1407852" cy="1083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A11E67-E360-445D-A1DC-FFE4C358E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" t="31672" r="91622" b="13247"/>
          <a:stretch/>
        </p:blipFill>
        <p:spPr>
          <a:xfrm>
            <a:off x="1602296" y="5855515"/>
            <a:ext cx="192317" cy="715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C6EF65-D0CF-4766-902A-7F8C5BACA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925" y="476210"/>
            <a:ext cx="2119606" cy="1392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3D6159-63C6-44C8-86E1-6D6749981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456" y="1597104"/>
            <a:ext cx="2856505" cy="3313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07EB71-8AFA-4664-A9D8-141FB32EEBE4}"/>
              </a:ext>
            </a:extLst>
          </p:cNvPr>
          <p:cNvSpPr/>
          <p:nvPr/>
        </p:nvSpPr>
        <p:spPr>
          <a:xfrm>
            <a:off x="5979585" y="174130"/>
            <a:ext cx="2856505" cy="8408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Mutations causes changes to the genome (change base sequence of DNA)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287C39-8421-48ED-BB6B-2B9346E84478}"/>
              </a:ext>
            </a:extLst>
          </p:cNvPr>
          <p:cNvSpPr txBox="1"/>
          <p:nvPr/>
        </p:nvSpPr>
        <p:spPr>
          <a:xfrm>
            <a:off x="6124867" y="1140903"/>
            <a:ext cx="255772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Rare and random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D88B67-2178-4B92-83BE-99EE965A125F}"/>
              </a:ext>
            </a:extLst>
          </p:cNvPr>
          <p:cNvSpPr txBox="1"/>
          <p:nvPr/>
        </p:nvSpPr>
        <p:spPr>
          <a:xfrm>
            <a:off x="4972318" y="5040126"/>
            <a:ext cx="4000479" cy="17543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Some mutations harmful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Genetic disease</a:t>
            </a:r>
          </a:p>
          <a:p>
            <a:r>
              <a:rPr lang="en-GB" dirty="0"/>
              <a:t>Some mutations have no effect</a:t>
            </a:r>
          </a:p>
          <a:p>
            <a:endParaRPr lang="en-GB" dirty="0"/>
          </a:p>
          <a:p>
            <a:r>
              <a:rPr lang="en-GB" dirty="0"/>
              <a:t>Some mutations are beneficial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Mutation causing long neck giraffes  </a:t>
            </a:r>
          </a:p>
        </p:txBody>
      </p:sp>
    </p:spTree>
    <p:extLst>
      <p:ext uri="{BB962C8B-B14F-4D97-AF65-F5344CB8AC3E}">
        <p14:creationId xmlns:p14="http://schemas.microsoft.com/office/powerpoint/2010/main" val="321048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535C4-1653-79B8-4299-9446E79D6549}"/>
              </a:ext>
            </a:extLst>
          </p:cNvPr>
          <p:cNvSpPr txBox="1"/>
          <p:nvPr/>
        </p:nvSpPr>
        <p:spPr>
          <a:xfrm>
            <a:off x="332509" y="106878"/>
            <a:ext cx="1983179" cy="369332"/>
          </a:xfrm>
          <a:prstGeom prst="rect">
            <a:avLst/>
          </a:prstGeom>
          <a:solidFill>
            <a:srgbClr val="BCFBB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Selective breeding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02FF9-E91F-4A2E-846C-D42E43746E62}"/>
              </a:ext>
            </a:extLst>
          </p:cNvPr>
          <p:cNvSpPr txBox="1"/>
          <p:nvPr/>
        </p:nvSpPr>
        <p:spPr>
          <a:xfrm>
            <a:off x="6080308" y="59465"/>
            <a:ext cx="1290424" cy="646331"/>
          </a:xfrm>
          <a:prstGeom prst="rect">
            <a:avLst/>
          </a:prstGeom>
          <a:solidFill>
            <a:srgbClr val="BCFB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Genetic Engineering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FFF507-10A4-4147-8B59-187CAB4D7C50}"/>
              </a:ext>
            </a:extLst>
          </p:cNvPr>
          <p:cNvCxnSpPr/>
          <p:nvPr/>
        </p:nvCxnSpPr>
        <p:spPr>
          <a:xfrm>
            <a:off x="4067420" y="0"/>
            <a:ext cx="0" cy="6796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9F1B2D7-30AF-40E4-BDE3-8762D741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8" y="540984"/>
            <a:ext cx="2029526" cy="57760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65A8A1-D13B-49A3-9124-AD40D02F4B82}"/>
              </a:ext>
            </a:extLst>
          </p:cNvPr>
          <p:cNvSpPr txBox="1"/>
          <p:nvPr/>
        </p:nvSpPr>
        <p:spPr>
          <a:xfrm>
            <a:off x="176393" y="1560351"/>
            <a:ext cx="229541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solidFill>
                  <a:srgbClr val="FF0000"/>
                </a:solidFill>
              </a:rPr>
              <a:t>Choose</a:t>
            </a:r>
            <a:r>
              <a:rPr lang="en-GB" sz="1000" dirty="0"/>
              <a:t> and </a:t>
            </a:r>
            <a:r>
              <a:rPr lang="en-GB" sz="1000" b="1" u="sng" dirty="0">
                <a:solidFill>
                  <a:srgbClr val="FF0000"/>
                </a:solidFill>
              </a:rPr>
              <a:t>breed</a:t>
            </a:r>
            <a:r>
              <a:rPr lang="en-GB" sz="1000" dirty="0"/>
              <a:t> 2 organisms with </a:t>
            </a:r>
            <a:r>
              <a:rPr lang="en-GB" sz="1000" b="1" u="sng" dirty="0">
                <a:solidFill>
                  <a:srgbClr val="FF0000"/>
                </a:solidFill>
              </a:rPr>
              <a:t>desirable</a:t>
            </a:r>
            <a:r>
              <a:rPr lang="en-GB" sz="1000" b="1" u="sng" dirty="0"/>
              <a:t> </a:t>
            </a:r>
            <a:r>
              <a:rPr lang="en-GB" sz="1000" dirty="0"/>
              <a:t>characteristics e.g. chickens that lay large eggs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8B9D0A8-59A9-45C1-88F1-820C56694B3E}"/>
              </a:ext>
            </a:extLst>
          </p:cNvPr>
          <p:cNvSpPr/>
          <p:nvPr/>
        </p:nvSpPr>
        <p:spPr>
          <a:xfrm>
            <a:off x="1406597" y="1963024"/>
            <a:ext cx="192946" cy="21609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D1080-AF7C-4C32-8817-F59021005154}"/>
              </a:ext>
            </a:extLst>
          </p:cNvPr>
          <p:cNvSpPr txBox="1"/>
          <p:nvPr/>
        </p:nvSpPr>
        <p:spPr>
          <a:xfrm>
            <a:off x="176393" y="3133716"/>
            <a:ext cx="22954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solidFill>
                  <a:srgbClr val="FF0000"/>
                </a:solidFill>
              </a:rPr>
              <a:t>Choose</a:t>
            </a:r>
            <a:r>
              <a:rPr lang="en-GB" sz="1000" dirty="0"/>
              <a:t> and </a:t>
            </a:r>
            <a:r>
              <a:rPr lang="en-GB" sz="1000" b="1" u="sng" dirty="0">
                <a:solidFill>
                  <a:srgbClr val="FF0000"/>
                </a:solidFill>
              </a:rPr>
              <a:t>breed</a:t>
            </a:r>
            <a:r>
              <a:rPr lang="en-GB" sz="1000" dirty="0"/>
              <a:t> the </a:t>
            </a:r>
            <a:r>
              <a:rPr lang="en-GB" sz="1000" b="1" u="sng" dirty="0">
                <a:solidFill>
                  <a:srgbClr val="FF0000"/>
                </a:solidFill>
              </a:rPr>
              <a:t>best offspring </a:t>
            </a:r>
            <a:r>
              <a:rPr lang="en-GB" sz="1000" dirty="0"/>
              <a:t>with the </a:t>
            </a:r>
            <a:r>
              <a:rPr lang="en-GB" sz="1000" b="1" u="sng" dirty="0">
                <a:solidFill>
                  <a:srgbClr val="FF0000"/>
                </a:solidFill>
              </a:rPr>
              <a:t>desirable</a:t>
            </a:r>
            <a:r>
              <a:rPr lang="en-GB" sz="1000" b="1" u="sng" dirty="0"/>
              <a:t> </a:t>
            </a:r>
            <a:r>
              <a:rPr lang="en-GB" sz="1000" dirty="0"/>
              <a:t>characteristics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CDB0967-345F-4925-847A-5BE7FA409029}"/>
              </a:ext>
            </a:extLst>
          </p:cNvPr>
          <p:cNvSpPr/>
          <p:nvPr/>
        </p:nvSpPr>
        <p:spPr>
          <a:xfrm>
            <a:off x="1406597" y="3490550"/>
            <a:ext cx="192946" cy="21609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06DBD-2315-4C67-9079-49AFA12F3450}"/>
              </a:ext>
            </a:extLst>
          </p:cNvPr>
          <p:cNvSpPr txBox="1"/>
          <p:nvPr/>
        </p:nvSpPr>
        <p:spPr>
          <a:xfrm>
            <a:off x="154168" y="4592787"/>
            <a:ext cx="2295410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solidFill>
                  <a:srgbClr val="FF0000"/>
                </a:solidFill>
              </a:rPr>
              <a:t>Repeat </a:t>
            </a:r>
            <a:r>
              <a:rPr lang="en-GB" sz="1000" dirty="0"/>
              <a:t>process over many </a:t>
            </a:r>
            <a:r>
              <a:rPr lang="en-GB" sz="1000" b="1" u="sng" dirty="0">
                <a:solidFill>
                  <a:srgbClr val="FF0000"/>
                </a:solidFill>
              </a:rPr>
              <a:t>generations</a:t>
            </a:r>
            <a:endParaRPr lang="en-GB" sz="1000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676798A-C2D0-4939-8138-0299F5D7CC96}"/>
              </a:ext>
            </a:extLst>
          </p:cNvPr>
          <p:cNvSpPr/>
          <p:nvPr/>
        </p:nvSpPr>
        <p:spPr>
          <a:xfrm>
            <a:off x="1401090" y="4839008"/>
            <a:ext cx="192946" cy="21609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9C72D-5219-46C8-87C5-3EFF1330D937}"/>
              </a:ext>
            </a:extLst>
          </p:cNvPr>
          <p:cNvSpPr txBox="1"/>
          <p:nvPr/>
        </p:nvSpPr>
        <p:spPr>
          <a:xfrm>
            <a:off x="207693" y="5981679"/>
            <a:ext cx="22954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Eventually all the offspring have the favoured characteristics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265ECE-BF4B-44E5-9C02-CB08D494249D}"/>
              </a:ext>
            </a:extLst>
          </p:cNvPr>
          <p:cNvSpPr/>
          <p:nvPr/>
        </p:nvSpPr>
        <p:spPr>
          <a:xfrm>
            <a:off x="2659311" y="897622"/>
            <a:ext cx="1262890" cy="128150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Pros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Improve meat and crop yields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F89641-2845-47F3-922D-42CC78C61CED}"/>
              </a:ext>
            </a:extLst>
          </p:cNvPr>
          <p:cNvSpPr/>
          <p:nvPr/>
        </p:nvSpPr>
        <p:spPr>
          <a:xfrm>
            <a:off x="2449579" y="2417196"/>
            <a:ext cx="1543342" cy="41346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bg1"/>
                </a:solidFill>
              </a:rPr>
              <a:t>Cons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Reduction in gene pool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Health problems e.g. genetic diseases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Cannot evolve or become resistant to new diseases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Takes a long time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3C34-89C9-488A-9474-3B820B4F9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5" t="6447" r="6654"/>
          <a:stretch/>
        </p:blipFill>
        <p:spPr>
          <a:xfrm>
            <a:off x="4425579" y="744141"/>
            <a:ext cx="4715821" cy="3302376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0D59ECC1-BA42-46FE-818C-6C865A0DFED5}"/>
              </a:ext>
            </a:extLst>
          </p:cNvPr>
          <p:cNvSpPr/>
          <p:nvPr/>
        </p:nvSpPr>
        <p:spPr>
          <a:xfrm>
            <a:off x="8441685" y="2298392"/>
            <a:ext cx="151075" cy="1188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9747A36E-36A8-467A-9180-DFFB361CF9CC}"/>
              </a:ext>
            </a:extLst>
          </p:cNvPr>
          <p:cNvSpPr/>
          <p:nvPr/>
        </p:nvSpPr>
        <p:spPr>
          <a:xfrm>
            <a:off x="7447431" y="86897"/>
            <a:ext cx="1601150" cy="582173"/>
          </a:xfrm>
          <a:prstGeom prst="wedgeRectCallout">
            <a:avLst>
              <a:gd name="adj1" fmla="val 2848"/>
              <a:gd name="adj2" fmla="val 98678"/>
            </a:avLst>
          </a:prstGeom>
          <a:solidFill>
            <a:srgbClr val="FEC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Insert gene using “sticking enzymes”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8E3DD545-B8DE-43E5-B94D-DFB28740D5AC}"/>
              </a:ext>
            </a:extLst>
          </p:cNvPr>
          <p:cNvSpPr/>
          <p:nvPr/>
        </p:nvSpPr>
        <p:spPr>
          <a:xfrm>
            <a:off x="4470679" y="59465"/>
            <a:ext cx="1532930" cy="736446"/>
          </a:xfrm>
          <a:prstGeom prst="wedgeRectCallout">
            <a:avLst>
              <a:gd name="adj1" fmla="val 21974"/>
              <a:gd name="adj2" fmla="val 919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Cut out gene using restrictive “cutting” enzymes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B578E1-D8E1-4828-8E55-6A1965AE6D13}"/>
              </a:ext>
            </a:extLst>
          </p:cNvPr>
          <p:cNvSpPr txBox="1"/>
          <p:nvPr/>
        </p:nvSpPr>
        <p:spPr>
          <a:xfrm>
            <a:off x="4305502" y="3953907"/>
            <a:ext cx="4798248" cy="584775"/>
          </a:xfrm>
          <a:prstGeom prst="rect">
            <a:avLst/>
          </a:prstGeom>
          <a:solidFill>
            <a:srgbClr val="EED6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Genetic engineering – transfer of a gene for a desirable characteristic from one organisms genome to another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90A450-BEE2-479C-B2A6-4DB0FFAD87F0}"/>
              </a:ext>
            </a:extLst>
          </p:cNvPr>
          <p:cNvSpPr txBox="1"/>
          <p:nvPr/>
        </p:nvSpPr>
        <p:spPr>
          <a:xfrm>
            <a:off x="4198710" y="4524481"/>
            <a:ext cx="494269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Vectors used to transfer the genes into another organism – plasmids or viruses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17A3D880-1E64-4D32-9C39-AD77BA9F280E}"/>
              </a:ext>
            </a:extLst>
          </p:cNvPr>
          <p:cNvSpPr/>
          <p:nvPr/>
        </p:nvSpPr>
        <p:spPr>
          <a:xfrm>
            <a:off x="7370732" y="3109231"/>
            <a:ext cx="1070953" cy="387744"/>
          </a:xfrm>
          <a:prstGeom prst="wedgeRectCallout">
            <a:avLst>
              <a:gd name="adj1" fmla="val 10272"/>
              <a:gd name="adj2" fmla="val -735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Plasmid is the vector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838D19-D0C7-4BF9-94C1-901C23C0CACE}"/>
              </a:ext>
            </a:extLst>
          </p:cNvPr>
          <p:cNvSpPr/>
          <p:nvPr/>
        </p:nvSpPr>
        <p:spPr>
          <a:xfrm>
            <a:off x="4151483" y="5067887"/>
            <a:ext cx="2992868" cy="173002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Treat genetic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Make insulin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Make resistant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Make crops with health benefits e.g. beta-carotene added to rice – no blindness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61FF1CC-6DA2-4FF9-AC90-96AA752BCE8C}"/>
              </a:ext>
            </a:extLst>
          </p:cNvPr>
          <p:cNvSpPr/>
          <p:nvPr/>
        </p:nvSpPr>
        <p:spPr>
          <a:xfrm>
            <a:off x="7222878" y="4839009"/>
            <a:ext cx="1880872" cy="19076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bg1"/>
                </a:solidFill>
              </a:rPr>
              <a:t>Cons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Reduction biodiversity of natural species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Cross pollination creates resistant weeds</a:t>
            </a:r>
          </a:p>
        </p:txBody>
      </p:sp>
    </p:spTree>
    <p:extLst>
      <p:ext uri="{BB962C8B-B14F-4D97-AF65-F5344CB8AC3E}">
        <p14:creationId xmlns:p14="http://schemas.microsoft.com/office/powerpoint/2010/main" val="246150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535C4-1653-79B8-4299-9446E79D6549}"/>
              </a:ext>
            </a:extLst>
          </p:cNvPr>
          <p:cNvSpPr txBox="1"/>
          <p:nvPr/>
        </p:nvSpPr>
        <p:spPr>
          <a:xfrm>
            <a:off x="1085142" y="117776"/>
            <a:ext cx="19831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Natural selection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B66A9-DEBF-4ED5-BBC8-F0F172DD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0" y="2939629"/>
            <a:ext cx="2473260" cy="10902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35AEC-198C-4BF4-A83E-FA3108D2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7" y="751362"/>
            <a:ext cx="993046" cy="993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C91FE-AFD3-4F6D-BE09-764E92084BF6}"/>
              </a:ext>
            </a:extLst>
          </p:cNvPr>
          <p:cNvSpPr txBox="1"/>
          <p:nvPr/>
        </p:nvSpPr>
        <p:spPr>
          <a:xfrm>
            <a:off x="1917246" y="789704"/>
            <a:ext cx="99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Charles Darwin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308A7-18C8-4692-AA89-6A1AD927C0D1}"/>
              </a:ext>
            </a:extLst>
          </p:cNvPr>
          <p:cNvSpPr txBox="1"/>
          <p:nvPr/>
        </p:nvSpPr>
        <p:spPr>
          <a:xfrm>
            <a:off x="243200" y="1871685"/>
            <a:ext cx="366706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If you get an exam question on “</a:t>
            </a:r>
            <a:r>
              <a:rPr lang="en-GB" b="1" u="sng" dirty="0">
                <a:solidFill>
                  <a:srgbClr val="FF0000"/>
                </a:solidFill>
              </a:rPr>
              <a:t>evolution</a:t>
            </a:r>
            <a:r>
              <a:rPr lang="en-GB" dirty="0"/>
              <a:t>” or “</a:t>
            </a:r>
            <a:r>
              <a:rPr lang="en-GB" b="1" u="sng" dirty="0">
                <a:solidFill>
                  <a:srgbClr val="FF0000"/>
                </a:solidFill>
              </a:rPr>
              <a:t>natural selection</a:t>
            </a:r>
            <a:r>
              <a:rPr lang="en-GB" dirty="0"/>
              <a:t>” write about this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13FB1-DA2E-45E7-80D1-DFD984BADD4F}"/>
              </a:ext>
            </a:extLst>
          </p:cNvPr>
          <p:cNvSpPr txBox="1"/>
          <p:nvPr/>
        </p:nvSpPr>
        <p:spPr>
          <a:xfrm>
            <a:off x="110555" y="4157189"/>
            <a:ext cx="4461445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6 mark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Mutation</a:t>
            </a:r>
            <a:r>
              <a:rPr lang="en-GB" dirty="0"/>
              <a:t> occurs causing variation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Competition</a:t>
            </a:r>
            <a:r>
              <a:rPr lang="en-GB" dirty="0"/>
              <a:t>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Best adapted survive </a:t>
            </a:r>
            <a:r>
              <a:rPr lang="en-GB" dirty="0"/>
              <a:t>– “survival of the fittest” – best suited </a:t>
            </a:r>
            <a:r>
              <a:rPr lang="en-GB" b="1" u="sng" dirty="0">
                <a:solidFill>
                  <a:srgbClr val="FF0000"/>
                </a:solidFill>
              </a:rPr>
              <a:t>phenotypes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Best adapted </a:t>
            </a:r>
            <a:r>
              <a:rPr lang="en-GB" b="1" u="sng" dirty="0">
                <a:solidFill>
                  <a:srgbClr val="FF0000"/>
                </a:solidFill>
              </a:rPr>
              <a:t>reproduce</a:t>
            </a:r>
            <a:r>
              <a:rPr lang="en-GB" dirty="0"/>
              <a:t> and </a:t>
            </a:r>
            <a:r>
              <a:rPr lang="en-GB" b="1" u="sng" dirty="0">
                <a:solidFill>
                  <a:srgbClr val="FF0000"/>
                </a:solidFill>
              </a:rPr>
              <a:t>pass on favourable alleles </a:t>
            </a:r>
            <a:r>
              <a:rPr lang="en-GB" dirty="0"/>
              <a:t>to offspring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Beneficial characteristics become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Less adapted die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2896F94-D098-4CB0-9C98-EA9EA1D80A86}"/>
              </a:ext>
            </a:extLst>
          </p:cNvPr>
          <p:cNvSpPr/>
          <p:nvPr/>
        </p:nvSpPr>
        <p:spPr>
          <a:xfrm>
            <a:off x="2799760" y="2967335"/>
            <a:ext cx="1330112" cy="923330"/>
          </a:xfrm>
          <a:prstGeom prst="wedgeRectCallout">
            <a:avLst>
              <a:gd name="adj1" fmla="val -72959"/>
              <a:gd name="adj2" fmla="val 5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Takes a long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FA20B-CCE9-4ADE-9996-9AF4ACAB720B}"/>
              </a:ext>
            </a:extLst>
          </p:cNvPr>
          <p:cNvSpPr txBox="1"/>
          <p:nvPr/>
        </p:nvSpPr>
        <p:spPr>
          <a:xfrm>
            <a:off x="4626818" y="117776"/>
            <a:ext cx="4371033" cy="1477328"/>
          </a:xfrm>
          <a:prstGeom prst="rect">
            <a:avLst/>
          </a:prstGeom>
          <a:solidFill>
            <a:srgbClr val="BCFBB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Supporting evidence for natural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Genetic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Antibiotic resistance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172AA-0BE9-43F9-BD5E-F81CB286C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357" y="471357"/>
            <a:ext cx="732311" cy="410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9DEC3F-EA09-44A2-83F3-8043D6FAD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533" y="483294"/>
            <a:ext cx="991452" cy="629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37B00A-0E44-47F1-91C7-211A73E24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971" y="964599"/>
            <a:ext cx="627696" cy="540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BE206-B634-41CE-96AF-E0807E6B5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562" y="3682459"/>
            <a:ext cx="2627790" cy="1087564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D4668FC-2979-403C-B70F-B45FBE5E2AD4}"/>
              </a:ext>
            </a:extLst>
          </p:cNvPr>
          <p:cNvSpPr/>
          <p:nvPr/>
        </p:nvSpPr>
        <p:spPr>
          <a:xfrm>
            <a:off x="4367641" y="1666552"/>
            <a:ext cx="4119802" cy="1811873"/>
          </a:xfrm>
          <a:prstGeom prst="wedgeRectCallout">
            <a:avLst>
              <a:gd name="adj1" fmla="val 44631"/>
              <a:gd name="adj2" fmla="val 6165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u="sng" dirty="0">
                <a:solidFill>
                  <a:srgbClr val="FF0000"/>
                </a:solidFill>
              </a:rPr>
              <a:t>geographical barrier </a:t>
            </a:r>
            <a:r>
              <a:rPr lang="en-GB" dirty="0">
                <a:solidFill>
                  <a:schemeClr val="tx1"/>
                </a:solidFill>
              </a:rPr>
              <a:t>like a river can divide a population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Each side undergoes natural selection with different environmental conditions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b="1" u="sng" dirty="0">
                <a:solidFill>
                  <a:srgbClr val="FF0000"/>
                </a:solidFill>
              </a:rPr>
              <a:t>New species  forms </a:t>
            </a:r>
            <a:r>
              <a:rPr lang="en-GB" dirty="0">
                <a:solidFill>
                  <a:schemeClr val="tx1"/>
                </a:solidFill>
              </a:rPr>
              <a:t>- </a:t>
            </a:r>
            <a:r>
              <a:rPr lang="en-GB" b="1" u="sng" dirty="0">
                <a:solidFill>
                  <a:srgbClr val="FF0000"/>
                </a:solidFill>
              </a:rPr>
              <a:t>speciation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8D74B-B828-41CD-98E1-13E371695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631" y="4770023"/>
            <a:ext cx="824633" cy="82463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0BBED0-ABD2-4BB6-85A6-F0FDD683CA66}"/>
              </a:ext>
            </a:extLst>
          </p:cNvPr>
          <p:cNvSpPr/>
          <p:nvPr/>
        </p:nvSpPr>
        <p:spPr>
          <a:xfrm>
            <a:off x="5743624" y="4788724"/>
            <a:ext cx="3215362" cy="64633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Extinction – no living individuals of a species left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9BFFEB-D2FB-40B6-A17E-D69C61C18CD2}"/>
              </a:ext>
            </a:extLst>
          </p:cNvPr>
          <p:cNvSpPr txBox="1"/>
          <p:nvPr/>
        </p:nvSpPr>
        <p:spPr>
          <a:xfrm>
            <a:off x="4787145" y="5679456"/>
            <a:ext cx="24392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Environmental changes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D2681-5846-4460-9439-A088C184499E}"/>
              </a:ext>
            </a:extLst>
          </p:cNvPr>
          <p:cNvSpPr txBox="1"/>
          <p:nvPr/>
        </p:nvSpPr>
        <p:spPr>
          <a:xfrm>
            <a:off x="7497234" y="5494790"/>
            <a:ext cx="15362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New </a:t>
            </a:r>
            <a:r>
              <a:rPr lang="en-GB" dirty="0"/>
              <a:t>predator</a:t>
            </a:r>
            <a:endParaRPr lang="en-GB" b="1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539EB0-9940-49F5-A339-91AFC2A2233F}"/>
              </a:ext>
            </a:extLst>
          </p:cNvPr>
          <p:cNvSpPr txBox="1"/>
          <p:nvPr/>
        </p:nvSpPr>
        <p:spPr>
          <a:xfrm>
            <a:off x="7298998" y="5978257"/>
            <a:ext cx="170823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New </a:t>
            </a:r>
            <a:r>
              <a:rPr lang="en-GB" dirty="0"/>
              <a:t>disease</a:t>
            </a:r>
            <a:endParaRPr lang="en-GB" b="1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9D9E57-C989-4047-9FA3-04936D98A9A9}"/>
              </a:ext>
            </a:extLst>
          </p:cNvPr>
          <p:cNvSpPr txBox="1"/>
          <p:nvPr/>
        </p:nvSpPr>
        <p:spPr>
          <a:xfrm>
            <a:off x="7435764" y="6395296"/>
            <a:ext cx="151457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competition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5FC82F-0697-4D48-B699-CC82AF4014FC}"/>
              </a:ext>
            </a:extLst>
          </p:cNvPr>
          <p:cNvSpPr txBox="1"/>
          <p:nvPr/>
        </p:nvSpPr>
        <p:spPr>
          <a:xfrm>
            <a:off x="5180499" y="6102398"/>
            <a:ext cx="170823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Catastrophic event</a:t>
            </a:r>
          </a:p>
        </p:txBody>
      </p:sp>
    </p:spTree>
    <p:extLst>
      <p:ext uri="{BB962C8B-B14F-4D97-AF65-F5344CB8AC3E}">
        <p14:creationId xmlns:p14="http://schemas.microsoft.com/office/powerpoint/2010/main" val="170777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8" ma:contentTypeDescription="Create a new document." ma:contentTypeScope="" ma:versionID="e5da81a0cb428a130ed7e2ba934a49af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ad7d56ff1f23df27b6e3c9bed7e64901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0FF2C3-4223-4A03-9635-8BEA950202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A864CE-F575-4F64-B26C-263771CB59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00C42-EC75-497C-B60B-9320D0C78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1167</Words>
  <Application>Microsoft Office PowerPoint</Application>
  <PresentationFormat>On-screen Show (4:3)</PresentationFormat>
  <Paragraphs>270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32</cp:revision>
  <dcterms:created xsi:type="dcterms:W3CDTF">2023-04-19T19:43:40Z</dcterms:created>
  <dcterms:modified xsi:type="dcterms:W3CDTF">2025-03-03T10:54:55Z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