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683"/>
    <a:srgbClr val="D9FFEB"/>
    <a:srgbClr val="99FFCC"/>
    <a:srgbClr val="FFCCFF"/>
    <a:srgbClr val="9BE5FF"/>
    <a:srgbClr val="00FF00"/>
    <a:srgbClr val="FFD1F7"/>
    <a:srgbClr val="FEA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422" autoAdjust="0"/>
  </p:normalViewPr>
  <p:slideViewPr>
    <p:cSldViewPr snapToGrid="0">
      <p:cViewPr varScale="1">
        <p:scale>
          <a:sx n="50" d="100"/>
          <a:sy n="50" d="100"/>
        </p:scale>
        <p:origin x="1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9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9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0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40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8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9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1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8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1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115F-549E-4193-B853-AEA8EE589AE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FC8C-27C1-458E-936E-E96FFE50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2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133326-15F0-484F-B909-1521682C2C8E}"/>
              </a:ext>
            </a:extLst>
          </p:cNvPr>
          <p:cNvSpPr txBox="1"/>
          <p:nvPr/>
        </p:nvSpPr>
        <p:spPr>
          <a:xfrm>
            <a:off x="3540154" y="134224"/>
            <a:ext cx="23405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C6 Rate of Reaction</a:t>
            </a:r>
          </a:p>
          <a:p>
            <a:pPr algn="ctr"/>
            <a:r>
              <a:rPr lang="en-GB"/>
              <a:t>Higher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52EB4-F3FD-4AE8-8D00-B98A5356A1D6}"/>
              </a:ext>
            </a:extLst>
          </p:cNvPr>
          <p:cNvSpPr txBox="1"/>
          <p:nvPr/>
        </p:nvSpPr>
        <p:spPr>
          <a:xfrm>
            <a:off x="95302" y="223527"/>
            <a:ext cx="313946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For a reaction to occur, particles need to </a:t>
            </a:r>
            <a:r>
              <a:rPr lang="en-GB" sz="1600" b="1" u="sng" dirty="0">
                <a:solidFill>
                  <a:srgbClr val="FF0000"/>
                </a:solidFill>
              </a:rPr>
              <a:t>collide successfully </a:t>
            </a:r>
            <a:r>
              <a:rPr lang="en-GB" sz="1600" b="1" u="sng" dirty="0"/>
              <a:t>but…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Particles need to collide with enough energy to break the bonds in the reactants – </a:t>
            </a:r>
            <a:r>
              <a:rPr lang="en-GB" sz="1600" b="1" u="sng" dirty="0">
                <a:solidFill>
                  <a:srgbClr val="FF0000"/>
                </a:solidFill>
              </a:rPr>
              <a:t>activation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More frequent collisions increases the speed of a reaction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95D98-3E62-4958-983B-4BBE32940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332"/>
          <a:stretch/>
        </p:blipFill>
        <p:spPr>
          <a:xfrm>
            <a:off x="160027" y="3166687"/>
            <a:ext cx="3866185" cy="770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4C94EF-AA75-4E55-B96C-7AF27EA5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9" y="5050938"/>
            <a:ext cx="3835230" cy="7550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291F81-C8C0-44E6-BB71-303BC7875429}"/>
              </a:ext>
            </a:extLst>
          </p:cNvPr>
          <p:cNvSpPr/>
          <p:nvPr/>
        </p:nvSpPr>
        <p:spPr>
          <a:xfrm>
            <a:off x="225044" y="3865509"/>
            <a:ext cx="3860897" cy="5700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Unsuccessful collision </a:t>
            </a:r>
          </a:p>
          <a:p>
            <a:pPr algn="ctr"/>
            <a:r>
              <a:rPr lang="en-GB" sz="1600" dirty="0"/>
              <a:t>Particles do not collide with enough energy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5A7CFC-5FC9-443E-9623-197886D669A5}"/>
              </a:ext>
            </a:extLst>
          </p:cNvPr>
          <p:cNvSpPr/>
          <p:nvPr/>
        </p:nvSpPr>
        <p:spPr>
          <a:xfrm>
            <a:off x="219756" y="5793179"/>
            <a:ext cx="3860897" cy="841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Successful collision </a:t>
            </a:r>
          </a:p>
          <a:p>
            <a:pPr algn="ctr"/>
            <a:r>
              <a:rPr lang="en-GB" sz="1600" dirty="0"/>
              <a:t>Particles had enough energy (activation energy) to form new products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3A4AA1-A01A-466A-8666-DDC8A7558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100" y="831273"/>
            <a:ext cx="3708837" cy="25519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763426-E9BC-4000-B297-68A8E8019E9A}"/>
              </a:ext>
            </a:extLst>
          </p:cNvPr>
          <p:cNvSpPr txBox="1"/>
          <p:nvPr/>
        </p:nvSpPr>
        <p:spPr>
          <a:xfrm>
            <a:off x="4572000" y="3325953"/>
            <a:ext cx="412543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Blue line has the fastest rate because the line is steepest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Purple line has the slowest rate because the line is least steep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7E0BC52-224E-45F8-9642-220026D09BC0}"/>
              </a:ext>
            </a:extLst>
          </p:cNvPr>
          <p:cNvSpPr/>
          <p:nvPr/>
        </p:nvSpPr>
        <p:spPr>
          <a:xfrm>
            <a:off x="6055877" y="159710"/>
            <a:ext cx="2817628" cy="956709"/>
          </a:xfrm>
          <a:prstGeom prst="wedgeRectCallout">
            <a:avLst>
              <a:gd name="adj1" fmla="val -36728"/>
              <a:gd name="adj2" fmla="val 6768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This line shows </a:t>
            </a:r>
            <a:r>
              <a:rPr lang="en-GB" sz="1400" b="1" u="sng" dirty="0">
                <a:solidFill>
                  <a:srgbClr val="FF0000"/>
                </a:solidFill>
              </a:rPr>
              <a:t>more products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are made than the other lines, therefore </a:t>
            </a:r>
            <a:r>
              <a:rPr lang="en-GB" sz="1400" b="1" u="sng" dirty="0">
                <a:solidFill>
                  <a:srgbClr val="FF0000"/>
                </a:solidFill>
              </a:rPr>
              <a:t>more reactants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at the start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C8BEA1F9-D851-4CA5-B686-FE13A2D2BA8C}"/>
              </a:ext>
            </a:extLst>
          </p:cNvPr>
          <p:cNvSpPr/>
          <p:nvPr/>
        </p:nvSpPr>
        <p:spPr>
          <a:xfrm>
            <a:off x="7104226" y="1444136"/>
            <a:ext cx="1965346" cy="1399533"/>
          </a:xfrm>
          <a:prstGeom prst="wedgeRectCallout">
            <a:avLst>
              <a:gd name="adj1" fmla="val -75032"/>
              <a:gd name="adj2" fmla="val -4356"/>
            </a:avLst>
          </a:prstGeom>
          <a:gradFill>
            <a:gsLst>
              <a:gs pos="0">
                <a:srgbClr val="00B050"/>
              </a:gs>
              <a:gs pos="61000">
                <a:srgbClr val="FFC000"/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Green, orange and purple shows </a:t>
            </a:r>
            <a:r>
              <a:rPr lang="en-GB" sz="1400" b="1" u="sng" dirty="0">
                <a:solidFill>
                  <a:srgbClr val="FF0000"/>
                </a:solidFill>
              </a:rPr>
              <a:t>same amount of  products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made, therefore </a:t>
            </a:r>
            <a:r>
              <a:rPr lang="en-GB" sz="1400" b="1" u="sng" dirty="0">
                <a:solidFill>
                  <a:srgbClr val="FF0000"/>
                </a:solidFill>
              </a:rPr>
              <a:t>same amount of reactants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at the start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054238-C38C-4A5B-8883-C7FCA203B498}"/>
              </a:ext>
            </a:extLst>
          </p:cNvPr>
          <p:cNvSpPr/>
          <p:nvPr/>
        </p:nvSpPr>
        <p:spPr>
          <a:xfrm>
            <a:off x="4616207" y="4836191"/>
            <a:ext cx="4125433" cy="7565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 </a:t>
            </a:r>
            <a:r>
              <a:rPr lang="en-GB" u="sng" dirty="0">
                <a:solidFill>
                  <a:schemeClr val="tx1"/>
                </a:solidFill>
              </a:rPr>
              <a:t>Amount of products made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66A228-0A2B-4D19-96BE-0CEDFC0E234F}"/>
              </a:ext>
            </a:extLst>
          </p:cNvPr>
          <p:cNvSpPr txBox="1"/>
          <p:nvPr/>
        </p:nvSpPr>
        <p:spPr>
          <a:xfrm>
            <a:off x="4709630" y="5008566"/>
            <a:ext cx="8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Rate =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3841634-49BD-4301-B0D7-65B00A59CE63}"/>
              </a:ext>
            </a:extLst>
          </p:cNvPr>
          <p:cNvSpPr/>
          <p:nvPr/>
        </p:nvSpPr>
        <p:spPr>
          <a:xfrm>
            <a:off x="4651304" y="5677485"/>
            <a:ext cx="4125433" cy="756568"/>
          </a:xfrm>
          <a:prstGeom prst="roundRect">
            <a:avLst/>
          </a:prstGeom>
          <a:solidFill>
            <a:srgbClr val="FEA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 </a:t>
            </a:r>
            <a:r>
              <a:rPr lang="en-GB" u="sng" dirty="0">
                <a:solidFill>
                  <a:schemeClr val="tx1"/>
                </a:solidFill>
              </a:rPr>
              <a:t>Amount of reactants used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5A653E-4BFC-4B14-AD02-46A1AB31B699}"/>
              </a:ext>
            </a:extLst>
          </p:cNvPr>
          <p:cNvSpPr txBox="1"/>
          <p:nvPr/>
        </p:nvSpPr>
        <p:spPr>
          <a:xfrm>
            <a:off x="4744727" y="5849860"/>
            <a:ext cx="8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Rate =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099A8C73-19E2-42C7-B9B4-C57F7B0C9B11}"/>
              </a:ext>
            </a:extLst>
          </p:cNvPr>
          <p:cNvSpPr/>
          <p:nvPr/>
        </p:nvSpPr>
        <p:spPr>
          <a:xfrm>
            <a:off x="3327311" y="1564305"/>
            <a:ext cx="1338111" cy="1387521"/>
          </a:xfrm>
          <a:prstGeom prst="wedgeRectCallout">
            <a:avLst>
              <a:gd name="adj1" fmla="val 88776"/>
              <a:gd name="adj2" fmla="val -11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Rate of any reaction decreases with time as reactants used up</a:t>
            </a:r>
          </a:p>
        </p:txBody>
      </p:sp>
    </p:spTree>
    <p:extLst>
      <p:ext uri="{BB962C8B-B14F-4D97-AF65-F5344CB8AC3E}">
        <p14:creationId xmlns:p14="http://schemas.microsoft.com/office/powerpoint/2010/main" val="355204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BAA06E8-D2C0-4032-D997-98AE9D2CA346}"/>
              </a:ext>
            </a:extLst>
          </p:cNvPr>
          <p:cNvSpPr txBox="1"/>
          <p:nvPr/>
        </p:nvSpPr>
        <p:spPr>
          <a:xfrm>
            <a:off x="1049849" y="36603"/>
            <a:ext cx="26125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Temperature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648CB6-7426-DB30-DF7B-D551F420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98" y="434427"/>
            <a:ext cx="4154879" cy="2077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2F1DB2-5705-EE3C-1215-26A8140987CC}"/>
              </a:ext>
            </a:extLst>
          </p:cNvPr>
          <p:cNvSpPr/>
          <p:nvPr/>
        </p:nvSpPr>
        <p:spPr>
          <a:xfrm>
            <a:off x="158089" y="2577181"/>
            <a:ext cx="4396093" cy="1585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High temperature = faster rate of reaction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Particles have more </a:t>
            </a:r>
            <a:r>
              <a:rPr lang="en-GB" b="1" u="sng" dirty="0">
                <a:solidFill>
                  <a:srgbClr val="FF0000"/>
                </a:solidFill>
              </a:rPr>
              <a:t>kinetic energy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u="sng" dirty="0">
                <a:solidFill>
                  <a:srgbClr val="FF0000"/>
                </a:solidFill>
              </a:rPr>
              <a:t>move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More successful frequent collisions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322F9-B717-B0A9-D2AE-3D5A3E0B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1" y="4489183"/>
            <a:ext cx="3747036" cy="225600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DE3D2F6-5655-FF0A-6645-7FF2C2ADF74A}"/>
              </a:ext>
            </a:extLst>
          </p:cNvPr>
          <p:cNvSpPr/>
          <p:nvPr/>
        </p:nvSpPr>
        <p:spPr>
          <a:xfrm>
            <a:off x="1805049" y="4227615"/>
            <a:ext cx="2628528" cy="618509"/>
          </a:xfrm>
          <a:prstGeom prst="wedgeRectCallout">
            <a:avLst>
              <a:gd name="adj1" fmla="val -43000"/>
              <a:gd name="adj2" fmla="val 825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Higher temperature faster rate and steeper curve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8E968F-95D8-422B-5EAB-426E8E733982}"/>
              </a:ext>
            </a:extLst>
          </p:cNvPr>
          <p:cNvCxnSpPr>
            <a:cxnSpLocks/>
          </p:cNvCxnSpPr>
          <p:nvPr/>
        </p:nvCxnSpPr>
        <p:spPr>
          <a:xfrm>
            <a:off x="4643234" y="0"/>
            <a:ext cx="1" cy="674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2394E1-A68A-269E-2E01-3D4DBEE1EE66}"/>
              </a:ext>
            </a:extLst>
          </p:cNvPr>
          <p:cNvSpPr txBox="1"/>
          <p:nvPr/>
        </p:nvSpPr>
        <p:spPr>
          <a:xfrm>
            <a:off x="5592158" y="32839"/>
            <a:ext cx="2612571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Concentration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C875E-4A97-3AEC-52F1-A02605CD8D9B}"/>
              </a:ext>
            </a:extLst>
          </p:cNvPr>
          <p:cNvSpPr txBox="1"/>
          <p:nvPr/>
        </p:nvSpPr>
        <p:spPr>
          <a:xfrm>
            <a:off x="4949766" y="424303"/>
            <a:ext cx="387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Concentration number of particles in a given </a:t>
            </a:r>
            <a:r>
              <a:rPr lang="en-GB" b="1" u="sng" dirty="0"/>
              <a:t>volume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141E57-82EF-2CC7-F58C-B9C51FA62C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96"/>
          <a:stretch/>
        </p:blipFill>
        <p:spPr>
          <a:xfrm>
            <a:off x="4987257" y="1070634"/>
            <a:ext cx="3638550" cy="9166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1971BA-915D-1DA6-6317-4D431BD475CE}"/>
              </a:ext>
            </a:extLst>
          </p:cNvPr>
          <p:cNvSpPr txBox="1"/>
          <p:nvPr/>
        </p:nvSpPr>
        <p:spPr>
          <a:xfrm>
            <a:off x="4852892" y="1987261"/>
            <a:ext cx="151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Few particles less collisions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E2D215-E096-DCE1-2A19-02E27ED5F66D}"/>
              </a:ext>
            </a:extLst>
          </p:cNvPr>
          <p:cNvSpPr txBox="1"/>
          <p:nvPr/>
        </p:nvSpPr>
        <p:spPr>
          <a:xfrm>
            <a:off x="6363282" y="1996476"/>
            <a:ext cx="2733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Lots of particles, lots of frequent successful collisions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39A75F-F705-0176-382A-0E5E7B8D70E3}"/>
              </a:ext>
            </a:extLst>
          </p:cNvPr>
          <p:cNvSpPr/>
          <p:nvPr/>
        </p:nvSpPr>
        <p:spPr>
          <a:xfrm>
            <a:off x="4730084" y="2540388"/>
            <a:ext cx="4396093" cy="1153017"/>
          </a:xfrm>
          <a:prstGeom prst="roundRect">
            <a:avLst/>
          </a:prstGeom>
          <a:solidFill>
            <a:srgbClr val="FFD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High concentration = faster rate of reaction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More particles </a:t>
            </a:r>
            <a:r>
              <a:rPr lang="en-GB" dirty="0">
                <a:solidFill>
                  <a:schemeClr val="tx1"/>
                </a:solidFill>
              </a:rPr>
              <a:t>in a given volume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More successful frequent collisions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4D2D29-E4EB-3F8F-B447-7C2DC1486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264" y="3912567"/>
            <a:ext cx="2546173" cy="2832617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60F9090A-58B7-2933-8739-0102CE84C9C0}"/>
              </a:ext>
            </a:extLst>
          </p:cNvPr>
          <p:cNvSpPr/>
          <p:nvPr/>
        </p:nvSpPr>
        <p:spPr>
          <a:xfrm>
            <a:off x="4742312" y="3912567"/>
            <a:ext cx="1718949" cy="1153017"/>
          </a:xfrm>
          <a:prstGeom prst="wedgeRectCallout">
            <a:avLst>
              <a:gd name="adj1" fmla="val 100849"/>
              <a:gd name="adj2" fmla="val 28411"/>
            </a:avLst>
          </a:prstGeom>
          <a:solidFill>
            <a:srgbClr val="9B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Higher concentration faster rate and steeper curve</a:t>
            </a:r>
          </a:p>
        </p:txBody>
      </p:sp>
    </p:spTree>
    <p:extLst>
      <p:ext uri="{BB962C8B-B14F-4D97-AF65-F5344CB8AC3E}">
        <p14:creationId xmlns:p14="http://schemas.microsoft.com/office/powerpoint/2010/main" val="96435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5C79E00-CBB7-4714-AB4F-3321DB38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46" y="3950171"/>
            <a:ext cx="2828749" cy="282874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A19C0D-B276-A110-11A5-D6A37853BDAF}"/>
              </a:ext>
            </a:extLst>
          </p:cNvPr>
          <p:cNvCxnSpPr>
            <a:cxnSpLocks/>
          </p:cNvCxnSpPr>
          <p:nvPr/>
        </p:nvCxnSpPr>
        <p:spPr>
          <a:xfrm>
            <a:off x="4667538" y="-11876"/>
            <a:ext cx="1" cy="6745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AA06E8-D2C0-4032-D997-98AE9D2CA346}"/>
              </a:ext>
            </a:extLst>
          </p:cNvPr>
          <p:cNvSpPr txBox="1"/>
          <p:nvPr/>
        </p:nvSpPr>
        <p:spPr>
          <a:xfrm>
            <a:off x="1049849" y="36603"/>
            <a:ext cx="2612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Surface area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2F1DB2-5705-EE3C-1215-26A8140987CC}"/>
              </a:ext>
            </a:extLst>
          </p:cNvPr>
          <p:cNvSpPr/>
          <p:nvPr/>
        </p:nvSpPr>
        <p:spPr>
          <a:xfrm>
            <a:off x="72503" y="2241011"/>
            <a:ext cx="4506671" cy="1751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High surface area = faster rate of reaction</a:t>
            </a:r>
          </a:p>
          <a:p>
            <a:r>
              <a:rPr lang="en-GB" dirty="0">
                <a:solidFill>
                  <a:schemeClr val="tx1"/>
                </a:solidFill>
              </a:rPr>
              <a:t>       (powder)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More particles are exposed when a substance is broken up</a:t>
            </a:r>
            <a:endParaRPr lang="en-GB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More surfaces for successful frequent collisions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98F63-545E-DBE2-C4EA-A4EE5F3CCC64}"/>
              </a:ext>
            </a:extLst>
          </p:cNvPr>
          <p:cNvSpPr txBox="1"/>
          <p:nvPr/>
        </p:nvSpPr>
        <p:spPr>
          <a:xfrm>
            <a:off x="5592158" y="32839"/>
            <a:ext cx="2612571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Catalyst</a:t>
            </a:r>
          </a:p>
        </p:txBody>
      </p:sp>
      <p:pic>
        <p:nvPicPr>
          <p:cNvPr id="1026" name="Picture 2" descr="Reaction rates - Biology">
            <a:extLst>
              <a:ext uri="{FF2B5EF4-FFF2-40B4-BE49-F238E27FC236}">
                <a16:creationId xmlns:a16="http://schemas.microsoft.com/office/drawing/2014/main" id="{600C578F-5992-27C2-CB4B-2B909F4D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3" y="376246"/>
            <a:ext cx="36957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69DB3-B49B-5592-371F-8CCC42D6D386}"/>
              </a:ext>
            </a:extLst>
          </p:cNvPr>
          <p:cNvSpPr txBox="1"/>
          <p:nvPr/>
        </p:nvSpPr>
        <p:spPr>
          <a:xfrm>
            <a:off x="12845" y="1493454"/>
            <a:ext cx="2206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Lump has a low surface area – few surfaces exposed and few collisions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E0E85-4061-D5A8-5A1B-9E85242A792E}"/>
              </a:ext>
            </a:extLst>
          </p:cNvPr>
          <p:cNvSpPr txBox="1"/>
          <p:nvPr/>
        </p:nvSpPr>
        <p:spPr>
          <a:xfrm>
            <a:off x="2325839" y="1535904"/>
            <a:ext cx="2292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Powder has a large surface area – many surfaces exposed, many collisions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FBF6A-4F39-AE02-4344-494609A1A4F2}"/>
              </a:ext>
            </a:extLst>
          </p:cNvPr>
          <p:cNvSpPr txBox="1"/>
          <p:nvPr/>
        </p:nvSpPr>
        <p:spPr>
          <a:xfrm>
            <a:off x="3471919" y="5189517"/>
            <a:ext cx="864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e.g. lumps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87A5D0-74C0-02F6-1814-53A43809D063}"/>
              </a:ext>
            </a:extLst>
          </p:cNvPr>
          <p:cNvSpPr txBox="1"/>
          <p:nvPr/>
        </p:nvSpPr>
        <p:spPr>
          <a:xfrm>
            <a:off x="3471919" y="3983647"/>
            <a:ext cx="128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e.g. powder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DE3D2F6-5655-FF0A-6645-7FF2C2ADF74A}"/>
              </a:ext>
            </a:extLst>
          </p:cNvPr>
          <p:cNvSpPr/>
          <p:nvPr/>
        </p:nvSpPr>
        <p:spPr>
          <a:xfrm>
            <a:off x="72211" y="4260646"/>
            <a:ext cx="1667966" cy="1140325"/>
          </a:xfrm>
          <a:prstGeom prst="wedgeRectCallout">
            <a:avLst>
              <a:gd name="adj1" fmla="val 100817"/>
              <a:gd name="adj2" fmla="val 117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Larger surface area faster rate and steeper curve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26B71D-B019-DDE7-E4AE-65794E699112}"/>
              </a:ext>
            </a:extLst>
          </p:cNvPr>
          <p:cNvSpPr txBox="1"/>
          <p:nvPr/>
        </p:nvSpPr>
        <p:spPr>
          <a:xfrm>
            <a:off x="4788361" y="496205"/>
            <a:ext cx="4248749" cy="120032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Speeds up</a:t>
            </a:r>
            <a:r>
              <a:rPr lang="en-GB" dirty="0"/>
              <a:t> a reaction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</a:t>
            </a:r>
            <a:r>
              <a:rPr lang="en-GB" b="1" u="sng" dirty="0"/>
              <a:t>not get used up </a:t>
            </a:r>
            <a:r>
              <a:rPr lang="en-GB" dirty="0"/>
              <a:t>in a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Lowers the </a:t>
            </a:r>
            <a:r>
              <a:rPr lang="en-GB" b="1" u="sng" dirty="0"/>
              <a:t>activation energy</a:t>
            </a:r>
            <a:r>
              <a:rPr lang="en-GB" dirty="0"/>
              <a:t> providing an </a:t>
            </a:r>
            <a:r>
              <a:rPr lang="en-GB" b="1" u="sng" dirty="0"/>
              <a:t>alternative pathway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0217DE-290F-0B91-9183-4C71E21AE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588" y="1790568"/>
            <a:ext cx="3749843" cy="273122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84AA2B-F844-DA37-D531-3C2FB16D3A56}"/>
              </a:ext>
            </a:extLst>
          </p:cNvPr>
          <p:cNvCxnSpPr>
            <a:cxnSpLocks/>
          </p:cNvCxnSpPr>
          <p:nvPr/>
        </p:nvCxnSpPr>
        <p:spPr>
          <a:xfrm>
            <a:off x="4667538" y="4714504"/>
            <a:ext cx="4476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E7B275-5D75-45D7-ECA3-8E4C7FB927F1}"/>
              </a:ext>
            </a:extLst>
          </p:cNvPr>
          <p:cNvSpPr txBox="1"/>
          <p:nvPr/>
        </p:nvSpPr>
        <p:spPr>
          <a:xfrm>
            <a:off x="4755903" y="4714504"/>
            <a:ext cx="4248749" cy="19082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Units for rates</a:t>
            </a:r>
          </a:p>
          <a:p>
            <a:r>
              <a:rPr lang="en-GB" sz="2000" dirty="0"/>
              <a:t>Solid:   </a:t>
            </a:r>
            <a:r>
              <a:rPr lang="en-GB" sz="2000" b="1" dirty="0">
                <a:solidFill>
                  <a:srgbClr val="FF0000"/>
                </a:solidFill>
              </a:rPr>
              <a:t>g/s</a:t>
            </a:r>
          </a:p>
          <a:p>
            <a:endParaRPr lang="en-GB" sz="1000" dirty="0"/>
          </a:p>
          <a:p>
            <a:r>
              <a:rPr lang="en-GB" sz="2000" dirty="0"/>
              <a:t>Volume of liquid or gas:   </a:t>
            </a:r>
            <a:r>
              <a:rPr lang="en-GB" sz="2000" b="1" dirty="0">
                <a:solidFill>
                  <a:srgbClr val="FF0000"/>
                </a:solidFill>
              </a:rPr>
              <a:t>cm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/s</a:t>
            </a:r>
          </a:p>
          <a:p>
            <a:endParaRPr lang="en-GB" sz="1000" dirty="0"/>
          </a:p>
          <a:p>
            <a:r>
              <a:rPr lang="en-GB" sz="2000" dirty="0"/>
              <a:t>Amount of product or reactant in moles:   </a:t>
            </a:r>
            <a:r>
              <a:rPr lang="en-GB" sz="2000" b="1" dirty="0">
                <a:solidFill>
                  <a:srgbClr val="FF0000"/>
                </a:solidFill>
              </a:rPr>
              <a:t>Mol/s</a:t>
            </a:r>
          </a:p>
        </p:txBody>
      </p:sp>
    </p:spTree>
    <p:extLst>
      <p:ext uri="{BB962C8B-B14F-4D97-AF65-F5344CB8AC3E}">
        <p14:creationId xmlns:p14="http://schemas.microsoft.com/office/powerpoint/2010/main" val="33527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02839A4-2A79-70C5-A5DD-AD7B62E211F0}"/>
              </a:ext>
            </a:extLst>
          </p:cNvPr>
          <p:cNvSpPr/>
          <p:nvPr/>
        </p:nvSpPr>
        <p:spPr>
          <a:xfrm>
            <a:off x="6897078" y="2131383"/>
            <a:ext cx="2082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1C82D-3364-AA52-7229-F02E0486D8A8}"/>
              </a:ext>
            </a:extLst>
          </p:cNvPr>
          <p:cNvSpPr txBox="1"/>
          <p:nvPr/>
        </p:nvSpPr>
        <p:spPr>
          <a:xfrm>
            <a:off x="304800" y="3625516"/>
            <a:ext cx="4072687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Independent: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Concentration</a:t>
            </a:r>
            <a:r>
              <a:rPr lang="en-GB" dirty="0"/>
              <a:t> of HCl</a:t>
            </a:r>
          </a:p>
          <a:p>
            <a:endParaRPr lang="en-GB" dirty="0"/>
          </a:p>
          <a:p>
            <a:r>
              <a:rPr lang="en-GB" dirty="0"/>
              <a:t>Dependent: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Time taken </a:t>
            </a:r>
            <a:r>
              <a:rPr lang="en-GB" dirty="0"/>
              <a:t>for cross to disappear</a:t>
            </a:r>
          </a:p>
          <a:p>
            <a:endParaRPr lang="en-GB" dirty="0"/>
          </a:p>
          <a:p>
            <a:r>
              <a:rPr lang="en-GB" dirty="0"/>
              <a:t>Controls: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Concentration</a:t>
            </a:r>
            <a:r>
              <a:rPr lang="en-GB" dirty="0"/>
              <a:t> sodium thiosulphate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Temperature</a:t>
            </a:r>
            <a:r>
              <a:rPr lang="en-GB" dirty="0"/>
              <a:t> of reactant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Volume</a:t>
            </a:r>
            <a:r>
              <a:rPr lang="en-GB" dirty="0"/>
              <a:t> of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Volume</a:t>
            </a:r>
            <a:r>
              <a:rPr lang="en-GB" dirty="0"/>
              <a:t> of sodium thiosulphate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A06E8-D2C0-4032-D997-98AE9D2CA346}"/>
              </a:ext>
            </a:extLst>
          </p:cNvPr>
          <p:cNvSpPr txBox="1"/>
          <p:nvPr/>
        </p:nvSpPr>
        <p:spPr>
          <a:xfrm>
            <a:off x="95539" y="126873"/>
            <a:ext cx="44764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RP sodium thiosulphate and Hydrochloric acid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98F63-545E-DBE2-C4EA-A4EE5F3CCC64}"/>
              </a:ext>
            </a:extLst>
          </p:cNvPr>
          <p:cNvSpPr txBox="1"/>
          <p:nvPr/>
        </p:nvSpPr>
        <p:spPr>
          <a:xfrm>
            <a:off x="4888570" y="61829"/>
            <a:ext cx="16107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Magnesium and HCl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015856-6F21-DAB4-2096-6E1AEB86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2" y="674976"/>
            <a:ext cx="2723056" cy="142535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EE47DE1-B42E-84F8-C2BE-FF324558029D}"/>
              </a:ext>
            </a:extLst>
          </p:cNvPr>
          <p:cNvSpPr/>
          <p:nvPr/>
        </p:nvSpPr>
        <p:spPr>
          <a:xfrm>
            <a:off x="2793458" y="637205"/>
            <a:ext cx="1785716" cy="1425351"/>
          </a:xfrm>
          <a:prstGeom prst="wedgeRectCallout">
            <a:avLst>
              <a:gd name="adj1" fmla="val -68131"/>
              <a:gd name="adj2" fmla="val 28702"/>
            </a:avLst>
          </a:prstGeom>
          <a:solidFill>
            <a:srgbClr val="FDA6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Sulphur is a solid- makes the solution cloudy and opaque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3449F5-1F9A-59D5-EE14-D6790513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22" y="2371511"/>
            <a:ext cx="4407478" cy="664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5B887-1A86-9F7E-1951-5C2B8E6D98B3}"/>
              </a:ext>
            </a:extLst>
          </p:cNvPr>
          <p:cNvSpPr txBox="1"/>
          <p:nvPr/>
        </p:nvSpPr>
        <p:spPr>
          <a:xfrm>
            <a:off x="164522" y="3036070"/>
            <a:ext cx="441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aq</a:t>
            </a:r>
            <a:r>
              <a:rPr lang="en-GB" dirty="0"/>
              <a:t>)             (</a:t>
            </a:r>
            <a:r>
              <a:rPr lang="en-GB" dirty="0" err="1"/>
              <a:t>aq</a:t>
            </a:r>
            <a:r>
              <a:rPr lang="en-GB" dirty="0"/>
              <a:t>)             (</a:t>
            </a:r>
            <a:r>
              <a:rPr lang="en-GB" dirty="0" err="1"/>
              <a:t>aq</a:t>
            </a:r>
            <a:r>
              <a:rPr lang="en-GB" dirty="0"/>
              <a:t>)     (l)       (g)       </a:t>
            </a:r>
            <a:r>
              <a:rPr lang="en-GB" b="1" dirty="0">
                <a:solidFill>
                  <a:srgbClr val="FF0000"/>
                </a:solidFill>
              </a:rPr>
              <a:t>(s)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E039F1C-6964-1E01-E242-FF6223220754}"/>
              </a:ext>
            </a:extLst>
          </p:cNvPr>
          <p:cNvSpPr/>
          <p:nvPr/>
        </p:nvSpPr>
        <p:spPr>
          <a:xfrm>
            <a:off x="4051479" y="2371511"/>
            <a:ext cx="608885" cy="1081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95D0D31-CDA9-5D93-3023-F0B0C10F04FB}"/>
              </a:ext>
            </a:extLst>
          </p:cNvPr>
          <p:cNvSpPr/>
          <p:nvPr/>
        </p:nvSpPr>
        <p:spPr>
          <a:xfrm>
            <a:off x="3256546" y="3625516"/>
            <a:ext cx="1219913" cy="369332"/>
          </a:xfrm>
          <a:prstGeom prst="wedgeRectCallout">
            <a:avLst>
              <a:gd name="adj1" fmla="val 41765"/>
              <a:gd name="adj2" fmla="val -810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precipitate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562B3D-685F-37E8-A0A9-EDCF49DE8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30" r="37448"/>
          <a:stretch/>
        </p:blipFill>
        <p:spPr>
          <a:xfrm>
            <a:off x="6913014" y="124691"/>
            <a:ext cx="899001" cy="21636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1439D-F4A1-D181-16FC-D13B72CDBFF0}"/>
              </a:ext>
            </a:extLst>
          </p:cNvPr>
          <p:cNvSpPr txBox="1"/>
          <p:nvPr/>
        </p:nvSpPr>
        <p:spPr>
          <a:xfrm>
            <a:off x="7712020" y="683607"/>
            <a:ext cx="13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magnesium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5599-9A03-50B6-9F4B-21E0F49DE0D1}"/>
              </a:ext>
            </a:extLst>
          </p:cNvPr>
          <p:cNvSpPr txBox="1"/>
          <p:nvPr/>
        </p:nvSpPr>
        <p:spPr>
          <a:xfrm>
            <a:off x="7809192" y="1360157"/>
            <a:ext cx="13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BB8289-C7A1-4331-34A4-4FC4A97A920E}"/>
              </a:ext>
            </a:extLst>
          </p:cNvPr>
          <p:cNvSpPr txBox="1"/>
          <p:nvPr/>
        </p:nvSpPr>
        <p:spPr>
          <a:xfrm>
            <a:off x="5800500" y="832703"/>
            <a:ext cx="128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Bubbles of hydrogen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2D0BF0-635E-4481-58B4-C2AA0AD54F56}"/>
              </a:ext>
            </a:extLst>
          </p:cNvPr>
          <p:cNvSpPr txBox="1"/>
          <p:nvPr/>
        </p:nvSpPr>
        <p:spPr>
          <a:xfrm>
            <a:off x="4906791" y="2131383"/>
            <a:ext cx="4072687" cy="3077766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Independent: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Concentration</a:t>
            </a:r>
            <a:r>
              <a:rPr lang="en-GB" dirty="0"/>
              <a:t> of HCl</a:t>
            </a:r>
          </a:p>
          <a:p>
            <a:endParaRPr lang="en-GB" sz="1000" dirty="0"/>
          </a:p>
          <a:p>
            <a:r>
              <a:rPr lang="en-GB" dirty="0"/>
              <a:t>Dependent: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Volume</a:t>
            </a:r>
            <a:r>
              <a:rPr lang="en-GB" dirty="0"/>
              <a:t> of hydrogen produced (gas syringe)</a:t>
            </a:r>
            <a:r>
              <a:rPr lang="en-GB" sz="2400" b="1" dirty="0"/>
              <a:t> or </a:t>
            </a:r>
            <a:r>
              <a:rPr lang="en-GB" b="1" u="sng" dirty="0">
                <a:solidFill>
                  <a:srgbClr val="FF0000"/>
                </a:solidFill>
              </a:rPr>
              <a:t>change in mass </a:t>
            </a:r>
            <a:r>
              <a:rPr lang="en-GB" dirty="0"/>
              <a:t>(balance)</a:t>
            </a:r>
          </a:p>
          <a:p>
            <a:endParaRPr lang="en-GB" sz="1000" dirty="0"/>
          </a:p>
          <a:p>
            <a:r>
              <a:rPr lang="en-GB" dirty="0"/>
              <a:t>Controls: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mass</a:t>
            </a:r>
            <a:r>
              <a:rPr lang="en-GB" dirty="0"/>
              <a:t> of magnesium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Temperature</a:t>
            </a:r>
            <a:r>
              <a:rPr lang="en-GB" dirty="0"/>
              <a:t> of hydrochloric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Volume</a:t>
            </a:r>
            <a:r>
              <a:rPr lang="en-GB" dirty="0"/>
              <a:t> of acid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6831757-9AEC-3FFC-AA3E-70863B7E6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09" y="5195176"/>
            <a:ext cx="2319805" cy="1538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6884CD-26C1-55F3-569D-D652A0E22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167" y="5354098"/>
            <a:ext cx="2749746" cy="13792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A19C0D-B276-A110-11A5-D6A37853BDAF}"/>
              </a:ext>
            </a:extLst>
          </p:cNvPr>
          <p:cNvCxnSpPr>
            <a:cxnSpLocks/>
          </p:cNvCxnSpPr>
          <p:nvPr/>
        </p:nvCxnSpPr>
        <p:spPr>
          <a:xfrm>
            <a:off x="4667538" y="-11876"/>
            <a:ext cx="1" cy="6745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76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30F254-7811-1A49-3F61-F289154F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9" y="1213533"/>
            <a:ext cx="3516095" cy="31376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6A8D2-D3AC-C96D-76A2-12380ACADB39}"/>
              </a:ext>
            </a:extLst>
          </p:cNvPr>
          <p:cNvSpPr txBox="1"/>
          <p:nvPr/>
        </p:nvSpPr>
        <p:spPr>
          <a:xfrm>
            <a:off x="481997" y="4753813"/>
            <a:ext cx="3129637" cy="175432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Straight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Rate = gradient of the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Gradient = </a:t>
            </a:r>
            <a:r>
              <a:rPr lang="en-GB" u="sng" dirty="0"/>
              <a:t>Y</a:t>
            </a:r>
          </a:p>
          <a:p>
            <a:r>
              <a:rPr lang="en-GB" dirty="0"/>
              <a:t>                        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6CF2D-3908-6694-D603-5FB998983FBC}"/>
              </a:ext>
            </a:extLst>
          </p:cNvPr>
          <p:cNvSpPr txBox="1"/>
          <p:nvPr/>
        </p:nvSpPr>
        <p:spPr>
          <a:xfrm>
            <a:off x="1386571" y="1422193"/>
            <a:ext cx="89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19D8A-9FC9-F219-736D-F8EA28D02912}"/>
              </a:ext>
            </a:extLst>
          </p:cNvPr>
          <p:cNvSpPr txBox="1"/>
          <p:nvPr/>
        </p:nvSpPr>
        <p:spPr>
          <a:xfrm>
            <a:off x="2713276" y="2597680"/>
            <a:ext cx="89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37791-2444-4C79-E116-EDCF3D17C180}"/>
              </a:ext>
            </a:extLst>
          </p:cNvPr>
          <p:cNvSpPr txBox="1"/>
          <p:nvPr/>
        </p:nvSpPr>
        <p:spPr>
          <a:xfrm>
            <a:off x="922787" y="493159"/>
            <a:ext cx="2248055" cy="46166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Straight line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704CE4-AE70-0840-3050-C2E88BDB2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" r="2792"/>
          <a:stretch/>
        </p:blipFill>
        <p:spPr>
          <a:xfrm>
            <a:off x="4027282" y="493159"/>
            <a:ext cx="5021179" cy="4160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25B476-92AE-9ABB-FBB3-1656BAFB35CC}"/>
              </a:ext>
            </a:extLst>
          </p:cNvPr>
          <p:cNvSpPr txBox="1"/>
          <p:nvPr/>
        </p:nvSpPr>
        <p:spPr>
          <a:xfrm>
            <a:off x="6864574" y="162472"/>
            <a:ext cx="192901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Tangent to a curve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6C491A-4B6A-47DF-67D2-8290C3BD564B}"/>
              </a:ext>
            </a:extLst>
          </p:cNvPr>
          <p:cNvCxnSpPr>
            <a:cxnSpLocks/>
          </p:cNvCxnSpPr>
          <p:nvPr/>
        </p:nvCxnSpPr>
        <p:spPr>
          <a:xfrm>
            <a:off x="3772412" y="56408"/>
            <a:ext cx="1" cy="6745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437C10-DDC9-F0C4-EE48-260219F4B870}"/>
              </a:ext>
            </a:extLst>
          </p:cNvPr>
          <p:cNvSpPr txBox="1"/>
          <p:nvPr/>
        </p:nvSpPr>
        <p:spPr>
          <a:xfrm>
            <a:off x="3416254" y="72016"/>
            <a:ext cx="3000587" cy="369332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Calculating 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1EA44-EDF3-6423-7D19-C409C718DF6D}"/>
              </a:ext>
            </a:extLst>
          </p:cNvPr>
          <p:cNvSpPr txBox="1"/>
          <p:nvPr/>
        </p:nvSpPr>
        <p:spPr>
          <a:xfrm>
            <a:off x="4128571" y="4610515"/>
            <a:ext cx="4806882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This method is only for curved lines</a:t>
            </a:r>
          </a:p>
          <a:p>
            <a:pPr marL="342900" indent="-342900">
              <a:buAutoNum type="arabicPeriod"/>
            </a:pPr>
            <a:r>
              <a:rPr lang="en-GB" dirty="0"/>
              <a:t>Use a ruler to draw a straight line at where you want to measure rate</a:t>
            </a:r>
          </a:p>
          <a:p>
            <a:pPr marL="342900" indent="-342900">
              <a:buAutoNum type="arabicPeriod"/>
            </a:pPr>
            <a:r>
              <a:rPr lang="en-GB" dirty="0"/>
              <a:t>Draw a triangle around the tangent</a:t>
            </a:r>
          </a:p>
          <a:p>
            <a:pPr marL="342900" indent="-342900">
              <a:buAutoNum type="arabicPeriod"/>
            </a:pPr>
            <a:r>
              <a:rPr lang="en-GB" dirty="0"/>
              <a:t>Calculate the change in y and change in X</a:t>
            </a:r>
          </a:p>
          <a:p>
            <a:pPr marL="342900" indent="-342900">
              <a:buAutoNum type="arabicPeriod"/>
            </a:pPr>
            <a:r>
              <a:rPr lang="en-GB" dirty="0"/>
              <a:t>Gradient (rate) = </a:t>
            </a:r>
            <a:r>
              <a:rPr lang="en-GB" u="sng" dirty="0"/>
              <a:t>change in Y</a:t>
            </a:r>
          </a:p>
          <a:p>
            <a:r>
              <a:rPr lang="en-GB" dirty="0"/>
              <a:t>                                     change in X</a:t>
            </a:r>
          </a:p>
        </p:txBody>
      </p:sp>
    </p:spTree>
    <p:extLst>
      <p:ext uri="{BB962C8B-B14F-4D97-AF65-F5344CB8AC3E}">
        <p14:creationId xmlns:p14="http://schemas.microsoft.com/office/powerpoint/2010/main" val="387833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37C10-DDC9-F0C4-EE48-260219F4B870}"/>
              </a:ext>
            </a:extLst>
          </p:cNvPr>
          <p:cNvSpPr txBox="1"/>
          <p:nvPr/>
        </p:nvSpPr>
        <p:spPr>
          <a:xfrm>
            <a:off x="224589" y="72017"/>
            <a:ext cx="3850106" cy="369332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Reversible reaction and equilibrium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A6F746-1873-951D-561D-850E775A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553" y="433"/>
            <a:ext cx="838827" cy="657263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57FB061-27C3-994D-F043-8D79E66ED522}"/>
              </a:ext>
            </a:extLst>
          </p:cNvPr>
          <p:cNvSpPr/>
          <p:nvPr/>
        </p:nvSpPr>
        <p:spPr>
          <a:xfrm>
            <a:off x="5743073" y="111672"/>
            <a:ext cx="3015915" cy="400110"/>
          </a:xfrm>
          <a:prstGeom prst="wedgeRectCallout">
            <a:avLst>
              <a:gd name="adj1" fmla="val -61261"/>
              <a:gd name="adj2" fmla="val -455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Symbol for reversible reaction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A8D28-A02A-7E38-12DC-FBF0E76B8D3D}"/>
              </a:ext>
            </a:extLst>
          </p:cNvPr>
          <p:cNvSpPr txBox="1"/>
          <p:nvPr/>
        </p:nvSpPr>
        <p:spPr>
          <a:xfrm>
            <a:off x="4621432" y="1193488"/>
            <a:ext cx="1938241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</a:rPr>
              <a:t>Rate</a:t>
            </a:r>
            <a:r>
              <a:rPr lang="en-GB" sz="2000" dirty="0"/>
              <a:t> of forward reaction</a:t>
            </a:r>
          </a:p>
        </p:txBody>
      </p:sp>
      <p:pic>
        <p:nvPicPr>
          <p:cNvPr id="2050" name="Picture 2" descr="C3.5 Production of ammonia (an example of a reversible reaction) |  Secondary Science 4 All | Page 2">
            <a:extLst>
              <a:ext uri="{FF2B5EF4-FFF2-40B4-BE49-F238E27FC236}">
                <a16:creationId xmlns:a16="http://schemas.microsoft.com/office/drawing/2014/main" id="{7B5507CC-24F9-DDC3-D910-43C1E1CC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6" y="627238"/>
            <a:ext cx="4379495" cy="2362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9EC7C-DD8A-8A7C-88CF-319AFB84F6A2}"/>
              </a:ext>
            </a:extLst>
          </p:cNvPr>
          <p:cNvSpPr txBox="1"/>
          <p:nvPr/>
        </p:nvSpPr>
        <p:spPr>
          <a:xfrm>
            <a:off x="4831055" y="2042172"/>
            <a:ext cx="416273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Catalyst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</a:t>
            </a:r>
            <a:r>
              <a:rPr lang="en-GB" b="1" u="sng" dirty="0">
                <a:solidFill>
                  <a:srgbClr val="FF0000"/>
                </a:solidFill>
              </a:rPr>
              <a:t>increase the rate of both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</a:t>
            </a:r>
            <a:r>
              <a:rPr lang="en-GB" b="1" u="sng" dirty="0">
                <a:solidFill>
                  <a:srgbClr val="FF0000"/>
                </a:solidFill>
              </a:rPr>
              <a:t>not effect the position </a:t>
            </a:r>
            <a:r>
              <a:rPr lang="en-GB" dirty="0"/>
              <a:t>of equilibrium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7589F-23BB-5E30-637B-0D53B8C16F08}"/>
              </a:ext>
            </a:extLst>
          </p:cNvPr>
          <p:cNvSpPr txBox="1"/>
          <p:nvPr/>
        </p:nvSpPr>
        <p:spPr>
          <a:xfrm>
            <a:off x="5357381" y="3349407"/>
            <a:ext cx="3750990" cy="3416320"/>
          </a:xfrm>
          <a:prstGeom prst="rect">
            <a:avLst/>
          </a:prstGeom>
          <a:solidFill>
            <a:srgbClr val="D9FF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Increase temperature </a:t>
            </a:r>
            <a:r>
              <a:rPr lang="en-GB" dirty="0"/>
              <a:t>– favours the </a:t>
            </a:r>
            <a:r>
              <a:rPr lang="en-GB" b="1" u="sng" dirty="0">
                <a:solidFill>
                  <a:srgbClr val="FF0000"/>
                </a:solidFill>
              </a:rPr>
              <a:t>endothermic reaction </a:t>
            </a:r>
            <a:r>
              <a:rPr lang="en-GB" dirty="0"/>
              <a:t>(takes in energy)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Equilibrium moves to left and more N</a:t>
            </a:r>
            <a:r>
              <a:rPr lang="en-GB" baseline="-25000" dirty="0"/>
              <a:t>2</a:t>
            </a:r>
            <a:r>
              <a:rPr lang="en-GB" dirty="0"/>
              <a:t> and H</a:t>
            </a:r>
            <a:r>
              <a:rPr lang="en-GB" baseline="-25000" dirty="0"/>
              <a:t>2</a:t>
            </a:r>
            <a:r>
              <a:rPr lang="en-GB" dirty="0"/>
              <a:t> produced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Decrease temperature </a:t>
            </a:r>
            <a:r>
              <a:rPr lang="en-GB" dirty="0"/>
              <a:t>– favours the </a:t>
            </a:r>
            <a:r>
              <a:rPr lang="en-GB" b="1" u="sng" dirty="0">
                <a:solidFill>
                  <a:srgbClr val="FF0000"/>
                </a:solidFill>
              </a:rPr>
              <a:t>exothermic reaction </a:t>
            </a:r>
            <a:r>
              <a:rPr lang="en-GB" dirty="0"/>
              <a:t>(gives out energy)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Equilibrium moves to right and more NH</a:t>
            </a:r>
            <a:r>
              <a:rPr lang="en-GB" baseline="-25000" dirty="0"/>
              <a:t>3</a:t>
            </a:r>
            <a:r>
              <a:rPr lang="en-GB" dirty="0"/>
              <a:t> produced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F0875-2767-F43E-FB89-CD7175AD42D0}"/>
              </a:ext>
            </a:extLst>
          </p:cNvPr>
          <p:cNvSpPr txBox="1"/>
          <p:nvPr/>
        </p:nvSpPr>
        <p:spPr>
          <a:xfrm>
            <a:off x="77620" y="3868421"/>
            <a:ext cx="2980287" cy="2962232"/>
          </a:xfrm>
          <a:prstGeom prst="rect">
            <a:avLst/>
          </a:prstGeom>
          <a:solidFill>
            <a:srgbClr val="D9FF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Pressure (only affects gases)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Increase pressure </a:t>
            </a:r>
            <a:r>
              <a:rPr lang="en-GB" dirty="0"/>
              <a:t>– equilibrium </a:t>
            </a:r>
            <a:r>
              <a:rPr lang="en-GB" b="1" dirty="0"/>
              <a:t>moves to side </a:t>
            </a:r>
            <a:r>
              <a:rPr lang="en-GB" dirty="0"/>
              <a:t>with </a:t>
            </a:r>
            <a:r>
              <a:rPr lang="en-GB" b="1" u="sng" dirty="0">
                <a:solidFill>
                  <a:srgbClr val="FF0000"/>
                </a:solidFill>
              </a:rPr>
              <a:t>fewer gas particles </a:t>
            </a:r>
            <a:r>
              <a:rPr lang="en-GB" dirty="0"/>
              <a:t>e.g. moves to right (NH</a:t>
            </a:r>
            <a:r>
              <a:rPr lang="en-GB" baseline="-25000" dirty="0"/>
              <a:t>3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Decrease pressure </a:t>
            </a:r>
            <a:r>
              <a:rPr lang="en-GB" dirty="0"/>
              <a:t>– equilibrium </a:t>
            </a:r>
            <a:r>
              <a:rPr lang="en-GB" b="1" dirty="0"/>
              <a:t>moves to side </a:t>
            </a:r>
            <a:r>
              <a:rPr lang="en-GB" dirty="0"/>
              <a:t>with </a:t>
            </a:r>
            <a:r>
              <a:rPr lang="en-GB" b="1" u="sng" dirty="0">
                <a:solidFill>
                  <a:srgbClr val="FF0000"/>
                </a:solidFill>
              </a:rPr>
              <a:t>more gas particles </a:t>
            </a:r>
            <a:r>
              <a:rPr lang="en-GB" dirty="0"/>
              <a:t>e.g. moves to left (N</a:t>
            </a:r>
            <a:r>
              <a:rPr lang="en-GB" baseline="-25000" dirty="0"/>
              <a:t>2</a:t>
            </a:r>
            <a:r>
              <a:rPr lang="en-GB" dirty="0"/>
              <a:t> +H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52ED2-17FE-2846-BB9F-8926CD8CD59E}"/>
              </a:ext>
            </a:extLst>
          </p:cNvPr>
          <p:cNvSpPr txBox="1"/>
          <p:nvPr/>
        </p:nvSpPr>
        <p:spPr>
          <a:xfrm>
            <a:off x="799881" y="2730234"/>
            <a:ext cx="128781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 moles gas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04D77-8ADD-CFFF-C1D9-1A900A06323A}"/>
              </a:ext>
            </a:extLst>
          </p:cNvPr>
          <p:cNvSpPr txBox="1"/>
          <p:nvPr/>
        </p:nvSpPr>
        <p:spPr>
          <a:xfrm>
            <a:off x="3284181" y="2730234"/>
            <a:ext cx="128781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 moles gas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D916CB-CEEF-620B-B83A-5BBD63D148FD}"/>
              </a:ext>
            </a:extLst>
          </p:cNvPr>
          <p:cNvSpPr txBox="1"/>
          <p:nvPr/>
        </p:nvSpPr>
        <p:spPr>
          <a:xfrm>
            <a:off x="3057907" y="3335173"/>
            <a:ext cx="224144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Increase reactants </a:t>
            </a:r>
            <a:r>
              <a:rPr lang="en-GB" dirty="0"/>
              <a:t>– equilibrium </a:t>
            </a:r>
            <a:r>
              <a:rPr lang="en-GB" b="1" dirty="0"/>
              <a:t>moves to the side </a:t>
            </a:r>
            <a:r>
              <a:rPr lang="en-GB" dirty="0"/>
              <a:t>to </a:t>
            </a:r>
            <a:r>
              <a:rPr lang="en-GB" b="1" u="sng" dirty="0">
                <a:solidFill>
                  <a:srgbClr val="FF0000"/>
                </a:solidFill>
              </a:rPr>
              <a:t>make more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Decrease products </a:t>
            </a:r>
            <a:r>
              <a:rPr lang="en-GB" dirty="0"/>
              <a:t>– equilibrium </a:t>
            </a:r>
            <a:r>
              <a:rPr lang="en-GB" b="1" dirty="0"/>
              <a:t>moves to the side </a:t>
            </a:r>
            <a:r>
              <a:rPr lang="en-GB" dirty="0"/>
              <a:t>to make </a:t>
            </a:r>
            <a:r>
              <a:rPr lang="en-GB" b="1" u="sng" dirty="0">
                <a:solidFill>
                  <a:srgbClr val="FF0000"/>
                </a:solidFill>
              </a:rPr>
              <a:t>more reactants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E5F90E-41F5-A7DD-A931-64548E9405EE}"/>
              </a:ext>
            </a:extLst>
          </p:cNvPr>
          <p:cNvSpPr txBox="1"/>
          <p:nvPr/>
        </p:nvSpPr>
        <p:spPr>
          <a:xfrm>
            <a:off x="7050026" y="1234083"/>
            <a:ext cx="2058344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</a:rPr>
              <a:t>rate </a:t>
            </a:r>
            <a:r>
              <a:rPr lang="en-GB" sz="2000" dirty="0"/>
              <a:t>of backwards reaction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A093B1-E66F-373B-6872-84F9DDA4D27D}"/>
              </a:ext>
            </a:extLst>
          </p:cNvPr>
          <p:cNvSpPr txBox="1"/>
          <p:nvPr/>
        </p:nvSpPr>
        <p:spPr>
          <a:xfrm>
            <a:off x="6083421" y="652580"/>
            <a:ext cx="1492151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Equilibrium</a:t>
            </a:r>
            <a:endParaRPr lang="en-GB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8B5CA2-FADD-7775-7AD7-01CB0945E67D}"/>
              </a:ext>
            </a:extLst>
          </p:cNvPr>
          <p:cNvSpPr txBox="1"/>
          <p:nvPr/>
        </p:nvSpPr>
        <p:spPr>
          <a:xfrm>
            <a:off x="6379440" y="1110972"/>
            <a:ext cx="946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1B8D48-C2AF-1BCE-B389-DE155D2908EA}"/>
              </a:ext>
            </a:extLst>
          </p:cNvPr>
          <p:cNvSpPr txBox="1"/>
          <p:nvPr/>
        </p:nvSpPr>
        <p:spPr>
          <a:xfrm>
            <a:off x="329717" y="3448148"/>
            <a:ext cx="2476093" cy="369332"/>
          </a:xfrm>
          <a:prstGeom prst="rect">
            <a:avLst/>
          </a:prstGeom>
          <a:solidFill>
            <a:srgbClr val="FDA683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Le </a:t>
            </a:r>
            <a:r>
              <a:rPr lang="en-GB" b="1" dirty="0" err="1"/>
              <a:t>Chatelier</a:t>
            </a:r>
            <a:r>
              <a:rPr lang="en-GB" b="1" dirty="0"/>
              <a:t> Principle</a:t>
            </a:r>
          </a:p>
        </p:txBody>
      </p:sp>
    </p:spTree>
    <p:extLst>
      <p:ext uri="{BB962C8B-B14F-4D97-AF65-F5344CB8AC3E}">
        <p14:creationId xmlns:p14="http://schemas.microsoft.com/office/powerpoint/2010/main" val="1264430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7" ma:contentTypeDescription="Create a new document." ma:contentTypeScope="" ma:versionID="383d5f4513da7c309c2eb9b315d3572e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e48419727b104e75b5098e6416ec96f6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628FD-C20C-44A4-AAD4-0BDBC31BC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7DFA15-F5EF-4E34-AF9C-2C771AB483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D251D4-3D46-46C1-B45C-2A232C5472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689</Words>
  <Application>Microsoft Office PowerPoint</Application>
  <PresentationFormat>On-screen Show (4:3)</PresentationFormat>
  <Paragraphs>129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11</cp:revision>
  <dcterms:created xsi:type="dcterms:W3CDTF">2023-04-19T11:57:44Z</dcterms:created>
  <dcterms:modified xsi:type="dcterms:W3CDTF">2025-03-03T10:42:55Z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