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EC6FE"/>
    <a:srgbClr val="FFF8E5"/>
    <a:srgbClr val="FFF5D9"/>
    <a:srgbClr val="7FF9C5"/>
    <a:srgbClr val="FDE5CB"/>
    <a:srgbClr val="DF9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6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2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8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1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13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9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9436-B1B0-48E1-BE9C-F32003A0923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2396-7B9F-4F7C-BC3D-C0CB3491E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226C29-0919-4AD7-9CAB-43824E11E313}"/>
              </a:ext>
            </a:extLst>
          </p:cNvPr>
          <p:cNvSpPr txBox="1"/>
          <p:nvPr/>
        </p:nvSpPr>
        <p:spPr>
          <a:xfrm>
            <a:off x="3120705" y="117446"/>
            <a:ext cx="27264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C10 using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E9D37-2C61-4475-AA71-D431589B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" y="720506"/>
            <a:ext cx="3099445" cy="3196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6C370-A9BE-473E-8BB4-B7FF31A11330}"/>
              </a:ext>
            </a:extLst>
          </p:cNvPr>
          <p:cNvSpPr txBox="1"/>
          <p:nvPr/>
        </p:nvSpPr>
        <p:spPr>
          <a:xfrm>
            <a:off x="73287" y="6616"/>
            <a:ext cx="29529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Natural - Formed without human input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1CDFE-4330-404C-841C-799D2D0E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68" y="807172"/>
            <a:ext cx="2168204" cy="1000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EF769E-A585-4305-BC6C-11B00AA13E73}"/>
              </a:ext>
            </a:extLst>
          </p:cNvPr>
          <p:cNvSpPr txBox="1"/>
          <p:nvPr/>
        </p:nvSpPr>
        <p:spPr>
          <a:xfrm>
            <a:off x="6169817" y="116418"/>
            <a:ext cx="279353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Some natural products e replaced with synthetic products (man made)</a:t>
            </a:r>
          </a:p>
          <a:p>
            <a:endParaRPr lang="en-GB" dirty="0"/>
          </a:p>
          <a:p>
            <a:r>
              <a:rPr lang="en-GB" dirty="0"/>
              <a:t>e.g. rubber replaced by polymers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08647-24CE-4891-85E8-9C5F4ABA4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865" y="2000784"/>
            <a:ext cx="4688664" cy="2079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17B3F7-F3FF-427A-894D-E600993D82DE}"/>
              </a:ext>
            </a:extLst>
          </p:cNvPr>
          <p:cNvSpPr txBox="1"/>
          <p:nvPr/>
        </p:nvSpPr>
        <p:spPr>
          <a:xfrm>
            <a:off x="4122632" y="4063927"/>
            <a:ext cx="19865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be reformed at a similar rate to being 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B28B7-EC68-4CA2-B4D3-222FEC62EB6F}"/>
              </a:ext>
            </a:extLst>
          </p:cNvPr>
          <p:cNvSpPr txBox="1"/>
          <p:nvPr/>
        </p:nvSpPr>
        <p:spPr>
          <a:xfrm>
            <a:off x="6865863" y="4063927"/>
            <a:ext cx="19865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Finite – will run out</a:t>
            </a:r>
          </a:p>
          <a:p>
            <a:r>
              <a:rPr lang="en-GB" dirty="0"/>
              <a:t>Cannot be replaced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C580A4-6E5F-4913-9C62-468E897A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37" y="3249600"/>
            <a:ext cx="577956" cy="384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42C65C-2850-4345-9E97-A8D35A7828AA}"/>
              </a:ext>
            </a:extLst>
          </p:cNvPr>
          <p:cNvSpPr txBox="1"/>
          <p:nvPr/>
        </p:nvSpPr>
        <p:spPr>
          <a:xfrm>
            <a:off x="8274437" y="3660868"/>
            <a:ext cx="6104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Metals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ACBFAA-0A22-4E9C-B683-3C3E649C6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36" y="4452599"/>
            <a:ext cx="2619375" cy="1743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C5FBC5-854E-4AC6-BC1A-C94E48BA496E}"/>
              </a:ext>
            </a:extLst>
          </p:cNvPr>
          <p:cNvSpPr txBox="1"/>
          <p:nvPr/>
        </p:nvSpPr>
        <p:spPr>
          <a:xfrm>
            <a:off x="924898" y="4267933"/>
            <a:ext cx="208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Finite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9058C-BE09-4A99-AFE7-9C3AEBDC6B1A}"/>
              </a:ext>
            </a:extLst>
          </p:cNvPr>
          <p:cNvSpPr txBox="1"/>
          <p:nvPr/>
        </p:nvSpPr>
        <p:spPr>
          <a:xfrm>
            <a:off x="2691314" y="4582771"/>
            <a:ext cx="1138789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Quarrying provides jobs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984AB-687F-4D89-BD5C-5BAD63881D4C}"/>
              </a:ext>
            </a:extLst>
          </p:cNvPr>
          <p:cNvSpPr txBox="1"/>
          <p:nvPr/>
        </p:nvSpPr>
        <p:spPr>
          <a:xfrm>
            <a:off x="2766792" y="5789218"/>
            <a:ext cx="13558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Obtain resources need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236F7-156E-4C55-B6F5-529B9A0666B2}"/>
              </a:ext>
            </a:extLst>
          </p:cNvPr>
          <p:cNvSpPr txBox="1"/>
          <p:nvPr/>
        </p:nvSpPr>
        <p:spPr>
          <a:xfrm>
            <a:off x="1549749" y="6219064"/>
            <a:ext cx="117834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Machinery produces CO</a:t>
            </a:r>
            <a:r>
              <a:rPr lang="en-GB" sz="14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B0ED2-99BD-41A2-A73C-95C599725EC7}"/>
              </a:ext>
            </a:extLst>
          </p:cNvPr>
          <p:cNvSpPr txBox="1"/>
          <p:nvPr/>
        </p:nvSpPr>
        <p:spPr>
          <a:xfrm>
            <a:off x="155447" y="6010204"/>
            <a:ext cx="1108521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Damages habitat / look of area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8E1EF-FA5F-432F-97C9-2086460EADBE}"/>
              </a:ext>
            </a:extLst>
          </p:cNvPr>
          <p:cNvSpPr txBox="1"/>
          <p:nvPr/>
        </p:nvSpPr>
        <p:spPr>
          <a:xfrm>
            <a:off x="178099" y="4576825"/>
            <a:ext cx="1630007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Very little resources left so need to damage more land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A5D700-3CC8-4BF5-B8C6-AF8552F577E2}"/>
              </a:ext>
            </a:extLst>
          </p:cNvPr>
          <p:cNvSpPr/>
          <p:nvPr/>
        </p:nvSpPr>
        <p:spPr>
          <a:xfrm>
            <a:off x="4483916" y="5154859"/>
            <a:ext cx="4368477" cy="140730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FF00"/>
                </a:solidFill>
              </a:rPr>
              <a:t>Sustainable development </a:t>
            </a:r>
          </a:p>
          <a:p>
            <a:pPr algn="ctr"/>
            <a:r>
              <a:rPr lang="en-GB" dirty="0"/>
              <a:t>Approach to develop that takes into account </a:t>
            </a:r>
            <a:r>
              <a:rPr lang="en-GB" b="1" u="sng" dirty="0">
                <a:solidFill>
                  <a:srgbClr val="FFFF00"/>
                </a:solidFill>
              </a:rPr>
              <a:t>present society </a:t>
            </a:r>
            <a:r>
              <a:rPr lang="en-GB" dirty="0"/>
              <a:t>and </a:t>
            </a:r>
            <a:r>
              <a:rPr lang="en-GB" b="1" u="sng" dirty="0">
                <a:solidFill>
                  <a:srgbClr val="FFFF00"/>
                </a:solidFill>
              </a:rPr>
              <a:t>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4741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EC66-49FA-4663-94DB-B039970C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115" y="1109515"/>
            <a:ext cx="5480522" cy="422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F3F2C-4AEA-42ED-89AA-FE7B3F6AE09C}"/>
              </a:ext>
            </a:extLst>
          </p:cNvPr>
          <p:cNvSpPr txBox="1"/>
          <p:nvPr/>
        </p:nvSpPr>
        <p:spPr>
          <a:xfrm>
            <a:off x="481850" y="1476752"/>
            <a:ext cx="2837330" cy="1754326"/>
          </a:xfrm>
          <a:prstGeom prst="rect">
            <a:avLst/>
          </a:prstGeom>
          <a:solidFill>
            <a:srgbClr val="EEC6FE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Extracting and processing of finite resources can be unsustainable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Requires a lot of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Lot of waste produced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66D858F-B0C6-40F0-BC13-043304D9E974}"/>
              </a:ext>
            </a:extLst>
          </p:cNvPr>
          <p:cNvSpPr/>
          <p:nvPr/>
        </p:nvSpPr>
        <p:spPr>
          <a:xfrm>
            <a:off x="1506398" y="3231078"/>
            <a:ext cx="502023" cy="3423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8EA9951-264E-42CE-9B44-84013D286DD3}"/>
              </a:ext>
            </a:extLst>
          </p:cNvPr>
          <p:cNvSpPr/>
          <p:nvPr/>
        </p:nvSpPr>
        <p:spPr>
          <a:xfrm rot="1546058">
            <a:off x="704056" y="3992798"/>
            <a:ext cx="519953" cy="36755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5610234-F52E-46CD-9802-137AB6FFFDB8}"/>
              </a:ext>
            </a:extLst>
          </p:cNvPr>
          <p:cNvSpPr/>
          <p:nvPr/>
        </p:nvSpPr>
        <p:spPr>
          <a:xfrm rot="20189983">
            <a:off x="2378809" y="3999119"/>
            <a:ext cx="519953" cy="36755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D6294-2705-4BE1-9E0A-B68C094C093B}"/>
              </a:ext>
            </a:extLst>
          </p:cNvPr>
          <p:cNvSpPr/>
          <p:nvPr/>
        </p:nvSpPr>
        <p:spPr>
          <a:xfrm>
            <a:off x="524763" y="3573404"/>
            <a:ext cx="2465294" cy="475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Sustainable thinking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202644C-6361-4260-B04B-D015255C9F49}"/>
              </a:ext>
            </a:extLst>
          </p:cNvPr>
          <p:cNvSpPr/>
          <p:nvPr/>
        </p:nvSpPr>
        <p:spPr>
          <a:xfrm>
            <a:off x="51513" y="4326765"/>
            <a:ext cx="1782095" cy="9035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 low grade ores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8139B1E-EDA9-44B0-81C3-9F197FA85D1D}"/>
              </a:ext>
            </a:extLst>
          </p:cNvPr>
          <p:cNvSpPr/>
          <p:nvPr/>
        </p:nvSpPr>
        <p:spPr>
          <a:xfrm>
            <a:off x="2008421" y="4326765"/>
            <a:ext cx="1340568" cy="66523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23638-DC23-666B-3FEF-106F2A8D10C0}"/>
              </a:ext>
            </a:extLst>
          </p:cNvPr>
          <p:cNvSpPr txBox="1"/>
          <p:nvPr/>
        </p:nvSpPr>
        <p:spPr>
          <a:xfrm flipH="1">
            <a:off x="307914" y="96995"/>
            <a:ext cx="3185201" cy="369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Making sustainable </a:t>
            </a:r>
          </a:p>
        </p:txBody>
      </p:sp>
    </p:spTree>
    <p:extLst>
      <p:ext uri="{BB962C8B-B14F-4D97-AF65-F5344CB8AC3E}">
        <p14:creationId xmlns:p14="http://schemas.microsoft.com/office/powerpoint/2010/main" val="251291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50408-16B1-D7ED-3E9C-6C719EAC0D4E}"/>
              </a:ext>
            </a:extLst>
          </p:cNvPr>
          <p:cNvSpPr txBox="1"/>
          <p:nvPr/>
        </p:nvSpPr>
        <p:spPr>
          <a:xfrm>
            <a:off x="1553019" y="99737"/>
            <a:ext cx="15772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Recycling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3236AF-B1F9-18E5-3D4E-805301FE2E70}"/>
              </a:ext>
            </a:extLst>
          </p:cNvPr>
          <p:cNvSpPr/>
          <p:nvPr/>
        </p:nvSpPr>
        <p:spPr>
          <a:xfrm>
            <a:off x="306036" y="423100"/>
            <a:ext cx="1128156" cy="629392"/>
          </a:xfrm>
          <a:prstGeom prst="wedgeRectCallout">
            <a:avLst>
              <a:gd name="adj1" fmla="val 25314"/>
              <a:gd name="adj2" fmla="val 85252"/>
            </a:avLst>
          </a:prstGeom>
          <a:solidFill>
            <a:srgbClr val="FDE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Recycling metals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8EAB8-2791-21A3-B3D7-53711F032147}"/>
              </a:ext>
            </a:extLst>
          </p:cNvPr>
          <p:cNvSpPr txBox="1"/>
          <p:nvPr/>
        </p:nvSpPr>
        <p:spPr>
          <a:xfrm>
            <a:off x="4486855" y="135669"/>
            <a:ext cx="4351109" cy="1763742"/>
          </a:xfrm>
          <a:prstGeom prst="rect">
            <a:avLst/>
          </a:prstGeom>
          <a:solidFill>
            <a:srgbClr val="7FF9C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Less energy </a:t>
            </a:r>
            <a:r>
              <a:rPr lang="en-GB" dirty="0"/>
              <a:t>needed to </a:t>
            </a:r>
            <a:r>
              <a:rPr lang="en-GB" b="1" u="sng" dirty="0">
                <a:solidFill>
                  <a:srgbClr val="FF0000"/>
                </a:solidFill>
              </a:rPr>
              <a:t>recycle </a:t>
            </a:r>
            <a:r>
              <a:rPr lang="en-GB" dirty="0"/>
              <a:t>than mining metals or making glass and 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Reduce landfill waste </a:t>
            </a:r>
            <a:r>
              <a:rPr lang="en-GB" dirty="0"/>
              <a:t>– metal, glass and plastics </a:t>
            </a:r>
            <a:r>
              <a:rPr lang="en-GB" b="1" u="sng" dirty="0">
                <a:solidFill>
                  <a:srgbClr val="FF0000"/>
                </a:solidFill>
              </a:rPr>
              <a:t>are non biodegradable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1854197-105A-C2AB-81D4-D9A6EEA7018D}"/>
              </a:ext>
            </a:extLst>
          </p:cNvPr>
          <p:cNvSpPr/>
          <p:nvPr/>
        </p:nvSpPr>
        <p:spPr>
          <a:xfrm>
            <a:off x="1646636" y="611388"/>
            <a:ext cx="1448789" cy="529201"/>
          </a:xfrm>
          <a:prstGeom prst="wedgeRectCallout">
            <a:avLst>
              <a:gd name="adj1" fmla="val 15469"/>
              <a:gd name="adj2" fmla="val 103259"/>
            </a:avLst>
          </a:prstGeom>
          <a:solidFill>
            <a:srgbClr val="FDE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Recycling 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E6277-E052-10B0-EF7D-6181AEDD4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8" b="89882" l="24316" r="77930">
                        <a14:foregroundMark x1="33594" y1="31197" x2="33594" y2="31197"/>
                        <a14:foregroundMark x1="33594" y1="31197" x2="33594" y2="31197"/>
                        <a14:foregroundMark x1="38770" y1="38617" x2="38770" y2="38617"/>
                        <a14:foregroundMark x1="38770" y1="38617" x2="38770" y2="38617"/>
                        <a14:foregroundMark x1="42188" y1="32040" x2="42188" y2="32040"/>
                        <a14:foregroundMark x1="42188" y1="32040" x2="42188" y2="32040"/>
                        <a14:foregroundMark x1="40430" y1="31197" x2="40430" y2="31197"/>
                        <a14:foregroundMark x1="40430" y1="31197" x2="40430" y2="31197"/>
                        <a14:foregroundMark x1="43457" y1="40135" x2="43457" y2="40135"/>
                        <a14:foregroundMark x1="43457" y1="40135" x2="43457" y2="40135"/>
                        <a14:foregroundMark x1="45996" y1="32040" x2="45996" y2="32040"/>
                        <a14:foregroundMark x1="45996" y1="32040" x2="45996" y2="32040"/>
                        <a14:foregroundMark x1="51563" y1="41484" x2="51563" y2="41484"/>
                        <a14:foregroundMark x1="51563" y1="41484" x2="51563" y2="41484"/>
                        <a14:foregroundMark x1="50684" y1="40135" x2="50684" y2="40135"/>
                        <a14:foregroundMark x1="50684" y1="40135" x2="50684" y2="40135"/>
                        <a14:foregroundMark x1="55762" y1="23946" x2="55762" y2="23946"/>
                        <a14:foregroundMark x1="55762" y1="23946" x2="55762" y2="23946"/>
                        <a14:foregroundMark x1="53613" y1="27487" x2="53613" y2="27487"/>
                        <a14:foregroundMark x1="53613" y1="27487" x2="53613" y2="27487"/>
                        <a14:foregroundMark x1="69434" y1="24621" x2="69434" y2="24621"/>
                        <a14:foregroundMark x1="69434" y1="24621" x2="69434" y2="24621"/>
                        <a14:foregroundMark x1="68945" y1="27487" x2="68945" y2="27487"/>
                        <a14:foregroundMark x1="68945" y1="27487" x2="68945" y2="27487"/>
                        <a14:foregroundMark x1="68164" y1="32715" x2="68164" y2="32715"/>
                        <a14:foregroundMark x1="68164" y1="32715" x2="68164" y2="32715"/>
                        <a14:foregroundMark x1="66016" y1="36425" x2="66016" y2="36425"/>
                        <a14:foregroundMark x1="66016" y1="36425" x2="66016" y2="36425"/>
                        <a14:foregroundMark x1="68945" y1="27487" x2="68945" y2="27487"/>
                        <a14:foregroundMark x1="68945" y1="27487" x2="68945" y2="27487"/>
                        <a14:foregroundMark x1="69434" y1="24621" x2="69434" y2="24621"/>
                        <a14:foregroundMark x1="69434" y1="24621" x2="69434" y2="24621"/>
                        <a14:foregroundMark x1="69434" y1="24621" x2="69434" y2="24621"/>
                        <a14:foregroundMark x1="68945" y1="29005" x2="68945" y2="29005"/>
                        <a14:foregroundMark x1="68945" y1="29005" x2="68945" y2="29005"/>
                        <a14:foregroundMark x1="68945" y1="29005" x2="68945" y2="29005"/>
                        <a14:foregroundMark x1="73242" y1="18044" x2="73242" y2="18044"/>
                        <a14:foregroundMark x1="73242" y1="18044" x2="73242" y2="18044"/>
                        <a14:foregroundMark x1="30664" y1="9106" x2="30664" y2="9106"/>
                        <a14:foregroundMark x1="30664" y1="9106" x2="30664" y2="9106"/>
                        <a14:foregroundMark x1="76660" y1="37774" x2="76660" y2="37774"/>
                        <a14:foregroundMark x1="76660" y1="37774" x2="76660" y2="37774"/>
                        <a14:foregroundMark x1="77930" y1="42327" x2="77930" y2="42327"/>
                        <a14:foregroundMark x1="70703" y1="38617" x2="70703" y2="38617"/>
                      </a14:backgroundRemoval>
                    </a14:imgEffect>
                  </a14:imgLayer>
                </a14:imgProps>
              </a:ext>
            </a:extLst>
          </a:blip>
          <a:srcRect l="17884" r="16542"/>
          <a:stretch/>
        </p:blipFill>
        <p:spPr>
          <a:xfrm>
            <a:off x="385178" y="1090494"/>
            <a:ext cx="1451512" cy="1281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90699-EB05-1788-DBD2-E66392C9A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71" y="1246976"/>
            <a:ext cx="1460566" cy="973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BA39A-F2F5-A9F4-4775-BB36C63F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3" b="89913" l="4000" r="90000">
                        <a14:foregroundMark x1="10500" y1="38356" x2="10500" y2="38356"/>
                        <a14:foregroundMark x1="10500" y1="38356" x2="10500" y2="38356"/>
                        <a14:foregroundMark x1="6875" y1="37484" x2="6875" y2="37484"/>
                        <a14:foregroundMark x1="6875" y1="37484" x2="6875" y2="37484"/>
                        <a14:foregroundMark x1="4000" y1="43088" x2="4000" y2="43088"/>
                        <a14:foregroundMark x1="4000" y1="43088" x2="4000" y2="43088"/>
                        <a14:foregroundMark x1="5875" y1="38356" x2="5875" y2="38356"/>
                        <a14:foregroundMark x1="5875" y1="38356" x2="5875" y2="38356"/>
                        <a14:foregroundMark x1="24500" y1="28144" x2="24500" y2="28144"/>
                        <a14:foregroundMark x1="5000" y1="40224" x2="5000" y2="40224"/>
                        <a14:foregroundMark x1="5000" y1="40224" x2="5000" y2="40224"/>
                        <a14:foregroundMark x1="5000" y1="35616" x2="5000" y2="35616"/>
                        <a14:foregroundMark x1="5000" y1="35616" x2="5000" y2="35616"/>
                        <a14:foregroundMark x1="5000" y1="35616" x2="5000" y2="356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690" y="1052492"/>
            <a:ext cx="1274645" cy="1279425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5E6F207-956E-760B-5E27-79D9D643C181}"/>
              </a:ext>
            </a:extLst>
          </p:cNvPr>
          <p:cNvSpPr/>
          <p:nvPr/>
        </p:nvSpPr>
        <p:spPr>
          <a:xfrm>
            <a:off x="3323779" y="471280"/>
            <a:ext cx="856237" cy="619214"/>
          </a:xfrm>
          <a:prstGeom prst="wedgeRectCallout">
            <a:avLst>
              <a:gd name="adj1" fmla="val -41395"/>
              <a:gd name="adj2" fmla="val 82163"/>
            </a:avLst>
          </a:prstGeom>
          <a:solidFill>
            <a:srgbClr val="FDE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Plastic glass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4FC2EF-579B-296D-CC49-5EF4221B94AE}"/>
              </a:ext>
            </a:extLst>
          </p:cNvPr>
          <p:cNvSpPr/>
          <p:nvPr/>
        </p:nvSpPr>
        <p:spPr>
          <a:xfrm>
            <a:off x="1140031" y="2327072"/>
            <a:ext cx="3225906" cy="2270516"/>
          </a:xfrm>
          <a:prstGeom prst="roundRect">
            <a:avLst/>
          </a:prstGeom>
          <a:solidFill>
            <a:srgbClr val="FFF8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1. Getting raw materials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Does </a:t>
            </a:r>
            <a:r>
              <a:rPr lang="en-GB" b="1" dirty="0">
                <a:solidFill>
                  <a:srgbClr val="FF0000"/>
                </a:solidFill>
              </a:rPr>
              <a:t>extraction damage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environmen</a:t>
            </a:r>
            <a:r>
              <a:rPr lang="en-GB" dirty="0">
                <a:solidFill>
                  <a:schemeClr val="tx1"/>
                </a:solidFill>
              </a:rPr>
              <a:t>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a large amount of </a:t>
            </a:r>
            <a:r>
              <a:rPr lang="en-GB" b="1" dirty="0">
                <a:solidFill>
                  <a:srgbClr val="FF0000"/>
                </a:solidFill>
              </a:rPr>
              <a:t>energy</a:t>
            </a:r>
            <a:r>
              <a:rPr lang="en-GB" dirty="0">
                <a:solidFill>
                  <a:schemeClr val="tx1"/>
                </a:solidFill>
              </a:rPr>
              <a:t> needed to process that raw material?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a lot of </a:t>
            </a:r>
            <a:r>
              <a:rPr lang="en-GB" b="1" dirty="0">
                <a:solidFill>
                  <a:srgbClr val="FF0000"/>
                </a:solidFill>
              </a:rPr>
              <a:t>CO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 released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AEA6B4-28EC-5151-9D4A-5944749A502D}"/>
              </a:ext>
            </a:extLst>
          </p:cNvPr>
          <p:cNvSpPr/>
          <p:nvPr/>
        </p:nvSpPr>
        <p:spPr>
          <a:xfrm>
            <a:off x="4778065" y="2300844"/>
            <a:ext cx="3699388" cy="22563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2. Manufacturing and packaging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0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a lot of</a:t>
            </a:r>
            <a:r>
              <a:rPr lang="en-GB" b="1" dirty="0">
                <a:solidFill>
                  <a:srgbClr val="FF0000"/>
                </a:solidFill>
              </a:rPr>
              <a:t> energy </a:t>
            </a:r>
            <a:r>
              <a:rPr lang="en-GB" dirty="0">
                <a:solidFill>
                  <a:schemeClr val="tx1"/>
                </a:solidFill>
              </a:rPr>
              <a:t>used to make and package the product?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a lot of </a:t>
            </a:r>
            <a:r>
              <a:rPr lang="en-GB" b="1" dirty="0">
                <a:solidFill>
                  <a:srgbClr val="FF0000"/>
                </a:solidFill>
              </a:rPr>
              <a:t>CO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released?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waste products </a:t>
            </a:r>
            <a:r>
              <a:rPr lang="en-GB" dirty="0">
                <a:solidFill>
                  <a:schemeClr val="tx1"/>
                </a:solidFill>
              </a:rPr>
              <a:t>are produced, how are they </a:t>
            </a:r>
            <a:r>
              <a:rPr lang="en-GB" b="1" dirty="0">
                <a:solidFill>
                  <a:srgbClr val="FF0000"/>
                </a:solidFill>
              </a:rPr>
              <a:t>disposed</a:t>
            </a:r>
            <a:r>
              <a:rPr lang="en-GB" dirty="0">
                <a:solidFill>
                  <a:schemeClr val="tx1"/>
                </a:solidFill>
              </a:rPr>
              <a:t> of and are they</a:t>
            </a:r>
            <a:r>
              <a:rPr lang="en-GB" b="1" dirty="0">
                <a:solidFill>
                  <a:srgbClr val="FF0000"/>
                </a:solidFill>
              </a:rPr>
              <a:t> toxic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3F0249-71F8-5D65-6F6D-EED88889DD30}"/>
              </a:ext>
            </a:extLst>
          </p:cNvPr>
          <p:cNvSpPr/>
          <p:nvPr/>
        </p:nvSpPr>
        <p:spPr>
          <a:xfrm>
            <a:off x="4778065" y="4867575"/>
            <a:ext cx="3699388" cy="1854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3. Using the product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Does </a:t>
            </a:r>
            <a:r>
              <a:rPr lang="en-GB" b="1" dirty="0">
                <a:solidFill>
                  <a:srgbClr val="FF0000"/>
                </a:solidFill>
              </a:rPr>
              <a:t>using the product </a:t>
            </a:r>
            <a:r>
              <a:rPr lang="en-GB" dirty="0">
                <a:solidFill>
                  <a:schemeClr val="tx1"/>
                </a:solidFill>
              </a:rPr>
              <a:t>affect the </a:t>
            </a:r>
            <a:r>
              <a:rPr lang="en-GB" b="1" dirty="0">
                <a:solidFill>
                  <a:srgbClr val="FF0000"/>
                </a:solidFill>
              </a:rPr>
              <a:t>environmen</a:t>
            </a:r>
            <a:r>
              <a:rPr lang="en-GB" dirty="0">
                <a:solidFill>
                  <a:schemeClr val="tx1"/>
                </a:solidFill>
              </a:rPr>
              <a:t>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How long </a:t>
            </a:r>
            <a:r>
              <a:rPr lang="en-GB" dirty="0">
                <a:solidFill>
                  <a:schemeClr val="tx1"/>
                </a:solidFill>
              </a:rPr>
              <a:t>can the product             be </a:t>
            </a:r>
            <a:r>
              <a:rPr lang="en-GB" b="1" dirty="0">
                <a:solidFill>
                  <a:srgbClr val="FF0000"/>
                </a:solidFill>
              </a:rPr>
              <a:t>used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1F2548-7CB7-9B77-BEBD-285435BD0ADA}"/>
              </a:ext>
            </a:extLst>
          </p:cNvPr>
          <p:cNvSpPr/>
          <p:nvPr/>
        </p:nvSpPr>
        <p:spPr>
          <a:xfrm>
            <a:off x="1140031" y="4878130"/>
            <a:ext cx="3225906" cy="18547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4. Product disposal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Can it </a:t>
            </a:r>
            <a:r>
              <a:rPr lang="en-GB" b="1" dirty="0">
                <a:solidFill>
                  <a:srgbClr val="FF0000"/>
                </a:solidFill>
              </a:rPr>
              <a:t>biodegrade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 a landfill site?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</a:t>
            </a:r>
            <a:r>
              <a:rPr lang="en-GB" b="1" dirty="0">
                <a:solidFill>
                  <a:srgbClr val="FF0000"/>
                </a:solidFill>
              </a:rPr>
              <a:t>incinerated will toxic </a:t>
            </a:r>
            <a:r>
              <a:rPr lang="en-GB" dirty="0">
                <a:solidFill>
                  <a:schemeClr val="tx1"/>
                </a:solidFill>
              </a:rPr>
              <a:t>chemicals be produced?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7C34987-4F8B-C2BE-5CC0-7F3FD9220770}"/>
              </a:ext>
            </a:extLst>
          </p:cNvPr>
          <p:cNvSpPr/>
          <p:nvPr/>
        </p:nvSpPr>
        <p:spPr>
          <a:xfrm>
            <a:off x="4486855" y="312321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75A81F7-A53C-72D2-1B33-B75C6E881E3B}"/>
              </a:ext>
            </a:extLst>
          </p:cNvPr>
          <p:cNvSpPr/>
          <p:nvPr/>
        </p:nvSpPr>
        <p:spPr>
          <a:xfrm>
            <a:off x="4365936" y="3168928"/>
            <a:ext cx="443570" cy="5201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3F59130-BE24-1635-E375-9404C2FE450D}"/>
              </a:ext>
            </a:extLst>
          </p:cNvPr>
          <p:cNvSpPr/>
          <p:nvPr/>
        </p:nvSpPr>
        <p:spPr>
          <a:xfrm rot="5400000">
            <a:off x="6415129" y="4578452"/>
            <a:ext cx="493996" cy="4514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5197DF0-333E-7FAA-89FA-998611DA20C8}"/>
              </a:ext>
            </a:extLst>
          </p:cNvPr>
          <p:cNvSpPr/>
          <p:nvPr/>
        </p:nvSpPr>
        <p:spPr>
          <a:xfrm rot="16200000" flipV="1">
            <a:off x="2489444" y="4580264"/>
            <a:ext cx="439035" cy="3928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06F1C46-D35E-FCC5-916A-B947BEAAD52E}"/>
              </a:ext>
            </a:extLst>
          </p:cNvPr>
          <p:cNvSpPr/>
          <p:nvPr/>
        </p:nvSpPr>
        <p:spPr>
          <a:xfrm rot="10800000">
            <a:off x="4106732" y="5563246"/>
            <a:ext cx="805963" cy="5201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1A1727-BA5C-1905-AC7C-98E1B0E790BE}"/>
              </a:ext>
            </a:extLst>
          </p:cNvPr>
          <p:cNvSpPr/>
          <p:nvPr/>
        </p:nvSpPr>
        <p:spPr>
          <a:xfrm>
            <a:off x="4106731" y="4275117"/>
            <a:ext cx="1014059" cy="967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LCA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5CC43B-43A8-616A-31A5-5A3720101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" r="23738"/>
          <a:stretch/>
        </p:blipFill>
        <p:spPr>
          <a:xfrm>
            <a:off x="116218" y="2812782"/>
            <a:ext cx="1190165" cy="10378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117E49-9DE2-6D0D-7B04-E5BD068E25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913" b="18203"/>
          <a:stretch/>
        </p:blipFill>
        <p:spPr>
          <a:xfrm>
            <a:off x="85080" y="5318563"/>
            <a:ext cx="1162933" cy="1116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61FEB1-6510-F881-B9F2-5642B81BFE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317"/>
          <a:stretch/>
        </p:blipFill>
        <p:spPr>
          <a:xfrm>
            <a:off x="7905229" y="3325718"/>
            <a:ext cx="1144448" cy="7097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A30CF6-6391-C608-40F6-FB54CFC171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5229" y="5745897"/>
            <a:ext cx="1012870" cy="8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7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F8348-955C-E1E8-42BE-D0BD1347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5048900"/>
            <a:ext cx="1269193" cy="1692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256E3-54A0-795A-E9A1-48A925CCECEE}"/>
              </a:ext>
            </a:extLst>
          </p:cNvPr>
          <p:cNvSpPr txBox="1"/>
          <p:nvPr/>
        </p:nvSpPr>
        <p:spPr>
          <a:xfrm>
            <a:off x="1752786" y="5323100"/>
            <a:ext cx="24368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Water safe to drink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Not pure (contains 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1C277-04E5-0463-B5F6-1BB94BB1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23" y="2665823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0B46C-B4DE-EBFF-BB18-A2FE5C0F9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937" y="1453885"/>
            <a:ext cx="1577238" cy="1049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2F860-6FA2-C78F-9E0B-F6CBAD8A5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275" y="113129"/>
            <a:ext cx="2178379" cy="122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AC1D01-725B-F9D2-3416-76FDBD372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513" y="4501030"/>
            <a:ext cx="665661" cy="562026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B5A3C5C-C5ED-AAEA-4C2E-E674C20B51C7}"/>
              </a:ext>
            </a:extLst>
          </p:cNvPr>
          <p:cNvSpPr/>
          <p:nvPr/>
        </p:nvSpPr>
        <p:spPr>
          <a:xfrm>
            <a:off x="102197" y="635802"/>
            <a:ext cx="2151221" cy="1722028"/>
          </a:xfrm>
          <a:prstGeom prst="wedgeRectCallout">
            <a:avLst>
              <a:gd name="adj1" fmla="val 66846"/>
              <a:gd name="adj2" fmla="val 155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Rain water collects as </a:t>
            </a:r>
            <a:r>
              <a:rPr lang="en-GB" b="1" u="sng" dirty="0">
                <a:solidFill>
                  <a:srgbClr val="FF0000"/>
                </a:solidFill>
              </a:rPr>
              <a:t>surface water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Lakes &amp; reservoir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As ground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C86E-14D0-8E86-4CBE-3A5F13034987}"/>
              </a:ext>
            </a:extLst>
          </p:cNvPr>
          <p:cNvSpPr txBox="1"/>
          <p:nvPr/>
        </p:nvSpPr>
        <p:spPr>
          <a:xfrm>
            <a:off x="155634" y="103738"/>
            <a:ext cx="19766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Potable water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C49D180-1FF5-3B88-2751-FE756BDFD708}"/>
              </a:ext>
            </a:extLst>
          </p:cNvPr>
          <p:cNvSpPr/>
          <p:nvPr/>
        </p:nvSpPr>
        <p:spPr>
          <a:xfrm>
            <a:off x="103484" y="2533773"/>
            <a:ext cx="2196720" cy="2441988"/>
          </a:xfrm>
          <a:prstGeom prst="wedgeRectCallout">
            <a:avLst>
              <a:gd name="adj1" fmla="val 66356"/>
              <a:gd name="adj2" fmla="val 3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b="1" u="sng" dirty="0">
                <a:solidFill>
                  <a:srgbClr val="FF0000"/>
                </a:solidFill>
              </a:rPr>
              <a:t>Filtration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b="1" u="sng" dirty="0">
                <a:solidFill>
                  <a:srgbClr val="FF0000"/>
                </a:solidFill>
              </a:rPr>
              <a:t>mesh</a:t>
            </a:r>
            <a:r>
              <a:rPr lang="en-GB" dirty="0">
                <a:solidFill>
                  <a:schemeClr val="tx1"/>
                </a:solidFill>
              </a:rPr>
              <a:t>) – removes </a:t>
            </a:r>
            <a:r>
              <a:rPr lang="en-GB" b="1" u="sng" dirty="0">
                <a:solidFill>
                  <a:srgbClr val="FF0000"/>
                </a:solidFill>
              </a:rPr>
              <a:t>large twigs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FF0000"/>
                </a:solidFill>
              </a:rPr>
              <a:t>Gravel and sand </a:t>
            </a:r>
            <a:r>
              <a:rPr lang="en-GB" dirty="0">
                <a:solidFill>
                  <a:schemeClr val="tx1"/>
                </a:solidFill>
              </a:rPr>
              <a:t>to filter other </a:t>
            </a:r>
            <a:r>
              <a:rPr lang="en-GB" b="1" u="sng" dirty="0">
                <a:solidFill>
                  <a:srgbClr val="FF0000"/>
                </a:solidFill>
              </a:rPr>
              <a:t>solid bits</a:t>
            </a:r>
          </a:p>
          <a:p>
            <a:endParaRPr lang="en-GB" b="1" u="sng" dirty="0">
              <a:solidFill>
                <a:srgbClr val="FF0000"/>
              </a:solidFill>
            </a:endParaRPr>
          </a:p>
          <a:p>
            <a:r>
              <a:rPr lang="en-GB" b="1" u="sng" dirty="0">
                <a:solidFill>
                  <a:srgbClr val="FF0000"/>
                </a:solidFill>
              </a:rPr>
              <a:t>Sterilisation </a:t>
            </a:r>
            <a:r>
              <a:rPr lang="en-GB" dirty="0">
                <a:solidFill>
                  <a:schemeClr val="tx1"/>
                </a:solidFill>
              </a:rPr>
              <a:t>with </a:t>
            </a:r>
            <a:r>
              <a:rPr lang="en-GB" b="1" u="sng" dirty="0">
                <a:solidFill>
                  <a:srgbClr val="FF0000"/>
                </a:solidFill>
              </a:rPr>
              <a:t>UV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kills bacteria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2C6D13-065E-194D-E1CA-2EF394D3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417" y="775569"/>
            <a:ext cx="1811172" cy="1356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EDD597-598D-D321-FD59-593990DA5AFD}"/>
              </a:ext>
            </a:extLst>
          </p:cNvPr>
          <p:cNvSpPr txBox="1"/>
          <p:nvPr/>
        </p:nvSpPr>
        <p:spPr>
          <a:xfrm>
            <a:off x="5628948" y="149905"/>
            <a:ext cx="293161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Potable Water - Desalination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AAD0A4-4907-3CCE-2FBD-1F11EBD2CE4D}"/>
              </a:ext>
            </a:extLst>
          </p:cNvPr>
          <p:cNvCxnSpPr/>
          <p:nvPr/>
        </p:nvCxnSpPr>
        <p:spPr>
          <a:xfrm>
            <a:off x="4817511" y="113129"/>
            <a:ext cx="115860" cy="641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C4D04A-CC6D-2C90-BEE5-0B1CC72A128D}"/>
              </a:ext>
            </a:extLst>
          </p:cNvPr>
          <p:cNvSpPr txBox="1"/>
          <p:nvPr/>
        </p:nvSpPr>
        <p:spPr>
          <a:xfrm>
            <a:off x="5054081" y="2238872"/>
            <a:ext cx="4015156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  <a:r>
              <a:rPr lang="en-GB" b="1" u="sng" dirty="0">
                <a:solidFill>
                  <a:srgbClr val="FF0000"/>
                </a:solidFill>
              </a:rPr>
              <a:t>Test the salt water pH </a:t>
            </a:r>
            <a:r>
              <a:rPr lang="en-GB" dirty="0"/>
              <a:t>to ensure </a:t>
            </a:r>
            <a:r>
              <a:rPr lang="en-GB" b="1" u="sng" dirty="0">
                <a:solidFill>
                  <a:srgbClr val="FF0000"/>
                </a:solidFill>
              </a:rPr>
              <a:t>pH7</a:t>
            </a:r>
            <a:r>
              <a:rPr lang="en-GB" dirty="0"/>
              <a:t> – if not neutralise </a:t>
            </a:r>
          </a:p>
          <a:p>
            <a:endParaRPr lang="en-GB" dirty="0"/>
          </a:p>
          <a:p>
            <a:r>
              <a:rPr lang="en-GB" dirty="0"/>
              <a:t>2</a:t>
            </a:r>
            <a:r>
              <a:rPr lang="en-GB" b="1" u="sng" dirty="0">
                <a:solidFill>
                  <a:srgbClr val="FF0000"/>
                </a:solidFill>
              </a:rPr>
              <a:t>. Heat the salt water </a:t>
            </a:r>
            <a:r>
              <a:rPr lang="en-GB" dirty="0"/>
              <a:t>– water has a lower boiling point than salt.</a:t>
            </a:r>
          </a:p>
          <a:p>
            <a:endParaRPr lang="en-GB" dirty="0"/>
          </a:p>
          <a:p>
            <a:r>
              <a:rPr lang="en-GB" dirty="0"/>
              <a:t>3. </a:t>
            </a:r>
            <a:r>
              <a:rPr lang="en-GB" b="1" u="sng" dirty="0">
                <a:solidFill>
                  <a:srgbClr val="FF0000"/>
                </a:solidFill>
              </a:rPr>
              <a:t>Water evaporates</a:t>
            </a:r>
            <a:r>
              <a:rPr lang="en-GB" dirty="0"/>
              <a:t> and  </a:t>
            </a:r>
            <a:r>
              <a:rPr lang="en-GB" b="1" u="sng" dirty="0">
                <a:solidFill>
                  <a:srgbClr val="FF0000"/>
                </a:solidFill>
              </a:rPr>
              <a:t>vaporises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4. Water vapour moves down the </a:t>
            </a:r>
            <a:r>
              <a:rPr lang="en-GB" b="1" u="sng" dirty="0">
                <a:solidFill>
                  <a:srgbClr val="FF0000"/>
                </a:solidFill>
              </a:rPr>
              <a:t>condenser and cools </a:t>
            </a:r>
            <a:r>
              <a:rPr lang="en-GB" dirty="0"/>
              <a:t>turning back into </a:t>
            </a:r>
            <a:r>
              <a:rPr lang="en-GB" b="1" u="sng" dirty="0">
                <a:solidFill>
                  <a:srgbClr val="FF0000"/>
                </a:solidFill>
              </a:rPr>
              <a:t>liquid water </a:t>
            </a:r>
            <a:r>
              <a:rPr lang="en-GB" dirty="0"/>
              <a:t>and collect</a:t>
            </a:r>
          </a:p>
          <a:p>
            <a:endParaRPr lang="en-GB" dirty="0"/>
          </a:p>
          <a:p>
            <a:r>
              <a:rPr lang="en-GB" dirty="0"/>
              <a:t>5</a:t>
            </a:r>
            <a:r>
              <a:rPr lang="en-GB" b="1" u="sng" dirty="0">
                <a:solidFill>
                  <a:srgbClr val="FF0000"/>
                </a:solidFill>
              </a:rPr>
              <a:t>. Test the pH </a:t>
            </a:r>
            <a:r>
              <a:rPr lang="en-GB" dirty="0"/>
              <a:t>of the collected water</a:t>
            </a:r>
          </a:p>
          <a:p>
            <a:endParaRPr lang="en-GB" dirty="0"/>
          </a:p>
          <a:p>
            <a:r>
              <a:rPr lang="en-GB" dirty="0"/>
              <a:t>6. </a:t>
            </a:r>
            <a:r>
              <a:rPr lang="en-GB" b="1" u="sng" dirty="0">
                <a:solidFill>
                  <a:srgbClr val="FF0000"/>
                </a:solidFill>
              </a:rPr>
              <a:t>Test purity </a:t>
            </a:r>
            <a:r>
              <a:rPr lang="en-GB" dirty="0"/>
              <a:t>of collected water – test boiling point, </a:t>
            </a:r>
            <a:r>
              <a:rPr lang="en-GB" b="1" u="sng" dirty="0">
                <a:solidFill>
                  <a:srgbClr val="FF0000"/>
                </a:solidFill>
              </a:rPr>
              <a:t>if pure boiling point 100</a:t>
            </a:r>
            <a:r>
              <a:rPr lang="en-GB" b="1" u="sng" baseline="30000" dirty="0">
                <a:solidFill>
                  <a:srgbClr val="FF0000"/>
                </a:solidFill>
              </a:rPr>
              <a:t>o</a:t>
            </a:r>
            <a:r>
              <a:rPr lang="en-GB" b="1" u="sng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6C14924C-FB8D-3320-B99C-C9608D437C31}"/>
              </a:ext>
            </a:extLst>
          </p:cNvPr>
          <p:cNvSpPr/>
          <p:nvPr/>
        </p:nvSpPr>
        <p:spPr>
          <a:xfrm>
            <a:off x="7367516" y="1008559"/>
            <a:ext cx="1635244" cy="890649"/>
          </a:xfrm>
          <a:prstGeom prst="wedgeRectCallout">
            <a:avLst>
              <a:gd name="adj1" fmla="val -70215"/>
              <a:gd name="adj2" fmla="val -22833"/>
            </a:avLst>
          </a:prstGeom>
          <a:solidFill>
            <a:srgbClr val="EEC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Expensive as lots of heat energy needed</a:t>
            </a:r>
          </a:p>
        </p:txBody>
      </p:sp>
    </p:spTree>
    <p:extLst>
      <p:ext uri="{BB962C8B-B14F-4D97-AF65-F5344CB8AC3E}">
        <p14:creationId xmlns:p14="http://schemas.microsoft.com/office/powerpoint/2010/main" val="374855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EB2B7-0337-9EE5-2652-3A60D547FD52}"/>
              </a:ext>
            </a:extLst>
          </p:cNvPr>
          <p:cNvSpPr txBox="1"/>
          <p:nvPr/>
        </p:nvSpPr>
        <p:spPr>
          <a:xfrm>
            <a:off x="155635" y="103738"/>
            <a:ext cx="118627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Waste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FDA20-F895-1838-F9D4-A41303087D29}"/>
              </a:ext>
            </a:extLst>
          </p:cNvPr>
          <p:cNvSpPr txBox="1"/>
          <p:nvPr/>
        </p:nvSpPr>
        <p:spPr>
          <a:xfrm>
            <a:off x="2517054" y="81708"/>
            <a:ext cx="6471311" cy="249299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Waste water needs to be treated before being released into the environment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Human waste </a:t>
            </a:r>
            <a:r>
              <a:rPr lang="en-GB" dirty="0"/>
              <a:t>– sewage, bath water, washing up etc – could contain </a:t>
            </a:r>
            <a:r>
              <a:rPr lang="en-GB" b="1" u="sng" dirty="0">
                <a:solidFill>
                  <a:srgbClr val="FF0000"/>
                </a:solidFill>
              </a:rPr>
              <a:t>harmful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Industrial waste </a:t>
            </a:r>
            <a:r>
              <a:rPr lang="en-GB" dirty="0"/>
              <a:t>– may contain </a:t>
            </a:r>
            <a:r>
              <a:rPr lang="en-GB" b="1" u="sng" dirty="0">
                <a:solidFill>
                  <a:srgbClr val="FF0000"/>
                </a:solidFill>
              </a:rPr>
              <a:t>toxic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Agricultural waste </a:t>
            </a:r>
            <a:r>
              <a:rPr lang="en-GB" dirty="0"/>
              <a:t>– may contain fertilisers and pesticides which </a:t>
            </a:r>
            <a:r>
              <a:rPr lang="en-GB" b="1" u="sng" dirty="0">
                <a:solidFill>
                  <a:srgbClr val="FF0000"/>
                </a:solidFill>
              </a:rPr>
              <a:t>could affect an ecosystem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DAD18-B31B-9421-0560-2CE33B4D1583}"/>
              </a:ext>
            </a:extLst>
          </p:cNvPr>
          <p:cNvSpPr txBox="1"/>
          <p:nvPr/>
        </p:nvSpPr>
        <p:spPr>
          <a:xfrm>
            <a:off x="195453" y="3619339"/>
            <a:ext cx="1887245" cy="14773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Screening</a:t>
            </a:r>
          </a:p>
          <a:p>
            <a:endParaRPr lang="en-GB" dirty="0"/>
          </a:p>
          <a:p>
            <a:r>
              <a:rPr lang="en-GB" dirty="0"/>
              <a:t>Removes large bits e.g. twigs / plastic bags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AC21385B-4A57-05F5-1F30-9BA0320C0CE5}"/>
              </a:ext>
            </a:extLst>
          </p:cNvPr>
          <p:cNvSpPr/>
          <p:nvPr/>
        </p:nvSpPr>
        <p:spPr>
          <a:xfrm>
            <a:off x="2097783" y="3890393"/>
            <a:ext cx="270030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12">
            <a:extLst>
              <a:ext uri="{FF2B5EF4-FFF2-40B4-BE49-F238E27FC236}">
                <a16:creationId xmlns:a16="http://schemas.microsoft.com/office/drawing/2014/main" id="{0BEE9C49-384B-459D-DCA9-B9E99A9F574D}"/>
              </a:ext>
            </a:extLst>
          </p:cNvPr>
          <p:cNvSpPr/>
          <p:nvPr/>
        </p:nvSpPr>
        <p:spPr>
          <a:xfrm>
            <a:off x="4226348" y="3366721"/>
            <a:ext cx="48686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id="{20F9FA4F-6199-733A-5A7A-1F31D861E407}"/>
              </a:ext>
            </a:extLst>
          </p:cNvPr>
          <p:cNvSpPr/>
          <p:nvPr/>
        </p:nvSpPr>
        <p:spPr>
          <a:xfrm>
            <a:off x="7116434" y="2823168"/>
            <a:ext cx="359828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BB94E-D876-EFC7-1C0E-C0A54BD2ED98}"/>
              </a:ext>
            </a:extLst>
          </p:cNvPr>
          <p:cNvSpPr txBox="1"/>
          <p:nvPr/>
        </p:nvSpPr>
        <p:spPr>
          <a:xfrm>
            <a:off x="7484788" y="2758039"/>
            <a:ext cx="14041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Pumped to environment</a:t>
            </a:r>
          </a:p>
        </p:txBody>
      </p:sp>
      <p:sp>
        <p:nvSpPr>
          <p:cNvPr id="14" name="Right Arrow 18">
            <a:extLst>
              <a:ext uri="{FF2B5EF4-FFF2-40B4-BE49-F238E27FC236}">
                <a16:creationId xmlns:a16="http://schemas.microsoft.com/office/drawing/2014/main" id="{83BDA69B-ECB0-8E16-8516-2AE2CB05ED46}"/>
              </a:ext>
            </a:extLst>
          </p:cNvPr>
          <p:cNvSpPr/>
          <p:nvPr/>
        </p:nvSpPr>
        <p:spPr>
          <a:xfrm rot="4462451">
            <a:off x="6751806" y="5049259"/>
            <a:ext cx="553304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9037CE98-7B95-00C6-B242-DFC96D19B83C}"/>
              </a:ext>
            </a:extLst>
          </p:cNvPr>
          <p:cNvSpPr/>
          <p:nvPr/>
        </p:nvSpPr>
        <p:spPr>
          <a:xfrm>
            <a:off x="7143673" y="4297695"/>
            <a:ext cx="359828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E8706-8514-9531-4D5E-3B8590F13600}"/>
              </a:ext>
            </a:extLst>
          </p:cNvPr>
          <p:cNvSpPr txBox="1"/>
          <p:nvPr/>
        </p:nvSpPr>
        <p:spPr>
          <a:xfrm>
            <a:off x="7523112" y="4226855"/>
            <a:ext cx="122119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Methane (energy source)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03D7C2-B8E9-C07F-7F5D-146964315521}"/>
              </a:ext>
            </a:extLst>
          </p:cNvPr>
          <p:cNvSpPr txBox="1"/>
          <p:nvPr/>
        </p:nvSpPr>
        <p:spPr>
          <a:xfrm>
            <a:off x="6676554" y="5647125"/>
            <a:ext cx="115873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Remains used for fertiliser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DEE92E-24EC-1978-77BC-CCFDD8EB3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11"/>
          <a:stretch/>
        </p:blipFill>
        <p:spPr>
          <a:xfrm>
            <a:off x="155634" y="5145569"/>
            <a:ext cx="1887245" cy="1608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C4217E-1F6D-97E7-3C3E-F2C40B838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7"/>
          <a:stretch/>
        </p:blipFill>
        <p:spPr>
          <a:xfrm>
            <a:off x="2037566" y="5538926"/>
            <a:ext cx="2517569" cy="1242698"/>
          </a:xfrm>
          <a:prstGeom prst="rect">
            <a:avLst/>
          </a:prstGeom>
        </p:spPr>
      </p:pic>
      <p:sp>
        <p:nvSpPr>
          <p:cNvPr id="12" name="Right Arrow 16">
            <a:extLst>
              <a:ext uri="{FF2B5EF4-FFF2-40B4-BE49-F238E27FC236}">
                <a16:creationId xmlns:a16="http://schemas.microsoft.com/office/drawing/2014/main" id="{707E0704-46F6-3CF0-1962-90FCA514C14A}"/>
              </a:ext>
            </a:extLst>
          </p:cNvPr>
          <p:cNvSpPr/>
          <p:nvPr/>
        </p:nvSpPr>
        <p:spPr>
          <a:xfrm>
            <a:off x="4251363" y="4112143"/>
            <a:ext cx="48686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3A6828-30CF-07F5-20E9-B68C19B49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25"/>
          <a:stretch/>
        </p:blipFill>
        <p:spPr>
          <a:xfrm>
            <a:off x="4555135" y="5096667"/>
            <a:ext cx="1594791" cy="17823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75F2BE-63C8-46A5-3D06-136358A62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205" y="3784367"/>
            <a:ext cx="851004" cy="478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8A9148-B482-BFD3-1AFD-7A7A1F9AA0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34"/>
          <a:stretch/>
        </p:blipFill>
        <p:spPr>
          <a:xfrm>
            <a:off x="7852123" y="5972670"/>
            <a:ext cx="1079719" cy="423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C7859A-5D3E-FAB9-0E3D-70CDC6344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99" y="885195"/>
            <a:ext cx="2220028" cy="147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A412A-5B94-40FA-A676-0FDF11F3E895}"/>
              </a:ext>
            </a:extLst>
          </p:cNvPr>
          <p:cNvSpPr txBox="1"/>
          <p:nvPr/>
        </p:nvSpPr>
        <p:spPr>
          <a:xfrm>
            <a:off x="2389133" y="3146549"/>
            <a:ext cx="188724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Sedimentation – heavier solids fall to the bottom (sludge)</a:t>
            </a:r>
          </a:p>
          <a:p>
            <a:endParaRPr lang="en-GB" dirty="0"/>
          </a:p>
          <a:p>
            <a:r>
              <a:rPr lang="en-GB" dirty="0"/>
              <a:t>Effluent floats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9A9F2-356E-E686-C7A5-43E38F1DD9EB}"/>
              </a:ext>
            </a:extLst>
          </p:cNvPr>
          <p:cNvSpPr txBox="1"/>
          <p:nvPr/>
        </p:nvSpPr>
        <p:spPr>
          <a:xfrm>
            <a:off x="4713214" y="2676445"/>
            <a:ext cx="241926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Effluent treated with aerobic digestion – bacteria use oxygen to break down organic matter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94396-19C6-BE34-159C-529D06059FAA}"/>
              </a:ext>
            </a:extLst>
          </p:cNvPr>
          <p:cNvSpPr txBox="1"/>
          <p:nvPr/>
        </p:nvSpPr>
        <p:spPr>
          <a:xfrm>
            <a:off x="4753437" y="4187933"/>
            <a:ext cx="2390236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Sludge treated with bacteria that carry out anaerobic digestion</a:t>
            </a:r>
          </a:p>
        </p:txBody>
      </p:sp>
    </p:spTree>
    <p:extLst>
      <p:ext uri="{BB962C8B-B14F-4D97-AF65-F5344CB8AC3E}">
        <p14:creationId xmlns:p14="http://schemas.microsoft.com/office/powerpoint/2010/main" val="340297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A5B16-BC6E-4A3E-A1B7-74C1670B8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170D2A-152C-4682-9E0E-C66335EBDE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64E187-C0BF-47EA-A18D-264CA8681B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512</Words>
  <Application>Microsoft Office PowerPoint</Application>
  <PresentationFormat>On-screen Show (4:3)</PresentationFormat>
  <Paragraphs>96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16</cp:revision>
  <dcterms:created xsi:type="dcterms:W3CDTF">2023-04-21T09:43:47Z</dcterms:created>
  <dcterms:modified xsi:type="dcterms:W3CDTF">2025-03-03T10:44:59Z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