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FFE"/>
    <a:srgbClr val="FEBEF9"/>
    <a:srgbClr val="8FFF8F"/>
    <a:srgbClr val="FFE3DD"/>
    <a:srgbClr val="FFC0B3"/>
    <a:srgbClr val="FF5757"/>
    <a:srgbClr val="D1FFD9"/>
    <a:srgbClr val="FFDD71"/>
    <a:srgbClr val="952B6A"/>
    <a:srgbClr val="FD8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1B164-3EDD-49E0-A20E-12E028D88F98}" v="51" dt="2023-04-15T20:57:56.912"/>
    <p1510:client id="{329543E8-599C-498B-B870-C95862D79B12}" v="49" dt="2023-04-15T22:00:10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422" autoAdjust="0"/>
  </p:normalViewPr>
  <p:slideViewPr>
    <p:cSldViewPr snapToGrid="0">
      <p:cViewPr varScale="1">
        <p:scale>
          <a:sx n="54" d="100"/>
          <a:sy n="54" d="100"/>
        </p:scale>
        <p:origin x="16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0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2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6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44B4-BC87-456E-8138-164B52A18415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0D81-C5B6-4481-A5A3-FB2AC2A09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9CA74-E2F9-3948-486D-D78A67C4B8BE}"/>
              </a:ext>
            </a:extLst>
          </p:cNvPr>
          <p:cNvSpPr txBox="1"/>
          <p:nvPr/>
        </p:nvSpPr>
        <p:spPr>
          <a:xfrm>
            <a:off x="3358158" y="75017"/>
            <a:ext cx="2683823" cy="369332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Chemical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E61B9-C376-26F9-AE12-8A82F740B1B0}"/>
              </a:ext>
            </a:extLst>
          </p:cNvPr>
          <p:cNvSpPr txBox="1"/>
          <p:nvPr/>
        </p:nvSpPr>
        <p:spPr>
          <a:xfrm>
            <a:off x="136532" y="635251"/>
            <a:ext cx="3241965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Pure substance: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Contains only one compound or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Boiling and melting point are specific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83508-6F4C-7CDC-FCFA-66E1EB92E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55" t="13680" r="8701" b="50000"/>
          <a:stretch/>
        </p:blipFill>
        <p:spPr>
          <a:xfrm>
            <a:off x="3425278" y="635251"/>
            <a:ext cx="3018797" cy="1472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46A40-10FA-BED0-B7E1-62DD60B9A389}"/>
              </a:ext>
            </a:extLst>
          </p:cNvPr>
          <p:cNvSpPr txBox="1"/>
          <p:nvPr/>
        </p:nvSpPr>
        <p:spPr>
          <a:xfrm>
            <a:off x="3701188" y="2107792"/>
            <a:ext cx="246697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Pure substances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AF1E8-F699-1E44-3F63-860588CE1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2" b="12598"/>
          <a:stretch/>
        </p:blipFill>
        <p:spPr>
          <a:xfrm>
            <a:off x="6540493" y="635251"/>
            <a:ext cx="2466975" cy="1472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77B6D-902C-4494-9D70-BBBD1F20F3CD}"/>
              </a:ext>
            </a:extLst>
          </p:cNvPr>
          <p:cNvSpPr txBox="1"/>
          <p:nvPr/>
        </p:nvSpPr>
        <p:spPr>
          <a:xfrm>
            <a:off x="136533" y="2725387"/>
            <a:ext cx="377812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Impure substance: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a mixture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Range</a:t>
            </a:r>
            <a:r>
              <a:rPr lang="en-GB" dirty="0"/>
              <a:t> of boiling and melting points</a:t>
            </a:r>
            <a:endParaRPr lang="en-GB" b="1" u="sng" dirty="0"/>
          </a:p>
        </p:txBody>
      </p:sp>
      <p:pic>
        <p:nvPicPr>
          <p:cNvPr id="1026" name="Picture 2" descr="pure substances/ density 2 Diagram | Quizlet">
            <a:extLst>
              <a:ext uri="{FF2B5EF4-FFF2-40B4-BE49-F238E27FC236}">
                <a16:creationId xmlns:a16="http://schemas.microsoft.com/office/drawing/2014/main" id="{0EC98AD3-2683-66F6-A1EC-61A48D4BA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14026" r="63595" b="50000"/>
          <a:stretch/>
        </p:blipFill>
        <p:spPr bwMode="auto">
          <a:xfrm>
            <a:off x="3549951" y="3648717"/>
            <a:ext cx="1448790" cy="13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3987F-7217-238A-0DE9-69B74B9BF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32" y="3723458"/>
            <a:ext cx="3778126" cy="30107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C2B495-CB65-3C6C-1613-923891E3F17A}"/>
              </a:ext>
            </a:extLst>
          </p:cNvPr>
          <p:cNvSpPr txBox="1"/>
          <p:nvPr/>
        </p:nvSpPr>
        <p:spPr>
          <a:xfrm>
            <a:off x="992442" y="3631814"/>
            <a:ext cx="20663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Pure substance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F0F27-AF47-7D7B-F670-B937FD4614C3}"/>
              </a:ext>
            </a:extLst>
          </p:cNvPr>
          <p:cNvSpPr txBox="1"/>
          <p:nvPr/>
        </p:nvSpPr>
        <p:spPr>
          <a:xfrm>
            <a:off x="1128976" y="3944376"/>
            <a:ext cx="20663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Impure substance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7FD2B-003A-7199-1797-87850C7DE0ED}"/>
              </a:ext>
            </a:extLst>
          </p:cNvPr>
          <p:cNvSpPr txBox="1"/>
          <p:nvPr/>
        </p:nvSpPr>
        <p:spPr>
          <a:xfrm>
            <a:off x="4046731" y="3064671"/>
            <a:ext cx="1306679" cy="66856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Impure substance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B43AB-52E2-EF1F-756E-AEA18859B98C}"/>
              </a:ext>
            </a:extLst>
          </p:cNvPr>
          <p:cNvSpPr/>
          <p:nvPr/>
        </p:nvSpPr>
        <p:spPr>
          <a:xfrm>
            <a:off x="0" y="493114"/>
            <a:ext cx="9144000" cy="2157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7F7BE-798C-6FE6-109E-819523166DE8}"/>
              </a:ext>
            </a:extLst>
          </p:cNvPr>
          <p:cNvSpPr/>
          <p:nvPr/>
        </p:nvSpPr>
        <p:spPr>
          <a:xfrm>
            <a:off x="12989" y="2650646"/>
            <a:ext cx="5340421" cy="4126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95172-5DB4-B90D-B548-0956CAA0F476}"/>
              </a:ext>
            </a:extLst>
          </p:cNvPr>
          <p:cNvSpPr txBox="1"/>
          <p:nvPr/>
        </p:nvSpPr>
        <p:spPr>
          <a:xfrm>
            <a:off x="5557652" y="2909455"/>
            <a:ext cx="334884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Formulation 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mixtures with a specific purpose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Pigments in paints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Additives in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in drugs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6C9888-4A1B-DA73-F2EE-78F7D38E1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786" y="5199589"/>
            <a:ext cx="2465868" cy="13870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5EB56C-DA1F-D04F-9369-8D8B58641285}"/>
              </a:ext>
            </a:extLst>
          </p:cNvPr>
          <p:cNvSpPr/>
          <p:nvPr/>
        </p:nvSpPr>
        <p:spPr>
          <a:xfrm>
            <a:off x="5353410" y="2650646"/>
            <a:ext cx="3777601" cy="4126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91C310AE-6578-3B7A-D4EC-0E2BC01C55EB}"/>
              </a:ext>
            </a:extLst>
          </p:cNvPr>
          <p:cNvSpPr/>
          <p:nvPr/>
        </p:nvSpPr>
        <p:spPr>
          <a:xfrm>
            <a:off x="6899565" y="2443555"/>
            <a:ext cx="2006929" cy="536425"/>
          </a:xfrm>
          <a:prstGeom prst="wedgeRectCallout">
            <a:avLst>
              <a:gd name="adj1" fmla="val -41543"/>
              <a:gd name="adj2" fmla="val 9349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Know your definitions</a:t>
            </a:r>
          </a:p>
        </p:txBody>
      </p:sp>
    </p:spTree>
    <p:extLst>
      <p:ext uri="{BB962C8B-B14F-4D97-AF65-F5344CB8AC3E}">
        <p14:creationId xmlns:p14="http://schemas.microsoft.com/office/powerpoint/2010/main" val="96250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BF5EDE-1056-E505-1FA9-389CA551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8" y="541043"/>
            <a:ext cx="4114652" cy="2037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CD21A-78DC-0CBE-001A-8377F0EC6FD5}"/>
              </a:ext>
            </a:extLst>
          </p:cNvPr>
          <p:cNvSpPr txBox="1"/>
          <p:nvPr/>
        </p:nvSpPr>
        <p:spPr>
          <a:xfrm>
            <a:off x="3358158" y="75017"/>
            <a:ext cx="2683823" cy="369332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Gas tests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9F12D-F5FF-D25F-F9EC-F9A86AE9A990}"/>
              </a:ext>
            </a:extLst>
          </p:cNvPr>
          <p:cNvSpPr/>
          <p:nvPr/>
        </p:nvSpPr>
        <p:spPr>
          <a:xfrm>
            <a:off x="189055" y="2579021"/>
            <a:ext cx="3995900" cy="9479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Oxygen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Relights a </a:t>
            </a:r>
            <a:r>
              <a:rPr lang="en-GB" sz="2400" b="1" u="sng" dirty="0">
                <a:solidFill>
                  <a:schemeClr val="tx1"/>
                </a:solidFill>
              </a:rPr>
              <a:t>glowing splint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0CCAD-D68A-3CF2-66E3-444B73FDEDD2}"/>
              </a:ext>
            </a:extLst>
          </p:cNvPr>
          <p:cNvSpPr/>
          <p:nvPr/>
        </p:nvSpPr>
        <p:spPr>
          <a:xfrm>
            <a:off x="5029348" y="2579021"/>
            <a:ext cx="3995900" cy="947950"/>
          </a:xfrm>
          <a:prstGeom prst="rect">
            <a:avLst/>
          </a:prstGeom>
          <a:solidFill>
            <a:srgbClr val="FEB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Hydrogen</a:t>
            </a:r>
          </a:p>
          <a:p>
            <a:pPr algn="ctr"/>
            <a:r>
              <a:rPr lang="en-GB" sz="2400" b="1" u="sng" dirty="0">
                <a:solidFill>
                  <a:schemeClr val="tx1"/>
                </a:solidFill>
              </a:rPr>
              <a:t>Lit</a:t>
            </a:r>
            <a:r>
              <a:rPr lang="en-GB" sz="2400" dirty="0">
                <a:solidFill>
                  <a:schemeClr val="tx1"/>
                </a:solidFill>
              </a:rPr>
              <a:t> split will burn with a squeaky pop</a:t>
            </a:r>
            <a:endParaRPr lang="en-GB" sz="2400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8 C) Test for Gases – AQA Combined Science Trilogy - Elevise">
            <a:extLst>
              <a:ext uri="{FF2B5EF4-FFF2-40B4-BE49-F238E27FC236}">
                <a16:creationId xmlns:a16="http://schemas.microsoft.com/office/drawing/2014/main" id="{0CF77C87-8429-F58D-3F1A-398CFF04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81" y="75017"/>
            <a:ext cx="2519363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094E0C-0266-5864-BE9D-DFBA64611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28" y="3871204"/>
            <a:ext cx="2495550" cy="1838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E3DAC9-B21C-73FD-A8B2-22B53357DA5E}"/>
              </a:ext>
            </a:extLst>
          </p:cNvPr>
          <p:cNvSpPr/>
          <p:nvPr/>
        </p:nvSpPr>
        <p:spPr>
          <a:xfrm>
            <a:off x="189055" y="5756315"/>
            <a:ext cx="3995900" cy="924257"/>
          </a:xfrm>
          <a:prstGeom prst="rect">
            <a:avLst/>
          </a:prstGeom>
          <a:solidFill>
            <a:srgbClr val="8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Carbon dioxide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Limewater turns cloudy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B9B8BA-77F0-5ABB-29BB-6DBAB3A58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150" y="3619389"/>
            <a:ext cx="2505075" cy="1819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A880A5-05FC-FC97-98BA-53C67D0D3ECC}"/>
              </a:ext>
            </a:extLst>
          </p:cNvPr>
          <p:cNvSpPr/>
          <p:nvPr/>
        </p:nvSpPr>
        <p:spPr>
          <a:xfrm>
            <a:off x="5029348" y="5709529"/>
            <a:ext cx="3995900" cy="924257"/>
          </a:xfrm>
          <a:prstGeom prst="rect">
            <a:avLst/>
          </a:prstGeom>
          <a:solidFill>
            <a:srgbClr val="BA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Chlorine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Damp litmus paper bleaches white</a:t>
            </a:r>
          </a:p>
        </p:txBody>
      </p:sp>
    </p:spTree>
    <p:extLst>
      <p:ext uri="{BB962C8B-B14F-4D97-AF65-F5344CB8AC3E}">
        <p14:creationId xmlns:p14="http://schemas.microsoft.com/office/powerpoint/2010/main" val="291808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CD21A-78DC-0CBE-001A-8377F0EC6FD5}"/>
              </a:ext>
            </a:extLst>
          </p:cNvPr>
          <p:cNvSpPr txBox="1"/>
          <p:nvPr/>
        </p:nvSpPr>
        <p:spPr>
          <a:xfrm>
            <a:off x="312360" y="43612"/>
            <a:ext cx="2683823" cy="369332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Chromatography RP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80E88-36F0-C280-D21D-E838E71C0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8" t="11393" b="16836"/>
          <a:stretch/>
        </p:blipFill>
        <p:spPr>
          <a:xfrm>
            <a:off x="3254898" y="43612"/>
            <a:ext cx="5785842" cy="3060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4B756-2DDC-F73C-BFFE-220C2E89CDFE}"/>
              </a:ext>
            </a:extLst>
          </p:cNvPr>
          <p:cNvSpPr txBox="1"/>
          <p:nvPr/>
        </p:nvSpPr>
        <p:spPr>
          <a:xfrm>
            <a:off x="103260" y="628079"/>
            <a:ext cx="3254898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Draw a pencil line 2cm from the bottom of the paper – </a:t>
            </a:r>
            <a:r>
              <a:rPr lang="en-GB" b="1" u="sng" dirty="0"/>
              <a:t>pencil will not run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Add dye / unknown substance as a small dot on the line – </a:t>
            </a:r>
            <a:r>
              <a:rPr lang="en-GB" b="1" u="sng" dirty="0"/>
              <a:t>stationary phase </a:t>
            </a: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Place the paper into a </a:t>
            </a:r>
            <a:r>
              <a:rPr lang="en-GB" b="1" u="sng" dirty="0"/>
              <a:t>solvent</a:t>
            </a:r>
            <a:r>
              <a:rPr lang="en-GB" dirty="0"/>
              <a:t> – ensure solvent below the line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Let the solvent run up the paper – </a:t>
            </a:r>
            <a:r>
              <a:rPr lang="en-GB" b="1" u="sng" dirty="0"/>
              <a:t>if substances in the mixture are soluble </a:t>
            </a:r>
            <a:r>
              <a:rPr lang="en-GB" dirty="0"/>
              <a:t>they will run up the paper – </a:t>
            </a:r>
            <a:r>
              <a:rPr lang="en-GB" b="1" u="sng" dirty="0"/>
              <a:t>mobile phase</a:t>
            </a:r>
          </a:p>
          <a:p>
            <a:pPr marL="342900" indent="-342900">
              <a:buAutoNum type="arabicPeriod"/>
            </a:pPr>
            <a:endParaRPr lang="en-GB" b="1" u="sng" dirty="0"/>
          </a:p>
          <a:p>
            <a:pPr marL="342900" indent="-342900">
              <a:buAutoNum type="arabicPeriod"/>
            </a:pPr>
            <a:r>
              <a:rPr lang="en-GB" dirty="0"/>
              <a:t>When the solvent is 1cm from the top of the paper remove and draw a pencil line – </a:t>
            </a:r>
            <a:r>
              <a:rPr lang="en-GB" b="1" u="sng" dirty="0"/>
              <a:t>solvent front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BE6243-6C55-30B6-2501-83B603B68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179"/>
          <a:stretch/>
        </p:blipFill>
        <p:spPr>
          <a:xfrm>
            <a:off x="3753535" y="5119055"/>
            <a:ext cx="3417286" cy="1695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75E8DB-FA93-A994-57B3-0C8102CE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627" y="3177092"/>
            <a:ext cx="3598194" cy="1759864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749E8A9E-B78B-6EC4-0025-1354E23D3DE5}"/>
              </a:ext>
            </a:extLst>
          </p:cNvPr>
          <p:cNvSpPr/>
          <p:nvPr/>
        </p:nvSpPr>
        <p:spPr>
          <a:xfrm>
            <a:off x="7363326" y="3628773"/>
            <a:ext cx="1677414" cy="927185"/>
          </a:xfrm>
          <a:prstGeom prst="wedgeRectCallout">
            <a:avLst>
              <a:gd name="adj1" fmla="val -63869"/>
              <a:gd name="adj2" fmla="val 63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Rf must be less than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A978DE-8A05-1E5B-C20C-060F5F1DB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1" t="77908" r="23706" b="-736"/>
          <a:stretch/>
        </p:blipFill>
        <p:spPr>
          <a:xfrm>
            <a:off x="6798961" y="5966721"/>
            <a:ext cx="2241779" cy="674711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DB6D08ED-94A0-3C4A-D082-C9B9C0288E2C}"/>
              </a:ext>
            </a:extLst>
          </p:cNvPr>
          <p:cNvSpPr/>
          <p:nvPr/>
        </p:nvSpPr>
        <p:spPr>
          <a:xfrm>
            <a:off x="7267073" y="4891395"/>
            <a:ext cx="1677414" cy="927185"/>
          </a:xfrm>
          <a:prstGeom prst="wedgeRectCallout">
            <a:avLst>
              <a:gd name="adj1" fmla="val -76302"/>
              <a:gd name="adj2" fmla="val 18471"/>
            </a:avLst>
          </a:prstGeom>
          <a:solidFill>
            <a:srgbClr val="FEBE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2489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CD21A-78DC-0CBE-001A-8377F0EC6FD5}"/>
              </a:ext>
            </a:extLst>
          </p:cNvPr>
          <p:cNvSpPr txBox="1"/>
          <p:nvPr/>
        </p:nvSpPr>
        <p:spPr>
          <a:xfrm>
            <a:off x="312360" y="43612"/>
            <a:ext cx="4083177" cy="369332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Chromatography </a:t>
            </a:r>
            <a:r>
              <a:rPr lang="en-GB"/>
              <a:t>exam question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EFB28-86E5-1134-41D9-21758213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58" y="798401"/>
            <a:ext cx="4872250" cy="279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7CA91-BCD6-5273-A800-34637CA0CEBB}"/>
              </a:ext>
            </a:extLst>
          </p:cNvPr>
          <p:cNvSpPr txBox="1"/>
          <p:nvPr/>
        </p:nvSpPr>
        <p:spPr>
          <a:xfrm>
            <a:off x="4892843" y="5133474"/>
            <a:ext cx="4154906" cy="1569660"/>
          </a:xfrm>
          <a:prstGeom prst="rect">
            <a:avLst/>
          </a:prstGeom>
          <a:solidFill>
            <a:srgbClr val="BAFFF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To identify what is in a sample, run </a:t>
            </a:r>
            <a:r>
              <a:rPr lang="en-GB" sz="2400" b="1" u="sng" dirty="0">
                <a:solidFill>
                  <a:srgbClr val="FF0000"/>
                </a:solidFill>
              </a:rPr>
              <a:t>known samples </a:t>
            </a:r>
            <a:r>
              <a:rPr lang="en-GB" sz="2400" dirty="0"/>
              <a:t>against the </a:t>
            </a:r>
            <a:r>
              <a:rPr lang="en-GB" sz="2400" b="1" u="sng" dirty="0">
                <a:solidFill>
                  <a:srgbClr val="FF0000"/>
                </a:solidFill>
              </a:rPr>
              <a:t>unknown</a:t>
            </a:r>
            <a:r>
              <a:rPr lang="en-GB" sz="2400" b="1" u="sng" dirty="0"/>
              <a:t>, </a:t>
            </a:r>
            <a:r>
              <a:rPr lang="en-GB" sz="2400" dirty="0"/>
              <a:t>on the </a:t>
            </a:r>
            <a:r>
              <a:rPr lang="en-GB" sz="2400" b="1" u="sng" dirty="0">
                <a:solidFill>
                  <a:srgbClr val="FF0000"/>
                </a:solidFill>
              </a:rPr>
              <a:t>same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chromatogram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D3592D9-3B4F-E4A8-BD15-A0FFF4278642}"/>
              </a:ext>
            </a:extLst>
          </p:cNvPr>
          <p:cNvSpPr/>
          <p:nvPr/>
        </p:nvSpPr>
        <p:spPr>
          <a:xfrm>
            <a:off x="560059" y="4484875"/>
            <a:ext cx="3691100" cy="1817569"/>
          </a:xfrm>
          <a:prstGeom prst="wedgeRectCallout">
            <a:avLst>
              <a:gd name="adj1" fmla="val -1861"/>
              <a:gd name="adj2" fmla="val -840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Chromatography separates substances in a mixture by their different solubilities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23DB0D-D433-60FD-F925-07D20F71C5FF}"/>
              </a:ext>
            </a:extLst>
          </p:cNvPr>
          <p:cNvSpPr/>
          <p:nvPr/>
        </p:nvSpPr>
        <p:spPr>
          <a:xfrm>
            <a:off x="1379621" y="1507956"/>
            <a:ext cx="2614863" cy="352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A3E587-4CFA-E941-69EA-E581B22D231E}"/>
              </a:ext>
            </a:extLst>
          </p:cNvPr>
          <p:cNvSpPr/>
          <p:nvPr/>
        </p:nvSpPr>
        <p:spPr>
          <a:xfrm>
            <a:off x="681790" y="2394971"/>
            <a:ext cx="3312694" cy="352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800019-5448-6668-92A9-0DC5123FEFD3}"/>
              </a:ext>
            </a:extLst>
          </p:cNvPr>
          <p:cNvSpPr/>
          <p:nvPr/>
        </p:nvSpPr>
        <p:spPr>
          <a:xfrm>
            <a:off x="3405965" y="1155029"/>
            <a:ext cx="588519" cy="352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70935F0-9B76-FBD9-798B-A32AD98E3688}"/>
              </a:ext>
            </a:extLst>
          </p:cNvPr>
          <p:cNvSpPr/>
          <p:nvPr/>
        </p:nvSpPr>
        <p:spPr>
          <a:xfrm>
            <a:off x="5554040" y="114916"/>
            <a:ext cx="3474195" cy="4913035"/>
          </a:xfrm>
          <a:prstGeom prst="wedgeRectCallout">
            <a:avLst>
              <a:gd name="adj1" fmla="val -78094"/>
              <a:gd name="adj2" fmla="val -184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Conclusions 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</a:rPr>
              <a:t>Black is a mixture </a:t>
            </a:r>
            <a:r>
              <a:rPr lang="en-GB" sz="2000" dirty="0">
                <a:solidFill>
                  <a:schemeClr val="tx1"/>
                </a:solidFill>
              </a:rPr>
              <a:t>– more than 1 colour dot in a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Black contains </a:t>
            </a:r>
            <a:r>
              <a:rPr lang="en-GB" sz="2000" b="1" u="sng" dirty="0">
                <a:solidFill>
                  <a:srgbClr val="FF0000"/>
                </a:solidFill>
              </a:rPr>
              <a:t>red and blue </a:t>
            </a:r>
            <a:r>
              <a:rPr lang="en-GB" sz="2000" dirty="0">
                <a:solidFill>
                  <a:schemeClr val="tx1"/>
                </a:solidFill>
              </a:rPr>
              <a:t>as dots correspond with same distance of known blue and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Black </a:t>
            </a:r>
            <a:r>
              <a:rPr lang="en-GB" sz="2000" b="1" u="sng" dirty="0">
                <a:solidFill>
                  <a:srgbClr val="FF0000"/>
                </a:solidFill>
              </a:rPr>
              <a:t>also</a:t>
            </a:r>
            <a:r>
              <a:rPr lang="en-GB" sz="2000" dirty="0">
                <a:solidFill>
                  <a:schemeClr val="tx1"/>
                </a:solidFill>
              </a:rPr>
              <a:t> contains an </a:t>
            </a:r>
            <a:r>
              <a:rPr lang="en-GB" sz="2000" b="1" u="sng" dirty="0">
                <a:solidFill>
                  <a:srgbClr val="FF0000"/>
                </a:solidFill>
              </a:rPr>
              <a:t>unknown</a:t>
            </a:r>
            <a:r>
              <a:rPr lang="en-GB" sz="2000" dirty="0">
                <a:solidFill>
                  <a:schemeClr val="tx1"/>
                </a:solidFill>
              </a:rPr>
              <a:t>  - </a:t>
            </a:r>
            <a:r>
              <a:rPr lang="en-GB" sz="2000" b="1" dirty="0">
                <a:solidFill>
                  <a:srgbClr val="0070C0"/>
                </a:solidFill>
              </a:rPr>
              <a:t>if no other knows match must state it is an unknown</a:t>
            </a:r>
            <a:endParaRPr lang="en-GB" sz="2000" dirty="0">
              <a:solidFill>
                <a:srgbClr val="0070C0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371256F1CEA4E8F5F95CB6384849C" ma:contentTypeVersion="8" ma:contentTypeDescription="Create a new document." ma:contentTypeScope="" ma:versionID="e5da81a0cb428a130ed7e2ba934a49af">
  <xsd:schema xmlns:xsd="http://www.w3.org/2001/XMLSchema" xmlns:xs="http://www.w3.org/2001/XMLSchema" xmlns:p="http://schemas.microsoft.com/office/2006/metadata/properties" xmlns:ns2="239c9854-64bc-4dbf-95fe-1c888e7c1f6f" targetNamespace="http://schemas.microsoft.com/office/2006/metadata/properties" ma:root="true" ma:fieldsID="ad7d56ff1f23df27b6e3c9bed7e64901" ns2:_="">
    <xsd:import namespace="239c9854-64bc-4dbf-95fe-1c888e7c1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c9854-64bc-4dbf-95fe-1c888e7c1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B7FFD8-5929-47E9-806D-C1548FCD10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406AD-18A8-4671-9384-B564FB66F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c9854-64bc-4dbf-95fe-1c888e7c1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636060-6376-40D8-BC94-D8D696F3F3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261</Words>
  <Application>Microsoft Office PowerPoint</Application>
  <PresentationFormat>On-screen Show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Taylor</dc:creator>
  <cp:lastModifiedBy>Lucie Taylor</cp:lastModifiedBy>
  <cp:revision>7</cp:revision>
  <dcterms:created xsi:type="dcterms:W3CDTF">2023-04-05T19:54:50Z</dcterms:created>
  <dcterms:modified xsi:type="dcterms:W3CDTF">2025-03-03T10:44:04Z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0x010100603371256F1CEA4E8F5F95CB6384849C</vt:lpwstr>
  </property>
</Properties>
</file>