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FFE"/>
    <a:srgbClr val="FFE3DD"/>
    <a:srgbClr val="FEBEF9"/>
    <a:srgbClr val="FFC0B3"/>
    <a:srgbClr val="FF5757"/>
    <a:srgbClr val="8FFF8F"/>
    <a:srgbClr val="D1FFD9"/>
    <a:srgbClr val="FFDD71"/>
    <a:srgbClr val="952B6A"/>
    <a:srgbClr val="FD8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1B164-3EDD-49E0-A20E-12E028D88F98}" v="51" dt="2023-04-15T20:57:56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0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5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5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2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9CA74-E2F9-3948-486D-D78A67C4B8BE}"/>
              </a:ext>
            </a:extLst>
          </p:cNvPr>
          <p:cNvSpPr txBox="1"/>
          <p:nvPr/>
        </p:nvSpPr>
        <p:spPr>
          <a:xfrm>
            <a:off x="3241963" y="123782"/>
            <a:ext cx="2683823" cy="369332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Atmosphere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FE463AFB-CB06-02C4-7B6C-88A85F6CB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20229"/>
              </p:ext>
            </p:extLst>
          </p:nvPr>
        </p:nvGraphicFramePr>
        <p:xfrm>
          <a:off x="213755" y="557671"/>
          <a:ext cx="8740240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80">
                  <a:extLst>
                    <a:ext uri="{9D8B030D-6E8A-4147-A177-3AD203B41FA5}">
                      <a16:colId xmlns:a16="http://schemas.microsoft.com/office/drawing/2014/main" val="88161503"/>
                    </a:ext>
                  </a:extLst>
                </a:gridCol>
                <a:gridCol w="2903730">
                  <a:extLst>
                    <a:ext uri="{9D8B030D-6E8A-4147-A177-3AD203B41FA5}">
                      <a16:colId xmlns:a16="http://schemas.microsoft.com/office/drawing/2014/main" val="3042388614"/>
                    </a:ext>
                  </a:extLst>
                </a:gridCol>
                <a:gridCol w="2903730">
                  <a:extLst>
                    <a:ext uri="{9D8B030D-6E8A-4147-A177-3AD203B41FA5}">
                      <a16:colId xmlns:a16="http://schemas.microsoft.com/office/drawing/2014/main" val="2024147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Early 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Reason for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Earth 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98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Molten rock, </a:t>
                      </a:r>
                      <a:r>
                        <a:rPr lang="en-GB" dirty="0"/>
                        <a:t>covered with volcanoes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Earth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cooled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Rock became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solid forming crust as plate tectonics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6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Little or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no 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Plants and algae evolve and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photosynthesise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21% </a:t>
                      </a:r>
                      <a:r>
                        <a:rPr lang="en-GB" dirty="0"/>
                        <a:t>oxygen in the atmosphere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High amounts of carbon dioxide </a:t>
                      </a:r>
                      <a:r>
                        <a:rPr lang="en-GB" dirty="0"/>
                        <a:t>due to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volcanoes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dirty="0"/>
                        <a:t>Plants and algae evolve and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photosynthesise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Dissolved in oceans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/>
                        <a:t>Taken in by shell creatures and form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limestone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0.04%</a:t>
                      </a:r>
                      <a:r>
                        <a:rPr lang="en-GB" dirty="0"/>
                        <a:t> carbon dioxide in the atmosphere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23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Water vapour from volcanoes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Earth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cooled</a:t>
                      </a:r>
                      <a:r>
                        <a:rPr lang="en-GB" dirty="0"/>
                        <a:t> and water vapour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condensed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Water fell as rain to form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oceans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3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Lots of ammonia </a:t>
                      </a:r>
                      <a:r>
                        <a:rPr lang="en-GB" dirty="0"/>
                        <a:t>from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volcanoes</a:t>
                      </a:r>
                    </a:p>
                    <a:p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(little nitrogen)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Ammonia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reacts with oxygen</a:t>
                      </a:r>
                    </a:p>
                    <a:p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NH</a:t>
                      </a:r>
                      <a:r>
                        <a:rPr lang="en-GB" b="0" u="none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 + O</a:t>
                      </a:r>
                      <a:r>
                        <a:rPr lang="en-GB" b="0" u="none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→ N</a:t>
                      </a:r>
                      <a:r>
                        <a:rPr lang="en-GB" b="0" u="none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H</a:t>
                      </a:r>
                      <a:r>
                        <a:rPr lang="en-GB" b="0" u="none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n-GB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78% </a:t>
                      </a:r>
                      <a:r>
                        <a:rPr lang="en-GB" dirty="0"/>
                        <a:t>nitrogen in the atmosphere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87212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Lots of methane </a:t>
                      </a:r>
                      <a:r>
                        <a:rPr lang="en-GB" dirty="0"/>
                        <a:t>from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volcanoes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Methane </a:t>
                      </a: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reacts with oxygen to form carbon dioxide</a:t>
                      </a:r>
                      <a:endParaRPr lang="en-GB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Added to carbon dioxide in the atmosphere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4127"/>
                  </a:ext>
                </a:extLst>
              </a:tr>
            </a:tbl>
          </a:graphicData>
        </a:graphic>
      </p:graphicFrame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BF1AE3E-31DA-9C9A-61CA-0641EC544FCB}"/>
              </a:ext>
            </a:extLst>
          </p:cNvPr>
          <p:cNvSpPr/>
          <p:nvPr/>
        </p:nvSpPr>
        <p:spPr>
          <a:xfrm>
            <a:off x="6365174" y="168769"/>
            <a:ext cx="2588821" cy="379863"/>
          </a:xfrm>
          <a:prstGeom prst="wedgeRectCallout">
            <a:avLst>
              <a:gd name="adj1" fmla="val -61200"/>
              <a:gd name="adj2" fmla="val 437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Possible 6 mark question</a:t>
            </a:r>
          </a:p>
        </p:txBody>
      </p:sp>
    </p:spTree>
    <p:extLst>
      <p:ext uri="{BB962C8B-B14F-4D97-AF65-F5344CB8AC3E}">
        <p14:creationId xmlns:p14="http://schemas.microsoft.com/office/powerpoint/2010/main" val="96250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07D19-BC86-C953-B04C-1215E939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9" y="831273"/>
            <a:ext cx="5146593" cy="1931679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24B447C-678C-A95A-BFE8-4FD619C5BC63}"/>
              </a:ext>
            </a:extLst>
          </p:cNvPr>
          <p:cNvSpPr/>
          <p:nvPr/>
        </p:nvSpPr>
        <p:spPr>
          <a:xfrm>
            <a:off x="232929" y="130629"/>
            <a:ext cx="5146593" cy="700644"/>
          </a:xfrm>
          <a:prstGeom prst="wedgeRectCallout">
            <a:avLst>
              <a:gd name="adj1" fmla="val -14478"/>
              <a:gd name="adj2" fmla="val 1103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 is </a:t>
            </a:r>
            <a:r>
              <a:rPr lang="en-GB" b="1" u="sng" dirty="0">
                <a:solidFill>
                  <a:srgbClr val="FF0000"/>
                </a:solidFill>
              </a:rPr>
              <a:t>no recorded evidence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of the early earth so we do not know exactly what it is like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D00A3F3-FD2A-3D58-DAAB-F8DC446414FA}"/>
              </a:ext>
            </a:extLst>
          </p:cNvPr>
          <p:cNvSpPr/>
          <p:nvPr/>
        </p:nvSpPr>
        <p:spPr>
          <a:xfrm>
            <a:off x="5617029" y="127660"/>
            <a:ext cx="3420093" cy="2817421"/>
          </a:xfrm>
          <a:prstGeom prst="wedgeRectCallout">
            <a:avLst>
              <a:gd name="adj1" fmla="val -68558"/>
              <a:gd name="adj2" fmla="val -7029"/>
            </a:avLst>
          </a:prstGeom>
          <a:solidFill>
            <a:srgbClr val="8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Scientists have made predictions 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Early atmosphere is very much like Venus, high carbon dioxide levels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Early Earth contains a lot of iron compounds like the rocks of Mars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C09051-CF4C-4711-8CE4-AE1E1E3220EB}"/>
              </a:ext>
            </a:extLst>
          </p:cNvPr>
          <p:cNvCxnSpPr/>
          <p:nvPr/>
        </p:nvCxnSpPr>
        <p:spPr>
          <a:xfrm>
            <a:off x="0" y="304008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4003A3-378F-C7B7-B3BA-A34B2D6EB65F}"/>
              </a:ext>
            </a:extLst>
          </p:cNvPr>
          <p:cNvSpPr txBox="1"/>
          <p:nvPr/>
        </p:nvSpPr>
        <p:spPr>
          <a:xfrm>
            <a:off x="232929" y="3230088"/>
            <a:ext cx="1334614" cy="369317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Acid Rain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87C97-9B89-D046-BC3E-37FB63072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80" y="3994438"/>
            <a:ext cx="3788081" cy="2382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E695BB-3AC1-679A-A0EB-AF0A68ECE0E9}"/>
              </a:ext>
            </a:extLst>
          </p:cNvPr>
          <p:cNvSpPr txBox="1"/>
          <p:nvPr/>
        </p:nvSpPr>
        <p:spPr>
          <a:xfrm>
            <a:off x="4263241" y="3241964"/>
            <a:ext cx="4773881" cy="3447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Burning fossil fuels containing </a:t>
            </a:r>
            <a:r>
              <a:rPr lang="en-GB" b="1" u="sng" dirty="0" err="1">
                <a:solidFill>
                  <a:srgbClr val="FF0000"/>
                </a:solidFill>
              </a:rPr>
              <a:t>sulfur</a:t>
            </a:r>
            <a:r>
              <a:rPr lang="en-GB" b="1" u="sng" dirty="0">
                <a:solidFill>
                  <a:srgbClr val="FF0000"/>
                </a:solidFill>
              </a:rPr>
              <a:t> impurities</a:t>
            </a:r>
            <a:r>
              <a:rPr lang="en-GB" dirty="0"/>
              <a:t> to produce </a:t>
            </a:r>
            <a:r>
              <a:rPr lang="en-GB" b="1" u="sng" dirty="0" err="1">
                <a:solidFill>
                  <a:srgbClr val="FF0000"/>
                </a:solidFill>
              </a:rPr>
              <a:t>sulfur</a:t>
            </a:r>
            <a:r>
              <a:rPr lang="en-GB" b="1" u="sng" dirty="0">
                <a:solidFill>
                  <a:srgbClr val="FF0000"/>
                </a:solidFill>
              </a:rPr>
              <a:t>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Reacting </a:t>
            </a:r>
            <a:r>
              <a:rPr lang="en-GB" b="1" u="sng" dirty="0">
                <a:solidFill>
                  <a:srgbClr val="FF0000"/>
                </a:solidFill>
              </a:rPr>
              <a:t>oxygen</a:t>
            </a:r>
            <a:r>
              <a:rPr lang="en-GB" dirty="0"/>
              <a:t> and </a:t>
            </a:r>
            <a:r>
              <a:rPr lang="en-GB" b="1" u="sng" dirty="0">
                <a:solidFill>
                  <a:srgbClr val="FF0000"/>
                </a:solidFill>
              </a:rPr>
              <a:t>nitrogen</a:t>
            </a:r>
            <a:r>
              <a:rPr lang="en-GB" dirty="0"/>
              <a:t> in car engines to form </a:t>
            </a:r>
            <a:r>
              <a:rPr lang="en-GB" b="1" u="sng" dirty="0">
                <a:solidFill>
                  <a:srgbClr val="FF0000"/>
                </a:solidFill>
              </a:rPr>
              <a:t>nitrogen oxides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gasses </a:t>
            </a:r>
            <a:r>
              <a:rPr lang="en-GB" b="1" u="sng" dirty="0">
                <a:solidFill>
                  <a:srgbClr val="FF0000"/>
                </a:solidFill>
              </a:rPr>
              <a:t>dissolve</a:t>
            </a:r>
            <a:r>
              <a:rPr lang="en-GB" dirty="0"/>
              <a:t> in rain water to form acid 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Kills plants and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Weathers limestone statues</a:t>
            </a:r>
          </a:p>
        </p:txBody>
      </p:sp>
    </p:spTree>
    <p:extLst>
      <p:ext uri="{BB962C8B-B14F-4D97-AF65-F5344CB8AC3E}">
        <p14:creationId xmlns:p14="http://schemas.microsoft.com/office/powerpoint/2010/main" val="284171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244B11-8F96-02F2-5D39-3EDAF472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90" cy="3627912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E633CD3-E61F-66FC-464E-A0896D558290}"/>
              </a:ext>
            </a:extLst>
          </p:cNvPr>
          <p:cNvSpPr/>
          <p:nvPr/>
        </p:nvSpPr>
        <p:spPr>
          <a:xfrm>
            <a:off x="3466510" y="1983894"/>
            <a:ext cx="2044725" cy="1325441"/>
          </a:xfrm>
          <a:prstGeom prst="wedgeRectCallout">
            <a:avLst>
              <a:gd name="adj1" fmla="val -60244"/>
              <a:gd name="adj2" fmla="val -39754"/>
            </a:avLst>
          </a:prstGeom>
          <a:solidFill>
            <a:srgbClr val="FFE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Greenhouse gases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Carbon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Methane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Water vapour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60C436-BB36-EE03-AFDA-9D7D5EDBDC68}"/>
              </a:ext>
            </a:extLst>
          </p:cNvPr>
          <p:cNvSpPr/>
          <p:nvPr/>
        </p:nvSpPr>
        <p:spPr>
          <a:xfrm>
            <a:off x="0" y="3675328"/>
            <a:ext cx="4223700" cy="3117413"/>
          </a:xfrm>
          <a:prstGeom prst="rect">
            <a:avLst/>
          </a:prstGeom>
          <a:solidFill>
            <a:srgbClr val="FFC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43A97-323F-CAB3-ADF5-BCEA50CC3EDC}"/>
              </a:ext>
            </a:extLst>
          </p:cNvPr>
          <p:cNvSpPr txBox="1"/>
          <p:nvPr/>
        </p:nvSpPr>
        <p:spPr>
          <a:xfrm>
            <a:off x="213757" y="3740726"/>
            <a:ext cx="1009402" cy="380011"/>
          </a:xfrm>
          <a:prstGeom prst="rect">
            <a:avLst/>
          </a:prstGeom>
          <a:solidFill>
            <a:srgbClr val="FF575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Causes: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CD72F-B444-2B7D-4A7A-BCA248E2A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8" y="4222874"/>
            <a:ext cx="1415955" cy="1089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18294A-AAB0-BDA4-3EC9-AD51B399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302" y="5566425"/>
            <a:ext cx="1621432" cy="1078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C8248B-C24A-72CD-4BF7-B9305A249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499" y="5110124"/>
            <a:ext cx="1415954" cy="10510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595D25-106E-76A2-D189-B19A242DF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38" y="3734587"/>
            <a:ext cx="1857287" cy="9765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87AC81-90EA-CE4C-69F6-3BF44BC603D3}"/>
              </a:ext>
            </a:extLst>
          </p:cNvPr>
          <p:cNvSpPr txBox="1"/>
          <p:nvPr/>
        </p:nvSpPr>
        <p:spPr>
          <a:xfrm>
            <a:off x="213756" y="5312496"/>
            <a:ext cx="141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Methane from cows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C45C04-558E-0CD8-065D-02EF5905F2FD}"/>
              </a:ext>
            </a:extLst>
          </p:cNvPr>
          <p:cNvSpPr txBox="1"/>
          <p:nvPr/>
        </p:nvSpPr>
        <p:spPr>
          <a:xfrm>
            <a:off x="3052734" y="6146410"/>
            <a:ext cx="141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Burning fossil fuels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B3FB85-E48B-228B-A99C-774F780D1E97}"/>
              </a:ext>
            </a:extLst>
          </p:cNvPr>
          <p:cNvSpPr/>
          <p:nvPr/>
        </p:nvSpPr>
        <p:spPr>
          <a:xfrm>
            <a:off x="4356853" y="3689380"/>
            <a:ext cx="4573389" cy="3117413"/>
          </a:xfrm>
          <a:prstGeom prst="rect">
            <a:avLst/>
          </a:prstGeom>
          <a:solidFill>
            <a:srgbClr val="BA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76F68-1099-90A4-3F2A-C22FE193A7D9}"/>
              </a:ext>
            </a:extLst>
          </p:cNvPr>
          <p:cNvSpPr txBox="1"/>
          <p:nvPr/>
        </p:nvSpPr>
        <p:spPr>
          <a:xfrm>
            <a:off x="2412692" y="4707821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Deforestation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24B92C-0D35-07C9-0969-F2962E41D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873" y="5576197"/>
            <a:ext cx="2197493" cy="12305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207916A-1253-C81B-E5C5-F32D0833398C}"/>
              </a:ext>
            </a:extLst>
          </p:cNvPr>
          <p:cNvSpPr txBox="1"/>
          <p:nvPr/>
        </p:nvSpPr>
        <p:spPr>
          <a:xfrm>
            <a:off x="4723291" y="3783603"/>
            <a:ext cx="1009402" cy="3800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Effects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0961ED-FEB0-E538-5EFA-73B8FD998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6368" y="4289214"/>
            <a:ext cx="1889640" cy="9448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220486-E2EB-708E-A098-8949188862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2965" y="4292342"/>
            <a:ext cx="1289286" cy="944820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67276B20-FF2C-D5E5-4DF6-E7D9DF593AD2}"/>
              </a:ext>
            </a:extLst>
          </p:cNvPr>
          <p:cNvSpPr/>
          <p:nvPr/>
        </p:nvSpPr>
        <p:spPr>
          <a:xfrm>
            <a:off x="6234545" y="4634505"/>
            <a:ext cx="46413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FC0EEF-65BE-02C1-5A9F-4250E2A0EEC6}"/>
              </a:ext>
            </a:extLst>
          </p:cNvPr>
          <p:cNvSpPr txBox="1"/>
          <p:nvPr/>
        </p:nvSpPr>
        <p:spPr>
          <a:xfrm>
            <a:off x="4478602" y="5184322"/>
            <a:ext cx="209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Polar ice caps melt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9BD6C2-E4E6-CB80-6B0C-61394ED348B5}"/>
              </a:ext>
            </a:extLst>
          </p:cNvPr>
          <p:cNvSpPr txBox="1"/>
          <p:nvPr/>
        </p:nvSpPr>
        <p:spPr>
          <a:xfrm>
            <a:off x="7937877" y="4289214"/>
            <a:ext cx="766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sea levels rise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FB0F84-28FA-E39F-15D4-4E10F812252C}"/>
              </a:ext>
            </a:extLst>
          </p:cNvPr>
          <p:cNvSpPr txBox="1"/>
          <p:nvPr/>
        </p:nvSpPr>
        <p:spPr>
          <a:xfrm>
            <a:off x="6781714" y="5722084"/>
            <a:ext cx="147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Adverse weather conditions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5828F0-CC4C-D2FE-7D2F-3CE97A23CF29}"/>
              </a:ext>
            </a:extLst>
          </p:cNvPr>
          <p:cNvSpPr txBox="1"/>
          <p:nvPr/>
        </p:nvSpPr>
        <p:spPr>
          <a:xfrm>
            <a:off x="3857403" y="159844"/>
            <a:ext cx="1536511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Traps heat that would have radiated from the Earth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970AF07-BDA1-6D1D-B067-7DC141A9E0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2693" y="126003"/>
            <a:ext cx="3347616" cy="3347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800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E741EB-A498-70E5-664F-A5DF2AAC1E72}"/>
              </a:ext>
            </a:extLst>
          </p:cNvPr>
          <p:cNvSpPr txBox="1"/>
          <p:nvPr/>
        </p:nvSpPr>
        <p:spPr>
          <a:xfrm>
            <a:off x="2440225" y="95731"/>
            <a:ext cx="2131776" cy="646331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Problems with Combustion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E9A07-F6F2-37CB-503F-3B6438698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0" y="314510"/>
            <a:ext cx="1417985" cy="1826193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E3E2630-F283-E91D-4861-9A15536C5F2A}"/>
              </a:ext>
            </a:extLst>
          </p:cNvPr>
          <p:cNvSpPr/>
          <p:nvPr/>
        </p:nvSpPr>
        <p:spPr>
          <a:xfrm>
            <a:off x="2025859" y="805900"/>
            <a:ext cx="2256312" cy="1377538"/>
          </a:xfrm>
          <a:prstGeom prst="cloudCallout">
            <a:avLst>
              <a:gd name="adj1" fmla="val -72412"/>
              <a:gd name="adj2" fmla="val -431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Combustion means to burn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299196-3B4D-2A55-9EEA-22B9538E0EDF}"/>
              </a:ext>
            </a:extLst>
          </p:cNvPr>
          <p:cNvSpPr/>
          <p:nvPr/>
        </p:nvSpPr>
        <p:spPr>
          <a:xfrm>
            <a:off x="4773883" y="95731"/>
            <a:ext cx="4190876" cy="1591479"/>
          </a:xfrm>
          <a:prstGeom prst="roundRect">
            <a:avLst/>
          </a:prstGeom>
          <a:solidFill>
            <a:srgbClr val="FEB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Complete combustion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Plenty of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All the fuel is burned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Fuel + oxygen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water + carbon dioxide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1B2156-CDF4-5527-478E-6132D88B3DCE}"/>
              </a:ext>
            </a:extLst>
          </p:cNvPr>
          <p:cNvSpPr/>
          <p:nvPr/>
        </p:nvSpPr>
        <p:spPr>
          <a:xfrm>
            <a:off x="493940" y="2470739"/>
            <a:ext cx="8146472" cy="1377539"/>
          </a:xfrm>
          <a:prstGeom prst="roundRect">
            <a:avLst/>
          </a:prstGeom>
          <a:solidFill>
            <a:srgbClr val="BA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Incomplete combustion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Limited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Only some of the fuel is burned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Fuel + limited oxygen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water + carbon dioxide +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soot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carbon monoxide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B2D1E61-C116-4B17-3736-15108B85E2F1}"/>
              </a:ext>
            </a:extLst>
          </p:cNvPr>
          <p:cNvSpPr/>
          <p:nvPr/>
        </p:nvSpPr>
        <p:spPr>
          <a:xfrm>
            <a:off x="5989986" y="1840675"/>
            <a:ext cx="2738378" cy="477707"/>
          </a:xfrm>
          <a:prstGeom prst="wedgeRectCallout">
            <a:avLst>
              <a:gd name="adj1" fmla="val 5535"/>
              <a:gd name="adj2" fmla="val -87500"/>
            </a:avLst>
          </a:prstGeom>
          <a:solidFill>
            <a:srgbClr val="FFE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Causes global warming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A6E217-BDEF-E380-86F3-9D4F988C6D67}"/>
              </a:ext>
            </a:extLst>
          </p:cNvPr>
          <p:cNvSpPr txBox="1"/>
          <p:nvPr/>
        </p:nvSpPr>
        <p:spPr>
          <a:xfrm>
            <a:off x="103135" y="3888987"/>
            <a:ext cx="176094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Soot:</a:t>
            </a:r>
          </a:p>
          <a:p>
            <a:r>
              <a:rPr lang="en-GB" dirty="0"/>
              <a:t>Unburnt carbon particles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08304-DFBB-BC74-C328-55E51E020136}"/>
              </a:ext>
            </a:extLst>
          </p:cNvPr>
          <p:cNvSpPr txBox="1"/>
          <p:nvPr/>
        </p:nvSpPr>
        <p:spPr>
          <a:xfrm>
            <a:off x="50675" y="5934670"/>
            <a:ext cx="203627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Effect:</a:t>
            </a:r>
          </a:p>
          <a:p>
            <a:r>
              <a:rPr lang="en-GB" dirty="0"/>
              <a:t>Causes respiratory problems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8F5B8E-156C-2D11-8296-0709632C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58" y="4020694"/>
            <a:ext cx="1981594" cy="1377539"/>
          </a:xfrm>
          <a:prstGeom prst="rect">
            <a:avLst/>
          </a:prstGeom>
          <a:ln w="57150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E3258E-FCBA-0077-9823-9136719FC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188" t="10910" r="12244" b="14441"/>
          <a:stretch/>
        </p:blipFill>
        <p:spPr>
          <a:xfrm>
            <a:off x="4441372" y="4135579"/>
            <a:ext cx="1021278" cy="923330"/>
          </a:xfrm>
          <a:prstGeom prst="rect">
            <a:avLst/>
          </a:prstGeom>
        </p:spPr>
      </p:pic>
      <p:pic>
        <p:nvPicPr>
          <p:cNvPr id="1026" name="Picture 2" descr="Dirty air soot found in pregnant women's placentas, study reports">
            <a:extLst>
              <a:ext uri="{FF2B5EF4-FFF2-40B4-BE49-F238E27FC236}">
                <a16:creationId xmlns:a16="http://schemas.microsoft.com/office/drawing/2014/main" id="{C1D6E60B-F9DC-7B74-D5B8-EEBC68A5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" y="4812317"/>
            <a:ext cx="1760950" cy="11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4A8366-02E0-C70A-7E2E-325F0628C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455" y="4047059"/>
            <a:ext cx="3461410" cy="2257441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C6D8C4-522E-472C-45B9-6CB804C2A647}"/>
              </a:ext>
            </a:extLst>
          </p:cNvPr>
          <p:cNvSpPr txBox="1"/>
          <p:nvPr/>
        </p:nvSpPr>
        <p:spPr>
          <a:xfrm>
            <a:off x="2448349" y="5522484"/>
            <a:ext cx="1862394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Carbon monoxide is a toxic, odourless and colourless gas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0D39BE-1A97-554C-A78E-90D91C39602D}"/>
              </a:ext>
            </a:extLst>
          </p:cNvPr>
          <p:cNvSpPr txBox="1"/>
          <p:nvPr/>
        </p:nvSpPr>
        <p:spPr>
          <a:xfrm>
            <a:off x="4580125" y="5871573"/>
            <a:ext cx="2802524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Carbon monoxide binds to haemoglobin preventing oxygen from binding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432E6-6E4E-53CF-E2CC-29E7C543BD85}"/>
              </a:ext>
            </a:extLst>
          </p:cNvPr>
          <p:cNvSpPr/>
          <p:nvPr/>
        </p:nvSpPr>
        <p:spPr>
          <a:xfrm>
            <a:off x="2086946" y="4020694"/>
            <a:ext cx="3375704" cy="15258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9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8" ma:contentTypeDescription="Create a new document." ma:contentTypeScope="" ma:versionID="e5da81a0cb428a130ed7e2ba934a49af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ad7d56ff1f23df27b6e3c9bed7e64901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AC30A-193B-4369-A238-363D221432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10DB6-9026-455C-B063-E31D90B969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F75CF-C57E-469E-8FAD-1C4ECA2BCA0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348</Words>
  <Application>Microsoft Office PowerPoint</Application>
  <PresentationFormat>On-screen Show (4:3)</PresentationFormat>
  <Paragraphs>78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6</cp:revision>
  <dcterms:created xsi:type="dcterms:W3CDTF">2023-04-05T19:54:50Z</dcterms:created>
  <dcterms:modified xsi:type="dcterms:W3CDTF">2025-03-03T10:44:33Z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