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ECAF5"/>
    <a:srgbClr val="A9F3F9"/>
    <a:srgbClr val="C1FFEA"/>
    <a:srgbClr val="D6BEFE"/>
    <a:srgbClr val="18E1F0"/>
    <a:srgbClr val="9966FF"/>
    <a:srgbClr val="FE9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91D64-14D2-1A48-F414-0CE0B511555F}" v="8" dt="2025-03-03T10:51:20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9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0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9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7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1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3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5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2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D395-815C-42A2-95FB-FA6D9F3B4BEC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8F74-DF9D-4D23-ACE8-464750D05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1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93A747-9B2C-B910-E26D-B23F92A438B6}"/>
              </a:ext>
            </a:extLst>
          </p:cNvPr>
          <p:cNvSpPr txBox="1"/>
          <p:nvPr/>
        </p:nvSpPr>
        <p:spPr>
          <a:xfrm>
            <a:off x="1555667" y="118753"/>
            <a:ext cx="2814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/>
              <a:t>P5 Forces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92CA9F2-0A13-BD5D-9068-8EA28C49C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72808"/>
              </p:ext>
            </p:extLst>
          </p:nvPr>
        </p:nvGraphicFramePr>
        <p:xfrm>
          <a:off x="55419" y="550175"/>
          <a:ext cx="4971802" cy="35041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1699">
                  <a:extLst>
                    <a:ext uri="{9D8B030D-6E8A-4147-A177-3AD203B41FA5}">
                      <a16:colId xmlns:a16="http://schemas.microsoft.com/office/drawing/2014/main" val="3972357404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1238533472"/>
                    </a:ext>
                  </a:extLst>
                </a:gridCol>
                <a:gridCol w="1840675">
                  <a:extLst>
                    <a:ext uri="{9D8B030D-6E8A-4147-A177-3AD203B41FA5}">
                      <a16:colId xmlns:a16="http://schemas.microsoft.com/office/drawing/2014/main" val="2632522458"/>
                    </a:ext>
                  </a:extLst>
                </a:gridCol>
              </a:tblGrid>
              <a:tr h="578098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Vector quantity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Scalar quantity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10581"/>
                  </a:ext>
                </a:extLst>
              </a:tr>
              <a:tr h="57809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Properties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Magnitude (size)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Direction (straight line)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Magnitude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 direction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190115"/>
                  </a:ext>
                </a:extLst>
              </a:tr>
              <a:tr h="57809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Examples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Velocity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Acceleration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Momentum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Displacement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Force e.g. weight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Speed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Temperature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Time 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Distance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2752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E716B6-FB65-5DA2-26FF-AC80B3F4F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38" b="12885"/>
          <a:stretch/>
        </p:blipFill>
        <p:spPr>
          <a:xfrm>
            <a:off x="5117690" y="89543"/>
            <a:ext cx="3884682" cy="2178645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26B930E-0642-A66E-2C16-3EA7ECA031E5}"/>
              </a:ext>
            </a:extLst>
          </p:cNvPr>
          <p:cNvSpPr/>
          <p:nvPr/>
        </p:nvSpPr>
        <p:spPr>
          <a:xfrm>
            <a:off x="5117690" y="2268188"/>
            <a:ext cx="1567543" cy="931016"/>
          </a:xfrm>
          <a:prstGeom prst="wedgeRectCallout">
            <a:avLst>
              <a:gd name="adj1" fmla="val -9469"/>
              <a:gd name="adj2" fmla="val -67862"/>
            </a:avLst>
          </a:prstGeom>
          <a:solidFill>
            <a:srgbClr val="FEC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Two objects need to be touching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2476692-18FE-70A9-714D-B3E1674163DE}"/>
              </a:ext>
            </a:extLst>
          </p:cNvPr>
          <p:cNvSpPr/>
          <p:nvPr/>
        </p:nvSpPr>
        <p:spPr>
          <a:xfrm>
            <a:off x="7234627" y="2268188"/>
            <a:ext cx="1567543" cy="931016"/>
          </a:xfrm>
          <a:prstGeom prst="wedgeRectCallout">
            <a:avLst>
              <a:gd name="adj1" fmla="val -9469"/>
              <a:gd name="adj2" fmla="val -67862"/>
            </a:avLst>
          </a:prstGeom>
          <a:solidFill>
            <a:srgbClr val="D6B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Two objects must not be touching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A833F-5E2C-B82A-85F7-347150216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3" y="4599918"/>
            <a:ext cx="1333899" cy="16715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9D8DFE-00DD-6977-75B4-DD10ED68E17A}"/>
              </a:ext>
            </a:extLst>
          </p:cNvPr>
          <p:cNvSpPr/>
          <p:nvPr/>
        </p:nvSpPr>
        <p:spPr>
          <a:xfrm>
            <a:off x="756407" y="6004275"/>
            <a:ext cx="827660" cy="267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3813DC2-C981-748F-60D5-425F67C03DB6}"/>
              </a:ext>
            </a:extLst>
          </p:cNvPr>
          <p:cNvSpPr/>
          <p:nvPr/>
        </p:nvSpPr>
        <p:spPr>
          <a:xfrm>
            <a:off x="1662811" y="4358742"/>
            <a:ext cx="2996540" cy="427513"/>
          </a:xfrm>
          <a:prstGeom prst="wedgeRectCallout">
            <a:avLst>
              <a:gd name="adj1" fmla="val -60549"/>
              <a:gd name="adj2" fmla="val 44167"/>
            </a:avLst>
          </a:prstGeom>
          <a:solidFill>
            <a:srgbClr val="A9F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Mass is the amount of stuff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3FC01C5-124D-1566-EDDA-8B8D62704799}"/>
              </a:ext>
            </a:extLst>
          </p:cNvPr>
          <p:cNvSpPr/>
          <p:nvPr/>
        </p:nvSpPr>
        <p:spPr>
          <a:xfrm>
            <a:off x="1510249" y="4873795"/>
            <a:ext cx="3170136" cy="1734000"/>
          </a:xfrm>
          <a:prstGeom prst="wedgeRectCallout">
            <a:avLst>
              <a:gd name="adj1" fmla="val -60749"/>
              <a:gd name="adj2" fmla="val -1841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Weight is the force of gravity on the mass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Earth has a greater gravitational field strength than on the moon – weight is greater on Earth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96C2C3-0D62-39F0-55CB-5D66997FE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462" y="3496583"/>
            <a:ext cx="1567543" cy="12073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D52880-0467-AC30-B94D-F83BA697BE8E}"/>
              </a:ext>
            </a:extLst>
          </p:cNvPr>
          <p:cNvSpPr txBox="1"/>
          <p:nvPr/>
        </p:nvSpPr>
        <p:spPr>
          <a:xfrm>
            <a:off x="6685233" y="3361603"/>
            <a:ext cx="2378424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Force acting on a single point on an object is </a:t>
            </a:r>
            <a:r>
              <a:rPr lang="en-GB" b="1" u="sng" dirty="0"/>
              <a:t>centre of mass</a:t>
            </a:r>
            <a:r>
              <a:rPr lang="en-GB" dirty="0"/>
              <a:t> (point where whole mass is concentrated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4097B0-03E4-84E8-F584-78931F16F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58" t="7291" r="8205" b="75827"/>
          <a:stretch/>
        </p:blipFill>
        <p:spPr>
          <a:xfrm>
            <a:off x="5213350" y="5136310"/>
            <a:ext cx="3588820" cy="3126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65F9A3-2CA5-8B42-0276-6FDAE0BAC9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98" t="71791" r="35513" b="7889"/>
          <a:stretch/>
        </p:blipFill>
        <p:spPr>
          <a:xfrm>
            <a:off x="5352619" y="5902595"/>
            <a:ext cx="1332614" cy="4475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61498F-63F3-1213-C5F1-B1E9A1C13E55}"/>
              </a:ext>
            </a:extLst>
          </p:cNvPr>
          <p:cNvSpPr txBox="1"/>
          <p:nvPr/>
        </p:nvSpPr>
        <p:spPr>
          <a:xfrm>
            <a:off x="6787207" y="5538918"/>
            <a:ext cx="2014963" cy="1200329"/>
          </a:xfrm>
          <a:prstGeom prst="rect">
            <a:avLst/>
          </a:prstGeom>
          <a:solidFill>
            <a:srgbClr val="C1FFE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Weight (N)</a:t>
            </a:r>
          </a:p>
          <a:p>
            <a:r>
              <a:rPr lang="en-GB" dirty="0"/>
              <a:t>Mass (kg)</a:t>
            </a:r>
          </a:p>
          <a:p>
            <a:r>
              <a:rPr lang="en-GB" dirty="0"/>
              <a:t>Gravitational field strength (N/kg)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626F6-AF1A-3EB9-B418-3AD3B0E5E67D}"/>
              </a:ext>
            </a:extLst>
          </p:cNvPr>
          <p:cNvSpPr/>
          <p:nvPr/>
        </p:nvSpPr>
        <p:spPr>
          <a:xfrm>
            <a:off x="5027221" y="5005247"/>
            <a:ext cx="3975151" cy="17632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0645F-2F0C-AB81-1748-D8BBC7D0B3D8}"/>
              </a:ext>
            </a:extLst>
          </p:cNvPr>
          <p:cNvSpPr/>
          <p:nvPr/>
        </p:nvSpPr>
        <p:spPr>
          <a:xfrm>
            <a:off x="101333" y="4230142"/>
            <a:ext cx="4725686" cy="24964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9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08D33-1279-FCE8-52D9-D5F82552964F}"/>
              </a:ext>
            </a:extLst>
          </p:cNvPr>
          <p:cNvSpPr txBox="1"/>
          <p:nvPr/>
        </p:nvSpPr>
        <p:spPr>
          <a:xfrm>
            <a:off x="199116" y="0"/>
            <a:ext cx="18675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Stopping distance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873D5-CD59-54E0-2F31-54EBD4E0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652" y="242461"/>
            <a:ext cx="5732232" cy="2526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7697F0-C8A2-EA64-BE44-FB827633C082}"/>
              </a:ext>
            </a:extLst>
          </p:cNvPr>
          <p:cNvSpPr txBox="1"/>
          <p:nvPr/>
        </p:nvSpPr>
        <p:spPr>
          <a:xfrm>
            <a:off x="6078768" y="984709"/>
            <a:ext cx="1732548" cy="338554"/>
          </a:xfrm>
          <a:prstGeom prst="rect">
            <a:avLst/>
          </a:prstGeom>
          <a:solidFill>
            <a:srgbClr val="A9F3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Braking distance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9F1E9-AD0E-D685-7D9B-5DE2CDC53134}"/>
              </a:ext>
            </a:extLst>
          </p:cNvPr>
          <p:cNvSpPr txBox="1"/>
          <p:nvPr/>
        </p:nvSpPr>
        <p:spPr>
          <a:xfrm>
            <a:off x="4415551" y="771366"/>
            <a:ext cx="1059297" cy="58477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Thinking distance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75324-8F34-A224-8999-FD92ED7A19F2}"/>
              </a:ext>
            </a:extLst>
          </p:cNvPr>
          <p:cNvSpPr txBox="1"/>
          <p:nvPr/>
        </p:nvSpPr>
        <p:spPr>
          <a:xfrm>
            <a:off x="4534975" y="3429000"/>
            <a:ext cx="4490684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Stopping distance = thinking distance + braking distance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00B050"/>
                </a:solidFill>
              </a:rPr>
              <a:t>Thinking distance </a:t>
            </a:r>
            <a:r>
              <a:rPr lang="en-GB" dirty="0"/>
              <a:t>– </a:t>
            </a:r>
            <a:r>
              <a:rPr lang="en-GB" b="1" u="sng" dirty="0">
                <a:solidFill>
                  <a:srgbClr val="00B050"/>
                </a:solidFill>
              </a:rPr>
              <a:t>distance</a:t>
            </a:r>
            <a:r>
              <a:rPr lang="en-GB" dirty="0"/>
              <a:t> the vehicle travels during the driver is thinking about pressing the break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0070C0"/>
                </a:solidFill>
              </a:rPr>
              <a:t>Braking distance </a:t>
            </a:r>
            <a:r>
              <a:rPr lang="en-GB" dirty="0"/>
              <a:t>– </a:t>
            </a:r>
            <a:r>
              <a:rPr lang="en-GB" dirty="0">
                <a:solidFill>
                  <a:srgbClr val="0070C0"/>
                </a:solidFill>
              </a:rPr>
              <a:t>distance</a:t>
            </a:r>
            <a:r>
              <a:rPr lang="en-GB" dirty="0"/>
              <a:t> the vehicle travels while the breaks are working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BAEFA1-9B42-006B-6522-35EFCE82F22B}"/>
              </a:ext>
            </a:extLst>
          </p:cNvPr>
          <p:cNvSpPr txBox="1"/>
          <p:nvPr/>
        </p:nvSpPr>
        <p:spPr>
          <a:xfrm>
            <a:off x="5474848" y="256348"/>
            <a:ext cx="1732548" cy="338554"/>
          </a:xfrm>
          <a:prstGeom prst="rect">
            <a:avLst/>
          </a:prstGeom>
          <a:solidFill>
            <a:srgbClr val="FECA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Stopping distance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F2A4296B-110C-3B59-CAEC-8B82D301C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34074"/>
              </p:ext>
            </p:extLst>
          </p:nvPr>
        </p:nvGraphicFramePr>
        <p:xfrm>
          <a:off x="371751" y="3636883"/>
          <a:ext cx="3967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800">
                  <a:extLst>
                    <a:ext uri="{9D8B030D-6E8A-4147-A177-3AD203B41FA5}">
                      <a16:colId xmlns:a16="http://schemas.microsoft.com/office/drawing/2014/main" val="3986437997"/>
                    </a:ext>
                  </a:extLst>
                </a:gridCol>
                <a:gridCol w="1983800">
                  <a:extLst>
                    <a:ext uri="{9D8B030D-6E8A-4147-A177-3AD203B41FA5}">
                      <a16:colId xmlns:a16="http://schemas.microsoft.com/office/drawing/2014/main" val="1760895921"/>
                    </a:ext>
                  </a:extLst>
                </a:gridCol>
              </a:tblGrid>
              <a:tr h="635455">
                <a:tc>
                  <a:txBody>
                    <a:bodyPr/>
                    <a:lstStyle/>
                    <a:p>
                      <a:r>
                        <a:rPr lang="en-GB" dirty="0"/>
                        <a:t>Factors affect thinking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Factors affect braking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22168"/>
                  </a:ext>
                </a:extLst>
              </a:tr>
              <a:tr h="11801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Speed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Drugs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Alcohol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tiredness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Speed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Road conditions e.g. 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Brake conditions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Tyre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72455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9ADFCA53-9AAE-221A-E741-80E6E6CB7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07" y="424473"/>
            <a:ext cx="2667000" cy="1714500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29D9EEC-A8FB-B22B-8BDE-1385169609F5}"/>
              </a:ext>
            </a:extLst>
          </p:cNvPr>
          <p:cNvSpPr/>
          <p:nvPr/>
        </p:nvSpPr>
        <p:spPr>
          <a:xfrm>
            <a:off x="721895" y="2138972"/>
            <a:ext cx="2257312" cy="1290027"/>
          </a:xfrm>
          <a:prstGeom prst="wedgeRectCallout">
            <a:avLst>
              <a:gd name="adj1" fmla="val 353"/>
              <a:gd name="adj2" fmla="val -728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Look at B5 homeostasis reaction time required practical</a:t>
            </a:r>
          </a:p>
        </p:txBody>
      </p:sp>
    </p:spTree>
    <p:extLst>
      <p:ext uri="{BB962C8B-B14F-4D97-AF65-F5344CB8AC3E}">
        <p14:creationId xmlns:p14="http://schemas.microsoft.com/office/powerpoint/2010/main" val="50171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BDF9C-0C94-D990-518B-8D98966A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58" y="250585"/>
            <a:ext cx="1123972" cy="20399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D679D8-1789-55DF-42AE-5E2E6A89B543}"/>
              </a:ext>
            </a:extLst>
          </p:cNvPr>
          <p:cNvSpPr/>
          <p:nvPr/>
        </p:nvSpPr>
        <p:spPr>
          <a:xfrm>
            <a:off x="3876730" y="1617422"/>
            <a:ext cx="685800" cy="673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B61AB91-9680-F8F6-3EE4-F9095E9040FA}"/>
              </a:ext>
            </a:extLst>
          </p:cNvPr>
          <p:cNvSpPr/>
          <p:nvPr/>
        </p:nvSpPr>
        <p:spPr>
          <a:xfrm>
            <a:off x="4575230" y="1769306"/>
            <a:ext cx="647700" cy="369332"/>
          </a:xfrm>
          <a:prstGeom prst="rightArrow">
            <a:avLst>
              <a:gd name="adj1" fmla="val 50000"/>
              <a:gd name="adj2" fmla="val 843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A81FEA-11CF-0E2E-EABB-956395182413}"/>
              </a:ext>
            </a:extLst>
          </p:cNvPr>
          <p:cNvSpPr/>
          <p:nvPr/>
        </p:nvSpPr>
        <p:spPr>
          <a:xfrm flipH="1">
            <a:off x="2378130" y="1769306"/>
            <a:ext cx="1498600" cy="368816"/>
          </a:xfrm>
          <a:prstGeom prst="rightArrow">
            <a:avLst>
              <a:gd name="adj1" fmla="val 50000"/>
              <a:gd name="adj2" fmla="val 84386"/>
            </a:avLst>
          </a:prstGeom>
          <a:solidFill>
            <a:srgbClr val="FEC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8EB76-45FA-C379-A5C2-01A99A544D0A}"/>
              </a:ext>
            </a:extLst>
          </p:cNvPr>
          <p:cNvSpPr txBox="1"/>
          <p:nvPr/>
        </p:nvSpPr>
        <p:spPr>
          <a:xfrm>
            <a:off x="2765458" y="2129906"/>
            <a:ext cx="112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Friction 15N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11190-44F4-767A-A5C7-2314A4B08931}"/>
              </a:ext>
            </a:extLst>
          </p:cNvPr>
          <p:cNvSpPr txBox="1"/>
          <p:nvPr/>
        </p:nvSpPr>
        <p:spPr>
          <a:xfrm>
            <a:off x="4337094" y="2334852"/>
            <a:ext cx="112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Thrust 5N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3A9FF-6E32-2685-FFEA-2FD1BB16487D}"/>
              </a:ext>
            </a:extLst>
          </p:cNvPr>
          <p:cNvSpPr txBox="1"/>
          <p:nvPr/>
        </p:nvSpPr>
        <p:spPr>
          <a:xfrm>
            <a:off x="1968522" y="146166"/>
            <a:ext cx="5206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Free body diagram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Arrow size </a:t>
            </a:r>
            <a:r>
              <a:rPr lang="en-GB" dirty="0">
                <a:solidFill>
                  <a:schemeClr val="tx1"/>
                </a:solidFill>
              </a:rPr>
              <a:t>– show </a:t>
            </a:r>
            <a:r>
              <a:rPr lang="en-GB" b="1" u="sng" dirty="0">
                <a:solidFill>
                  <a:srgbClr val="FF0000"/>
                </a:solidFill>
              </a:rPr>
              <a:t>magnitude</a:t>
            </a:r>
            <a:r>
              <a:rPr lang="en-GB" dirty="0">
                <a:solidFill>
                  <a:schemeClr val="tx1"/>
                </a:solidFill>
              </a:rPr>
              <a:t> of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Arrow direction </a:t>
            </a:r>
            <a:r>
              <a:rPr lang="en-GB" dirty="0">
                <a:solidFill>
                  <a:schemeClr val="tx1"/>
                </a:solidFill>
              </a:rPr>
              <a:t>– direction of force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A89AB-17A5-0E32-E547-E1A4855709BB}"/>
              </a:ext>
            </a:extLst>
          </p:cNvPr>
          <p:cNvSpPr txBox="1"/>
          <p:nvPr/>
        </p:nvSpPr>
        <p:spPr>
          <a:xfrm>
            <a:off x="6032568" y="85519"/>
            <a:ext cx="2917770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Resultant force </a:t>
            </a:r>
            <a:r>
              <a:rPr lang="en-GB" dirty="0"/>
              <a:t>is the </a:t>
            </a:r>
            <a:r>
              <a:rPr lang="en-GB" b="1" u="sng" dirty="0">
                <a:solidFill>
                  <a:srgbClr val="FF0000"/>
                </a:solidFill>
              </a:rPr>
              <a:t>overall force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If in a straight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 forces if in the straight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Subtract opposing forces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C2DC19-658A-4F50-F057-2DE5D3E56504}"/>
              </a:ext>
            </a:extLst>
          </p:cNvPr>
          <p:cNvSpPr txBox="1"/>
          <p:nvPr/>
        </p:nvSpPr>
        <p:spPr>
          <a:xfrm>
            <a:off x="228600" y="2425700"/>
            <a:ext cx="186375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Resultant force</a:t>
            </a:r>
          </a:p>
          <a:p>
            <a:r>
              <a:rPr lang="en-GB" dirty="0"/>
              <a:t>= 7-5 = 2N (</a:t>
            </a:r>
            <a:r>
              <a:rPr lang="en-GB" b="1" u="sng" dirty="0"/>
              <a:t>down</a:t>
            </a:r>
            <a:r>
              <a:rPr lang="en-GB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41941F-7852-C719-2DB6-752A24B331BC}"/>
              </a:ext>
            </a:extLst>
          </p:cNvPr>
          <p:cNvSpPr txBox="1"/>
          <p:nvPr/>
        </p:nvSpPr>
        <p:spPr>
          <a:xfrm>
            <a:off x="2378130" y="2750624"/>
            <a:ext cx="3349660" cy="368816"/>
          </a:xfrm>
          <a:prstGeom prst="rect">
            <a:avLst/>
          </a:prstGeom>
          <a:solidFill>
            <a:srgbClr val="FECAF5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Resultant force = 15-5 = 10N (</a:t>
            </a:r>
            <a:r>
              <a:rPr lang="en-GB" b="1" u="sng" dirty="0"/>
              <a:t>left</a:t>
            </a:r>
            <a:r>
              <a:rPr lang="en-GB" dirty="0"/>
              <a:t>)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0216C77-A4A9-4152-63AA-553B33A0A3F1}"/>
              </a:ext>
            </a:extLst>
          </p:cNvPr>
          <p:cNvSpPr/>
          <p:nvPr/>
        </p:nvSpPr>
        <p:spPr>
          <a:xfrm>
            <a:off x="6115118" y="2453071"/>
            <a:ext cx="2752670" cy="909482"/>
          </a:xfrm>
          <a:prstGeom prst="wedgeRectCallout">
            <a:avLst>
              <a:gd name="adj1" fmla="val -66758"/>
              <a:gd name="adj2" fmla="val -45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Always state the direction of the resultant force as it is a vector quantity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FB65A2-394B-0E77-4533-4F934BCE937F}"/>
              </a:ext>
            </a:extLst>
          </p:cNvPr>
          <p:cNvSpPr/>
          <p:nvPr/>
        </p:nvSpPr>
        <p:spPr>
          <a:xfrm>
            <a:off x="193662" y="3526584"/>
            <a:ext cx="2752670" cy="27035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>
                <a:solidFill>
                  <a:srgbClr val="FFFF00"/>
                </a:solidFill>
              </a:rPr>
              <a:t>Resultant force = 0N</a:t>
            </a:r>
          </a:p>
          <a:p>
            <a:pPr algn="ctr"/>
            <a:endParaRPr lang="en-GB" dirty="0"/>
          </a:p>
          <a:p>
            <a:pPr algn="ctr"/>
            <a:r>
              <a:rPr lang="en-GB" sz="2000" dirty="0"/>
              <a:t>Object </a:t>
            </a:r>
            <a:r>
              <a:rPr lang="en-GB" sz="2000" dirty="0">
                <a:solidFill>
                  <a:srgbClr val="FFFF00"/>
                </a:solidFill>
              </a:rPr>
              <a:t>stationary</a:t>
            </a:r>
          </a:p>
          <a:p>
            <a:pPr algn="ctr"/>
            <a:endParaRPr lang="en-GB" sz="1000" dirty="0"/>
          </a:p>
          <a:p>
            <a:pPr algn="ctr"/>
            <a:r>
              <a:rPr lang="en-GB" dirty="0"/>
              <a:t>Or  </a:t>
            </a:r>
          </a:p>
          <a:p>
            <a:pPr algn="ctr"/>
            <a:endParaRPr lang="en-GB" sz="1000" dirty="0"/>
          </a:p>
          <a:p>
            <a:pPr algn="ctr"/>
            <a:r>
              <a:rPr lang="en-GB" sz="2000" dirty="0"/>
              <a:t>Object moving at </a:t>
            </a:r>
            <a:r>
              <a:rPr lang="en-GB" sz="2000" dirty="0">
                <a:solidFill>
                  <a:srgbClr val="FFFF00"/>
                </a:solidFill>
              </a:rPr>
              <a:t>a constant speed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C2094-0556-9E6F-52F5-E2A651F6318C}"/>
              </a:ext>
            </a:extLst>
          </p:cNvPr>
          <p:cNvSpPr/>
          <p:nvPr/>
        </p:nvSpPr>
        <p:spPr>
          <a:xfrm>
            <a:off x="3127430" y="3542251"/>
            <a:ext cx="5822908" cy="3147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2AFFA9-E885-744E-26A8-C98F09A4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465" y="4958918"/>
            <a:ext cx="1546135" cy="1546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70FB70-D779-CAA0-9671-5E3C5CECE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665" y="3637331"/>
            <a:ext cx="4514850" cy="1009650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3C5F6486-1F34-B367-6AFC-C359F1F9054B}"/>
              </a:ext>
            </a:extLst>
          </p:cNvPr>
          <p:cNvSpPr/>
          <p:nvPr/>
        </p:nvSpPr>
        <p:spPr>
          <a:xfrm>
            <a:off x="4052960" y="4646981"/>
            <a:ext cx="3867882" cy="668216"/>
          </a:xfrm>
          <a:prstGeom prst="wedgeRectCallout">
            <a:avLst>
              <a:gd name="adj1" fmla="val -40094"/>
              <a:gd name="adj2" fmla="val 9954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Force is used to move an object a distance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4AC1B5F9-0D2A-396E-6F23-40EADC521CB4}"/>
              </a:ext>
            </a:extLst>
          </p:cNvPr>
          <p:cNvSpPr/>
          <p:nvPr/>
        </p:nvSpPr>
        <p:spPr>
          <a:xfrm>
            <a:off x="4792689" y="5852812"/>
            <a:ext cx="3306825" cy="668216"/>
          </a:xfrm>
          <a:prstGeom prst="wedgeRectCallout">
            <a:avLst>
              <a:gd name="adj1" fmla="val -60717"/>
              <a:gd name="adj2" fmla="val -400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Work is done (transfer of energy)</a:t>
            </a:r>
          </a:p>
        </p:txBody>
      </p:sp>
    </p:spTree>
    <p:extLst>
      <p:ext uri="{BB962C8B-B14F-4D97-AF65-F5344CB8AC3E}">
        <p14:creationId xmlns:p14="http://schemas.microsoft.com/office/powerpoint/2010/main" val="12509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5 G) Elasticity – AQA Combined Science Trilogy - Elevise">
            <a:extLst>
              <a:ext uri="{FF2B5EF4-FFF2-40B4-BE49-F238E27FC236}">
                <a16:creationId xmlns:a16="http://schemas.microsoft.com/office/drawing/2014/main" id="{D9ADD05B-4A75-CA70-9873-D2D7967A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8" y="272895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4B71366-7526-E50C-757F-9D3B70552C11}"/>
              </a:ext>
            </a:extLst>
          </p:cNvPr>
          <p:cNvSpPr/>
          <p:nvPr/>
        </p:nvSpPr>
        <p:spPr>
          <a:xfrm>
            <a:off x="212127" y="308310"/>
            <a:ext cx="1889576" cy="1613432"/>
          </a:xfrm>
          <a:prstGeom prst="wedgeRectCallout">
            <a:avLst>
              <a:gd name="adj1" fmla="val 61140"/>
              <a:gd name="adj2" fmla="val -4733"/>
            </a:avLst>
          </a:prstGeom>
          <a:solidFill>
            <a:srgbClr val="FEC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Forces can make an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Stretch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Compress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bend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9DFB3C-40B8-2727-1857-68F0B528ECF8}"/>
              </a:ext>
            </a:extLst>
          </p:cNvPr>
          <p:cNvSpPr/>
          <p:nvPr/>
        </p:nvSpPr>
        <p:spPr>
          <a:xfrm>
            <a:off x="4724399" y="44718"/>
            <a:ext cx="4394859" cy="8487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Elastically deformed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Can return to </a:t>
            </a:r>
            <a:r>
              <a:rPr lang="en-GB" b="1" u="sng" dirty="0">
                <a:solidFill>
                  <a:srgbClr val="FF0000"/>
                </a:solidFill>
              </a:rPr>
              <a:t>original shape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u="sng" dirty="0">
                <a:solidFill>
                  <a:srgbClr val="FF0000"/>
                </a:solidFill>
              </a:rPr>
              <a:t>length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82F9E7-2A00-2152-70FB-AB5A1E680138}"/>
              </a:ext>
            </a:extLst>
          </p:cNvPr>
          <p:cNvSpPr/>
          <p:nvPr/>
        </p:nvSpPr>
        <p:spPr>
          <a:xfrm>
            <a:off x="4724398" y="1044843"/>
            <a:ext cx="4394859" cy="8487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FF00"/>
                </a:solidFill>
              </a:rPr>
              <a:t>Inelastically deformed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Cannot return to </a:t>
            </a:r>
            <a:r>
              <a:rPr lang="en-GB" b="1" u="sng" dirty="0">
                <a:solidFill>
                  <a:srgbClr val="FFFF00"/>
                </a:solidFill>
              </a:rPr>
              <a:t>original shape </a:t>
            </a:r>
            <a:r>
              <a:rPr lang="en-GB" dirty="0">
                <a:solidFill>
                  <a:schemeClr val="bg1"/>
                </a:solidFill>
              </a:rPr>
              <a:t>and </a:t>
            </a:r>
            <a:r>
              <a:rPr lang="en-GB" b="1" u="sng" dirty="0">
                <a:solidFill>
                  <a:srgbClr val="FFFF00"/>
                </a:solidFill>
              </a:rPr>
              <a:t>length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B5AC7-7DEC-EF70-703C-BEC29F31D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3" t="9335" r="3382" b="73111"/>
          <a:stretch/>
        </p:blipFill>
        <p:spPr>
          <a:xfrm>
            <a:off x="144717" y="2572395"/>
            <a:ext cx="5422789" cy="379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EBFD4C-C475-A9F1-13FC-B615F3B13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8" t="52640" r="37290" b="13782"/>
          <a:stretch/>
        </p:blipFill>
        <p:spPr>
          <a:xfrm>
            <a:off x="363997" y="3058209"/>
            <a:ext cx="1653239" cy="798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5809828-C3B2-B756-D274-02294A8DF10E}"/>
              </a:ext>
            </a:extLst>
          </p:cNvPr>
          <p:cNvSpPr/>
          <p:nvPr/>
        </p:nvSpPr>
        <p:spPr>
          <a:xfrm>
            <a:off x="2198042" y="3032931"/>
            <a:ext cx="3132934" cy="897054"/>
          </a:xfrm>
          <a:prstGeom prst="wedgeRectCallout">
            <a:avLst>
              <a:gd name="adj1" fmla="val -64120"/>
              <a:gd name="adj2" fmla="val 93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Work is done to stretched or compressed is transferred to elastic potential energy store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ADBBC5-2439-D83A-E32A-F9A5A17B27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936"/>
          <a:stretch/>
        </p:blipFill>
        <p:spPr>
          <a:xfrm>
            <a:off x="253420" y="4888465"/>
            <a:ext cx="4922731" cy="897054"/>
          </a:xfrm>
          <a:prstGeom prst="rect">
            <a:avLst/>
          </a:prstGeom>
        </p:spPr>
      </p:pic>
      <p:pic>
        <p:nvPicPr>
          <p:cNvPr id="1028" name="Picture 4" descr="Forces - 5.3 Forces and Elasticity (GCSE Physics AQA) - Study Mind">
            <a:extLst>
              <a:ext uri="{FF2B5EF4-FFF2-40B4-BE49-F238E27FC236}">
                <a16:creationId xmlns:a16="http://schemas.microsoft.com/office/drawing/2014/main" id="{C0A313C9-A6E6-96D0-62C7-30C0F6147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5" t="65180" r="36531" b="10841"/>
          <a:stretch/>
        </p:blipFill>
        <p:spPr bwMode="auto">
          <a:xfrm>
            <a:off x="495249" y="5743280"/>
            <a:ext cx="1329118" cy="5056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8E2A85E-FD1C-C2DC-2DDF-79AE35B4FC79}"/>
              </a:ext>
            </a:extLst>
          </p:cNvPr>
          <p:cNvSpPr/>
          <p:nvPr/>
        </p:nvSpPr>
        <p:spPr>
          <a:xfrm>
            <a:off x="2077472" y="5688051"/>
            <a:ext cx="2761227" cy="748121"/>
          </a:xfrm>
          <a:prstGeom prst="wedgeRectCallout">
            <a:avLst>
              <a:gd name="adj1" fmla="val -64120"/>
              <a:gd name="adj2" fmla="val 93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Large spring constant means stiffer the spring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C11C02-167B-4096-27C4-662D6F88846E}"/>
              </a:ext>
            </a:extLst>
          </p:cNvPr>
          <p:cNvSpPr/>
          <p:nvPr/>
        </p:nvSpPr>
        <p:spPr>
          <a:xfrm>
            <a:off x="705175" y="4267211"/>
            <a:ext cx="4019223" cy="43729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 able use both equations in a question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C205A-4144-C639-59A4-D65D174FDE44}"/>
              </a:ext>
            </a:extLst>
          </p:cNvPr>
          <p:cNvSpPr/>
          <p:nvPr/>
        </p:nvSpPr>
        <p:spPr>
          <a:xfrm>
            <a:off x="71562" y="2451100"/>
            <a:ext cx="5495944" cy="42198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0AAD7D4-9560-0975-3525-21995A836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845" y="2044968"/>
            <a:ext cx="3251222" cy="280308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7F4B41-7741-FD56-CA4A-648D86BF0756}"/>
              </a:ext>
            </a:extLst>
          </p:cNvPr>
          <p:cNvSpPr txBox="1"/>
          <p:nvPr/>
        </p:nvSpPr>
        <p:spPr>
          <a:xfrm>
            <a:off x="5918200" y="4888465"/>
            <a:ext cx="2972380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Directly proportional – straight line through (0,0)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Limit of proportionality – the trend is not directly proportional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E9C218-9E6F-58A7-6513-76A4CF1FFED6}"/>
              </a:ext>
            </a:extLst>
          </p:cNvPr>
          <p:cNvSpPr/>
          <p:nvPr/>
        </p:nvSpPr>
        <p:spPr>
          <a:xfrm>
            <a:off x="5640661" y="2216287"/>
            <a:ext cx="3358622" cy="44546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12FC86E6-78BF-F53B-EA10-6CD7045084CD}"/>
              </a:ext>
            </a:extLst>
          </p:cNvPr>
          <p:cNvSpPr/>
          <p:nvPr/>
        </p:nvSpPr>
        <p:spPr>
          <a:xfrm>
            <a:off x="7491195" y="3429000"/>
            <a:ext cx="1508088" cy="838211"/>
          </a:xfrm>
          <a:prstGeom prst="wedgeRectCallout">
            <a:avLst>
              <a:gd name="adj1" fmla="val -72158"/>
              <a:gd name="adj2" fmla="val 1803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Gradient is spring constant</a:t>
            </a:r>
          </a:p>
        </p:txBody>
      </p:sp>
    </p:spTree>
    <p:extLst>
      <p:ext uri="{BB962C8B-B14F-4D97-AF65-F5344CB8AC3E}">
        <p14:creationId xmlns:p14="http://schemas.microsoft.com/office/powerpoint/2010/main" val="217402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91B8B4-70E7-9503-DCE0-4DDE586D9B1C}"/>
              </a:ext>
            </a:extLst>
          </p:cNvPr>
          <p:cNvSpPr/>
          <p:nvPr/>
        </p:nvSpPr>
        <p:spPr>
          <a:xfrm>
            <a:off x="139700" y="5338057"/>
            <a:ext cx="3797300" cy="13627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A3D622-C251-8927-E57E-D78923EF8AFE}"/>
              </a:ext>
            </a:extLst>
          </p:cNvPr>
          <p:cNvSpPr/>
          <p:nvPr/>
        </p:nvSpPr>
        <p:spPr>
          <a:xfrm>
            <a:off x="139700" y="4525440"/>
            <a:ext cx="3797300" cy="73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9C245-0EBB-3DFE-F9F5-71D9DD5648F2}"/>
              </a:ext>
            </a:extLst>
          </p:cNvPr>
          <p:cNvSpPr/>
          <p:nvPr/>
        </p:nvSpPr>
        <p:spPr>
          <a:xfrm>
            <a:off x="139700" y="3660104"/>
            <a:ext cx="3314700" cy="73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D2FF9-476A-A3F5-3C0B-14C169BE7930}"/>
              </a:ext>
            </a:extLst>
          </p:cNvPr>
          <p:cNvSpPr txBox="1"/>
          <p:nvPr/>
        </p:nvSpPr>
        <p:spPr>
          <a:xfrm>
            <a:off x="139700" y="0"/>
            <a:ext cx="2844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RP – Extension of a spring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61FA4-B5CD-DA14-0979-27FA038318A3}"/>
              </a:ext>
            </a:extLst>
          </p:cNvPr>
          <p:cNvSpPr txBox="1"/>
          <p:nvPr/>
        </p:nvSpPr>
        <p:spPr>
          <a:xfrm>
            <a:off x="279400" y="3660104"/>
            <a:ext cx="3797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Independent variable: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Weight added to the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Dependent variable: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Extension length of the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Controls: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the reading when the spring stops bobbing up and down</a:t>
            </a:r>
          </a:p>
        </p:txBody>
      </p:sp>
      <p:pic>
        <p:nvPicPr>
          <p:cNvPr id="2050" name="Picture 2" descr="GCSE Physics Required Practical: Investigating Hooke's Law - Key Stage Wiki">
            <a:extLst>
              <a:ext uri="{FF2B5EF4-FFF2-40B4-BE49-F238E27FC236}">
                <a16:creationId xmlns:a16="http://schemas.microsoft.com/office/drawing/2014/main" id="{1C32F5BC-19CB-9182-1299-F230B4CA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036"/>
            <a:ext cx="223520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1E7C142-B2FE-F76D-BEF3-672AB625444F}"/>
              </a:ext>
            </a:extLst>
          </p:cNvPr>
          <p:cNvSpPr/>
          <p:nvPr/>
        </p:nvSpPr>
        <p:spPr>
          <a:xfrm>
            <a:off x="2235200" y="445532"/>
            <a:ext cx="2794000" cy="2958068"/>
          </a:xfrm>
          <a:prstGeom prst="wedgeRectCallout">
            <a:avLst>
              <a:gd name="adj1" fmla="val -59342"/>
              <a:gd name="adj2" fmla="val 26679"/>
            </a:avLst>
          </a:prstGeom>
          <a:solidFill>
            <a:srgbClr val="A9F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Measure the </a:t>
            </a:r>
            <a:r>
              <a:rPr lang="en-GB" b="1" u="sng" dirty="0">
                <a:solidFill>
                  <a:srgbClr val="FF0000"/>
                </a:solidFill>
              </a:rPr>
              <a:t>spring length with no load </a:t>
            </a:r>
            <a:r>
              <a:rPr lang="en-GB" dirty="0">
                <a:solidFill>
                  <a:schemeClr val="tx1"/>
                </a:solidFill>
              </a:rPr>
              <a:t>and add a marker at the bottom of a spring</a:t>
            </a:r>
          </a:p>
          <a:p>
            <a:pPr marL="342900" indent="-3429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Add </a:t>
            </a:r>
            <a:r>
              <a:rPr lang="en-GB" b="1" u="sng" dirty="0">
                <a:solidFill>
                  <a:srgbClr val="FF0000"/>
                </a:solidFill>
              </a:rPr>
              <a:t>weight, record new length </a:t>
            </a:r>
            <a:r>
              <a:rPr lang="en-GB" dirty="0">
                <a:solidFill>
                  <a:schemeClr val="tx1"/>
                </a:solidFill>
              </a:rPr>
              <a:t>and calculate </a:t>
            </a:r>
            <a:r>
              <a:rPr lang="en-GB" b="1" u="sng" dirty="0">
                <a:solidFill>
                  <a:srgbClr val="FF0000"/>
                </a:solidFill>
              </a:rPr>
              <a:t>extension</a:t>
            </a:r>
            <a:r>
              <a:rPr lang="en-GB" dirty="0">
                <a:solidFill>
                  <a:schemeClr val="tx1"/>
                </a:solidFill>
              </a:rPr>
              <a:t> (change in length)</a:t>
            </a:r>
          </a:p>
          <a:p>
            <a:pPr marL="342900" indent="-342900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repeat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918FEC-18A0-88D5-862D-43B1330FBC38}"/>
              </a:ext>
            </a:extLst>
          </p:cNvPr>
          <p:cNvSpPr/>
          <p:nvPr/>
        </p:nvSpPr>
        <p:spPr>
          <a:xfrm>
            <a:off x="3454400" y="3705079"/>
            <a:ext cx="1574800" cy="1174476"/>
          </a:xfrm>
          <a:prstGeom prst="wedgeRectCallout">
            <a:avLst>
              <a:gd name="adj1" fmla="val -79503"/>
              <a:gd name="adj2" fmla="val 3749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Take reading at eye level to reduce error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8E0AC2-3F49-B2A8-0BD7-BEA2A65CA93E}"/>
              </a:ext>
            </a:extLst>
          </p:cNvPr>
          <p:cNvCxnSpPr/>
          <p:nvPr/>
        </p:nvCxnSpPr>
        <p:spPr>
          <a:xfrm>
            <a:off x="5207000" y="0"/>
            <a:ext cx="0" cy="6700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3E6928-B9E2-DFFF-4D64-74F4F4310FDE}"/>
              </a:ext>
            </a:extLst>
          </p:cNvPr>
          <p:cNvSpPr txBox="1"/>
          <p:nvPr/>
        </p:nvSpPr>
        <p:spPr>
          <a:xfrm>
            <a:off x="5346700" y="190500"/>
            <a:ext cx="3657599" cy="1477328"/>
          </a:xfrm>
          <a:prstGeom prst="rect">
            <a:avLst/>
          </a:prstGeom>
          <a:solidFill>
            <a:srgbClr val="FECAF5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Speed - how fast an object moves – scalar</a:t>
            </a:r>
          </a:p>
          <a:p>
            <a:endParaRPr lang="en-GB" dirty="0"/>
          </a:p>
          <a:p>
            <a:r>
              <a:rPr lang="en-GB" dirty="0"/>
              <a:t>Velocity – how fast you move in a straight line - vector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1F243A-E09E-917F-E862-013D4660B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86"/>
          <a:stretch/>
        </p:blipFill>
        <p:spPr>
          <a:xfrm>
            <a:off x="5436204" y="1809750"/>
            <a:ext cx="3630991" cy="1477328"/>
          </a:xfrm>
          <a:prstGeom prst="rect">
            <a:avLst/>
          </a:prstGeom>
        </p:spPr>
      </p:pic>
      <p:pic>
        <p:nvPicPr>
          <p:cNvPr id="2052" name="Picture 4" descr="KS3 - Physics - Distance Time | Teaching Resources">
            <a:extLst>
              <a:ext uri="{FF2B5EF4-FFF2-40B4-BE49-F238E27FC236}">
                <a16:creationId xmlns:a16="http://schemas.microsoft.com/office/drawing/2014/main" id="{04E2498F-1099-0621-4F60-810A77A10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52098"/>
          <a:stretch/>
        </p:blipFill>
        <p:spPr bwMode="auto">
          <a:xfrm>
            <a:off x="5676900" y="3350405"/>
            <a:ext cx="3314699" cy="8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D1886D-8A0B-D6B9-2FF3-965F6FD61D42}"/>
              </a:ext>
            </a:extLst>
          </p:cNvPr>
          <p:cNvSpPr txBox="1"/>
          <p:nvPr/>
        </p:nvSpPr>
        <p:spPr>
          <a:xfrm>
            <a:off x="5746751" y="4140891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1.5m/s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DD94BC-3C33-6445-C6B3-2A3AA0CC4536}"/>
              </a:ext>
            </a:extLst>
          </p:cNvPr>
          <p:cNvSpPr txBox="1"/>
          <p:nvPr/>
        </p:nvSpPr>
        <p:spPr>
          <a:xfrm>
            <a:off x="6661151" y="4140891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 m/s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D9AF7B-F3F6-7073-3C5A-ACC961E48AA4}"/>
              </a:ext>
            </a:extLst>
          </p:cNvPr>
          <p:cNvSpPr txBox="1"/>
          <p:nvPr/>
        </p:nvSpPr>
        <p:spPr>
          <a:xfrm>
            <a:off x="7702550" y="4140891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 m/s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0B6F8-724C-7896-6219-D6B3B9FE93DD}"/>
              </a:ext>
            </a:extLst>
          </p:cNvPr>
          <p:cNvSpPr txBox="1"/>
          <p:nvPr/>
        </p:nvSpPr>
        <p:spPr>
          <a:xfrm>
            <a:off x="5657851" y="4449741"/>
            <a:ext cx="318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Average speed</a:t>
            </a:r>
          </a:p>
        </p:txBody>
      </p:sp>
      <p:pic>
        <p:nvPicPr>
          <p:cNvPr id="2054" name="Picture 6" descr="Forces - 5.6.1.5 Acceleration (GCSE Physics AQA) - Study Mind">
            <a:extLst>
              <a:ext uri="{FF2B5EF4-FFF2-40B4-BE49-F238E27FC236}">
                <a16:creationId xmlns:a16="http://schemas.microsoft.com/office/drawing/2014/main" id="{B1B68139-9B56-2E0B-3E69-CE0968504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14"/>
          <a:stretch/>
        </p:blipFill>
        <p:spPr bwMode="auto">
          <a:xfrm>
            <a:off x="5283198" y="5699099"/>
            <a:ext cx="3826965" cy="9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028D3D-FAF8-D87E-21F8-53C085A8FBA0}"/>
              </a:ext>
            </a:extLst>
          </p:cNvPr>
          <p:cNvSpPr txBox="1"/>
          <p:nvPr/>
        </p:nvSpPr>
        <p:spPr>
          <a:xfrm>
            <a:off x="5786982" y="61832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(m/s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68CD9B-52E8-DA89-DC80-12A44F8A217E}"/>
              </a:ext>
            </a:extLst>
          </p:cNvPr>
          <p:cNvSpPr txBox="1"/>
          <p:nvPr/>
        </p:nvSpPr>
        <p:spPr>
          <a:xfrm>
            <a:off x="8428579" y="578154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(m/s)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EC78F5-09AE-0049-6874-8C1EEB0A8FD2}"/>
              </a:ext>
            </a:extLst>
          </p:cNvPr>
          <p:cNvSpPr txBox="1"/>
          <p:nvPr/>
        </p:nvSpPr>
        <p:spPr>
          <a:xfrm>
            <a:off x="8173977" y="61508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4763A-C4E6-A167-0B8E-637610A384B0}"/>
              </a:ext>
            </a:extLst>
          </p:cNvPr>
          <p:cNvSpPr txBox="1"/>
          <p:nvPr/>
        </p:nvSpPr>
        <p:spPr>
          <a:xfrm>
            <a:off x="5768975" y="5070868"/>
            <a:ext cx="2927349" cy="646331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Acceleration </a:t>
            </a:r>
          </a:p>
          <a:p>
            <a:pPr algn="ctr"/>
            <a:r>
              <a:rPr lang="en-GB" dirty="0"/>
              <a:t>speeding up / slowing down</a:t>
            </a:r>
          </a:p>
        </p:txBody>
      </p:sp>
    </p:spTree>
    <p:extLst>
      <p:ext uri="{BB962C8B-B14F-4D97-AF65-F5344CB8AC3E}">
        <p14:creationId xmlns:p14="http://schemas.microsoft.com/office/powerpoint/2010/main" val="108335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C804C-B754-E042-5AE2-9BB9746C4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3"/>
          <a:stretch/>
        </p:blipFill>
        <p:spPr>
          <a:xfrm>
            <a:off x="547501" y="3494279"/>
            <a:ext cx="3587061" cy="1857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626B76-3B72-76FD-F442-D6ED0B27C0EA}"/>
              </a:ext>
            </a:extLst>
          </p:cNvPr>
          <p:cNvSpPr txBox="1"/>
          <p:nvPr/>
        </p:nvSpPr>
        <p:spPr>
          <a:xfrm>
            <a:off x="853889" y="387983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14E6B-E3CC-8E4B-B304-9019321F4FE2}"/>
              </a:ext>
            </a:extLst>
          </p:cNvPr>
          <p:cNvSpPr txBox="1"/>
          <p:nvPr/>
        </p:nvSpPr>
        <p:spPr>
          <a:xfrm>
            <a:off x="1338077" y="35150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E2FEB-976C-5AB6-B714-DB5D5472CB24}"/>
              </a:ext>
            </a:extLst>
          </p:cNvPr>
          <p:cNvSpPr txBox="1"/>
          <p:nvPr/>
        </p:nvSpPr>
        <p:spPr>
          <a:xfrm>
            <a:off x="1985431" y="389276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9563D-DDAB-BAA3-F4A6-8FE3340AD75E}"/>
              </a:ext>
            </a:extLst>
          </p:cNvPr>
          <p:cNvSpPr txBox="1"/>
          <p:nvPr/>
        </p:nvSpPr>
        <p:spPr>
          <a:xfrm>
            <a:off x="2249302" y="46498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6D7C3-8C95-6975-51F4-B834AAB2FDB9}"/>
              </a:ext>
            </a:extLst>
          </p:cNvPr>
          <p:cNvSpPr txBox="1"/>
          <p:nvPr/>
        </p:nvSpPr>
        <p:spPr>
          <a:xfrm>
            <a:off x="3355710" y="466790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FCEC0-D4D4-3520-63BC-A64EBA21D96B}"/>
              </a:ext>
            </a:extLst>
          </p:cNvPr>
          <p:cNvSpPr txBox="1"/>
          <p:nvPr/>
        </p:nvSpPr>
        <p:spPr>
          <a:xfrm rot="16200000">
            <a:off x="-527631" y="4138277"/>
            <a:ext cx="1968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Velocity</a:t>
            </a:r>
            <a:r>
              <a:rPr lang="en-GB" dirty="0"/>
              <a:t> (m/s)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F1DFB-A6F6-5697-C906-343C3CD54394}"/>
              </a:ext>
            </a:extLst>
          </p:cNvPr>
          <p:cNvSpPr txBox="1"/>
          <p:nvPr/>
        </p:nvSpPr>
        <p:spPr>
          <a:xfrm>
            <a:off x="3778017" y="4836443"/>
            <a:ext cx="1968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Time (s)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F8C9F-2DBB-4CEC-B802-0B78CE2B01C1}"/>
              </a:ext>
            </a:extLst>
          </p:cNvPr>
          <p:cNvSpPr txBox="1"/>
          <p:nvPr/>
        </p:nvSpPr>
        <p:spPr>
          <a:xfrm>
            <a:off x="4387442" y="83890"/>
            <a:ext cx="458039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00B050"/>
                </a:solidFill>
              </a:rPr>
              <a:t>Distance</a:t>
            </a:r>
            <a:r>
              <a:rPr lang="en-GB" sz="1600" dirty="0"/>
              <a:t> – time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Gradient = </a:t>
            </a:r>
            <a:r>
              <a:rPr lang="en-GB" sz="1600" b="1" u="sng" dirty="0">
                <a:solidFill>
                  <a:srgbClr val="00B050"/>
                </a:solidFill>
              </a:rPr>
              <a:t>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A,C and E have a </a:t>
            </a:r>
            <a:r>
              <a:rPr lang="en-GB" sz="1600" b="1" u="sng" dirty="0">
                <a:solidFill>
                  <a:srgbClr val="7030A0"/>
                </a:solidFill>
              </a:rPr>
              <a:t>constant</a:t>
            </a:r>
            <a:r>
              <a:rPr lang="en-GB" sz="1600" dirty="0"/>
              <a:t> </a:t>
            </a:r>
            <a:r>
              <a:rPr lang="en-GB" sz="1600" b="1" u="sng" dirty="0">
                <a:solidFill>
                  <a:srgbClr val="7030A0"/>
                </a:solidFill>
              </a:rPr>
              <a:t>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 is </a:t>
            </a:r>
            <a:r>
              <a:rPr lang="en-GB" sz="1600" b="1" u="sng" dirty="0">
                <a:solidFill>
                  <a:srgbClr val="7030A0"/>
                </a:solidFill>
              </a:rPr>
              <a:t>faster</a:t>
            </a:r>
            <a:r>
              <a:rPr lang="en-GB" sz="1600" dirty="0"/>
              <a:t> than A – </a:t>
            </a:r>
            <a:r>
              <a:rPr lang="en-GB" sz="1600" b="1" u="sng" dirty="0">
                <a:solidFill>
                  <a:srgbClr val="7030A0"/>
                </a:solidFill>
              </a:rPr>
              <a:t>steeper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 moving back to starting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 and D are </a:t>
            </a:r>
            <a:r>
              <a:rPr lang="en-GB" sz="1600" b="1" u="sng" dirty="0">
                <a:solidFill>
                  <a:srgbClr val="7030A0"/>
                </a:solidFill>
              </a:rPr>
              <a:t>stationary</a:t>
            </a:r>
            <a:r>
              <a:rPr lang="en-GB" sz="1600" dirty="0"/>
              <a:t> (distance stayed the same) – resultant force </a:t>
            </a:r>
            <a:r>
              <a:rPr lang="en-GB" sz="1600" b="1" u="sng" dirty="0">
                <a:solidFill>
                  <a:srgbClr val="7030A0"/>
                </a:solidFill>
              </a:rPr>
              <a:t>0N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B226BB-E8FE-4BBB-ABA2-E4C35D31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54" y="2482353"/>
            <a:ext cx="2257443" cy="9517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4F2FE0-C1F4-4698-8496-56E5885B5225}"/>
              </a:ext>
            </a:extLst>
          </p:cNvPr>
          <p:cNvSpPr txBox="1"/>
          <p:nvPr/>
        </p:nvSpPr>
        <p:spPr>
          <a:xfrm>
            <a:off x="5020531" y="2441686"/>
            <a:ext cx="3947301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FF0000"/>
                </a:solidFill>
              </a:rPr>
              <a:t>Velocity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/>
              <a:t>– time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Gradient = </a:t>
            </a:r>
            <a:r>
              <a:rPr lang="en-GB" sz="1600" b="1" u="sng" dirty="0">
                <a:solidFill>
                  <a:srgbClr val="FF0000"/>
                </a:solidFill>
              </a:rPr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– constant </a:t>
            </a:r>
            <a:r>
              <a:rPr lang="en-GB" sz="1600" dirty="0">
                <a:solidFill>
                  <a:srgbClr val="FF0000"/>
                </a:solidFill>
              </a:rPr>
              <a:t>acceleration </a:t>
            </a:r>
            <a:r>
              <a:rPr lang="en-GB" sz="1600" b="1" u="sng" dirty="0">
                <a:solidFill>
                  <a:srgbClr val="7030A0"/>
                </a:solidFill>
              </a:rPr>
              <a:t>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 – </a:t>
            </a:r>
            <a:r>
              <a:rPr lang="en-GB" sz="1600" b="1" u="sng" dirty="0">
                <a:solidFill>
                  <a:srgbClr val="7030A0"/>
                </a:solidFill>
              </a:rPr>
              <a:t>terminal velocity </a:t>
            </a:r>
            <a:r>
              <a:rPr lang="en-GB" sz="1600" dirty="0"/>
              <a:t>– resultant force 0N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 – constant </a:t>
            </a:r>
            <a:r>
              <a:rPr lang="en-GB" sz="1600" dirty="0">
                <a:solidFill>
                  <a:srgbClr val="FF0000"/>
                </a:solidFill>
              </a:rPr>
              <a:t>decelerating</a:t>
            </a:r>
            <a:r>
              <a:rPr lang="en-GB" sz="1600" dirty="0"/>
              <a:t>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 - </a:t>
            </a:r>
            <a:r>
              <a:rPr lang="en-GB" sz="1600" b="1" u="sng" dirty="0">
                <a:solidFill>
                  <a:srgbClr val="7030A0"/>
                </a:solidFill>
              </a:rPr>
              <a:t>constant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0000"/>
                </a:solidFill>
              </a:rPr>
              <a:t>acceleration</a:t>
            </a:r>
            <a:r>
              <a:rPr lang="en-GB" sz="1600" dirty="0"/>
              <a:t> </a:t>
            </a:r>
            <a:r>
              <a:rPr lang="en-GB" sz="1600" b="1" u="sng" dirty="0">
                <a:solidFill>
                  <a:srgbClr val="7030A0"/>
                </a:solidFill>
              </a:rPr>
              <a:t>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 – constant </a:t>
            </a:r>
            <a:r>
              <a:rPr lang="en-GB" sz="1600" dirty="0">
                <a:solidFill>
                  <a:srgbClr val="FF0000"/>
                </a:solidFill>
              </a:rPr>
              <a:t>deceleration</a:t>
            </a:r>
            <a:r>
              <a:rPr lang="en-GB" sz="1600" dirty="0"/>
              <a:t> </a:t>
            </a:r>
            <a:r>
              <a:rPr lang="en-GB" sz="1600" b="1" u="sng" dirty="0">
                <a:solidFill>
                  <a:srgbClr val="7030A0"/>
                </a:solidFill>
              </a:rPr>
              <a:t>backwards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17510D-E640-4F6A-BAA2-2064E0B2FDAE}"/>
              </a:ext>
            </a:extLst>
          </p:cNvPr>
          <p:cNvCxnSpPr>
            <a:cxnSpLocks/>
          </p:cNvCxnSpPr>
          <p:nvPr/>
        </p:nvCxnSpPr>
        <p:spPr>
          <a:xfrm>
            <a:off x="3533510" y="4208708"/>
            <a:ext cx="136936" cy="39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345C48F-2058-4C25-8022-CA2B9379CE5F}"/>
              </a:ext>
            </a:extLst>
          </p:cNvPr>
          <p:cNvSpPr txBox="1"/>
          <p:nvPr/>
        </p:nvSpPr>
        <p:spPr>
          <a:xfrm>
            <a:off x="2423581" y="3685488"/>
            <a:ext cx="225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When the line reaches x axis the object is stationary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BB975110-AE15-4182-B8B0-D4401FCEBB5E}"/>
              </a:ext>
            </a:extLst>
          </p:cNvPr>
          <p:cNvSpPr/>
          <p:nvPr/>
        </p:nvSpPr>
        <p:spPr>
          <a:xfrm>
            <a:off x="2749599" y="2667401"/>
            <a:ext cx="2160830" cy="710747"/>
          </a:xfrm>
          <a:prstGeom prst="wedgeRectCallout">
            <a:avLst>
              <a:gd name="adj1" fmla="val -59530"/>
              <a:gd name="adj2" fmla="val 13790"/>
            </a:avLst>
          </a:prstGeom>
          <a:solidFill>
            <a:srgbClr val="A9F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Number +</a:t>
            </a:r>
            <a:r>
              <a:rPr lang="en-GB" sz="1400" dirty="0" err="1">
                <a:solidFill>
                  <a:schemeClr val="tx1"/>
                </a:solidFill>
              </a:rPr>
              <a:t>ve</a:t>
            </a:r>
            <a:r>
              <a:rPr lang="en-GB" sz="1400" dirty="0">
                <a:solidFill>
                  <a:schemeClr val="tx1"/>
                </a:solidFill>
              </a:rPr>
              <a:t> (accelerating)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Number –</a:t>
            </a:r>
            <a:r>
              <a:rPr lang="en-GB" sz="1400" dirty="0" err="1">
                <a:solidFill>
                  <a:schemeClr val="tx1"/>
                </a:solidFill>
              </a:rPr>
              <a:t>ve</a:t>
            </a:r>
            <a:r>
              <a:rPr lang="en-GB" sz="1400" dirty="0">
                <a:solidFill>
                  <a:schemeClr val="tx1"/>
                </a:solidFill>
              </a:rPr>
              <a:t> (decelerating)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340C330-E326-43C3-94C4-7A04C66EB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53" y="51496"/>
            <a:ext cx="4049629" cy="228957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DD9241-AC6F-49B0-9685-67E9E5E45140}"/>
              </a:ext>
            </a:extLst>
          </p:cNvPr>
          <p:cNvCxnSpPr/>
          <p:nvPr/>
        </p:nvCxnSpPr>
        <p:spPr>
          <a:xfrm>
            <a:off x="0" y="2337056"/>
            <a:ext cx="8967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A5FB329C-8D2E-489C-B1C6-22EDE00ED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3" r="46355" b="29115"/>
          <a:stretch/>
        </p:blipFill>
        <p:spPr>
          <a:xfrm>
            <a:off x="7000959" y="5412918"/>
            <a:ext cx="1924264" cy="12230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564ECCA-5EC2-4AEC-8238-DBCCA3870028}"/>
              </a:ext>
            </a:extLst>
          </p:cNvPr>
          <p:cNvSpPr txBox="1"/>
          <p:nvPr/>
        </p:nvSpPr>
        <p:spPr>
          <a:xfrm>
            <a:off x="7307484" y="581593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7424B4-68C0-46D6-BCB1-A1EF8B8EDA62}"/>
              </a:ext>
            </a:extLst>
          </p:cNvPr>
          <p:cNvSpPr txBox="1"/>
          <p:nvPr/>
        </p:nvSpPr>
        <p:spPr>
          <a:xfrm>
            <a:off x="7791672" y="545119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C13E66-F2BB-4B55-8DED-E5604B6A7205}"/>
              </a:ext>
            </a:extLst>
          </p:cNvPr>
          <p:cNvSpPr txBox="1"/>
          <p:nvPr/>
        </p:nvSpPr>
        <p:spPr>
          <a:xfrm>
            <a:off x="8439026" y="58288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32E7703-37B0-4BDB-B933-EBB294D10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224" r="40260" b="500"/>
          <a:stretch/>
        </p:blipFill>
        <p:spPr>
          <a:xfrm>
            <a:off x="7001096" y="6635942"/>
            <a:ext cx="2142904" cy="18037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0E45FB-7093-41DC-8673-6DD2B4B716B5}"/>
              </a:ext>
            </a:extLst>
          </p:cNvPr>
          <p:cNvCxnSpPr/>
          <p:nvPr/>
        </p:nvCxnSpPr>
        <p:spPr>
          <a:xfrm>
            <a:off x="7833582" y="5813007"/>
            <a:ext cx="0" cy="744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97CFE9-AF8E-4664-B43D-24DA39BF8FD9}"/>
              </a:ext>
            </a:extLst>
          </p:cNvPr>
          <p:cNvCxnSpPr/>
          <p:nvPr/>
        </p:nvCxnSpPr>
        <p:spPr>
          <a:xfrm>
            <a:off x="8081232" y="5813007"/>
            <a:ext cx="0" cy="744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66D1589-441E-4482-A83A-EA12C84E39CA}"/>
              </a:ext>
            </a:extLst>
          </p:cNvPr>
          <p:cNvSpPr txBox="1"/>
          <p:nvPr/>
        </p:nvSpPr>
        <p:spPr>
          <a:xfrm>
            <a:off x="3004460" y="5450581"/>
            <a:ext cx="405682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/>
              <a:t>Split the area into rectangles and triangles</a:t>
            </a:r>
          </a:p>
          <a:p>
            <a:pPr marL="342900" indent="-342900">
              <a:buAutoNum type="arabicPeriod"/>
            </a:pPr>
            <a:r>
              <a:rPr lang="en-GB" sz="1600" dirty="0"/>
              <a:t>Find the area of each rectangle and triangle</a:t>
            </a:r>
          </a:p>
          <a:p>
            <a:pPr algn="ctr"/>
            <a:r>
              <a:rPr lang="en-GB" sz="1600" dirty="0"/>
              <a:t>Rectangle = base x height </a:t>
            </a:r>
          </a:p>
          <a:p>
            <a:pPr algn="ctr"/>
            <a:r>
              <a:rPr lang="en-GB" sz="1600" dirty="0"/>
              <a:t> triangle = ½ base x height</a:t>
            </a:r>
          </a:p>
        </p:txBody>
      </p:sp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F1A6C7D7-D403-4D68-8514-30AF77FDC448}"/>
              </a:ext>
            </a:extLst>
          </p:cNvPr>
          <p:cNvSpPr/>
          <p:nvPr/>
        </p:nvSpPr>
        <p:spPr>
          <a:xfrm>
            <a:off x="149885" y="5372727"/>
            <a:ext cx="2788536" cy="1324219"/>
          </a:xfrm>
          <a:prstGeom prst="wedgeRectCallout">
            <a:avLst>
              <a:gd name="adj1" fmla="val 54324"/>
              <a:gd name="adj2" fmla="val 838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Under A = ½ x 10 x 60 = 300m</a:t>
            </a:r>
          </a:p>
          <a:p>
            <a:pPr algn="ctr"/>
            <a:r>
              <a:rPr lang="en-GB" sz="1400" dirty="0"/>
              <a:t>Under B = 5 x 60 = 300m</a:t>
            </a:r>
          </a:p>
          <a:p>
            <a:pPr algn="ctr"/>
            <a:r>
              <a:rPr lang="en-GB" sz="1400" dirty="0"/>
              <a:t>Under C = ½ x 15 x 60 = 450m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Total distance = 300 + 300 + 450 </a:t>
            </a:r>
          </a:p>
          <a:p>
            <a:pPr algn="ctr"/>
            <a:r>
              <a:rPr lang="en-GB" sz="1400" dirty="0"/>
              <a:t>= 1050m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6635ED6-D7B0-415A-8A9A-863E69A27C62}"/>
              </a:ext>
            </a:extLst>
          </p:cNvPr>
          <p:cNvSpPr/>
          <p:nvPr/>
        </p:nvSpPr>
        <p:spPr>
          <a:xfrm>
            <a:off x="4821239" y="4474441"/>
            <a:ext cx="4222093" cy="9288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Calculating distance from a velocity time graph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Calculate the distance under A,B and C</a:t>
            </a:r>
          </a:p>
        </p:txBody>
      </p:sp>
    </p:spTree>
    <p:extLst>
      <p:ext uri="{BB962C8B-B14F-4D97-AF65-F5344CB8AC3E}">
        <p14:creationId xmlns:p14="http://schemas.microsoft.com/office/powerpoint/2010/main" val="120631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305EF-AC2F-AA7B-F9BA-061069887093}"/>
              </a:ext>
            </a:extLst>
          </p:cNvPr>
          <p:cNvSpPr txBox="1"/>
          <p:nvPr/>
        </p:nvSpPr>
        <p:spPr>
          <a:xfrm>
            <a:off x="2990238" y="92506"/>
            <a:ext cx="13234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Terminal velocity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7BD3D-2066-4687-A6F9-DF6C4EBB2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44" y="737549"/>
            <a:ext cx="4282001" cy="24231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B60650-9707-415C-82DA-DCFE9E0C9972}"/>
              </a:ext>
            </a:extLst>
          </p:cNvPr>
          <p:cNvCxnSpPr>
            <a:cxnSpLocks/>
          </p:cNvCxnSpPr>
          <p:nvPr/>
        </p:nvCxnSpPr>
        <p:spPr>
          <a:xfrm>
            <a:off x="2054588" y="2665707"/>
            <a:ext cx="6229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7AEE98-38D7-4A47-A2E3-A014A3E47017}"/>
              </a:ext>
            </a:extLst>
          </p:cNvPr>
          <p:cNvSpPr txBox="1"/>
          <p:nvPr/>
        </p:nvSpPr>
        <p:spPr>
          <a:xfrm>
            <a:off x="311068" y="2552956"/>
            <a:ext cx="175379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Greatest acceleration due to biggest resultant force downwards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94D50C-048A-4CC5-A457-4E54D496B75C}"/>
              </a:ext>
            </a:extLst>
          </p:cNvPr>
          <p:cNvCxnSpPr>
            <a:cxnSpLocks/>
          </p:cNvCxnSpPr>
          <p:nvPr/>
        </p:nvCxnSpPr>
        <p:spPr>
          <a:xfrm>
            <a:off x="2550695" y="779719"/>
            <a:ext cx="647004" cy="575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B40088-DBF3-4D1B-8AB2-A74DBB6AE32A}"/>
              </a:ext>
            </a:extLst>
          </p:cNvPr>
          <p:cNvSpPr txBox="1"/>
          <p:nvPr/>
        </p:nvSpPr>
        <p:spPr>
          <a:xfrm>
            <a:off x="136610" y="41055"/>
            <a:ext cx="257701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Air resistant increases, resultant force reduces </a:t>
            </a:r>
          </a:p>
          <a:p>
            <a:r>
              <a:rPr lang="en-GB" sz="1400" dirty="0"/>
              <a:t>Sky diver accelerates but less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759DE5-ABC4-4623-B153-260977B011C7}"/>
              </a:ext>
            </a:extLst>
          </p:cNvPr>
          <p:cNvCxnSpPr>
            <a:cxnSpLocks/>
          </p:cNvCxnSpPr>
          <p:nvPr/>
        </p:nvCxnSpPr>
        <p:spPr>
          <a:xfrm flipH="1">
            <a:off x="4313641" y="502965"/>
            <a:ext cx="342580" cy="646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54559C8-8398-4A5D-8917-0722845945F0}"/>
              </a:ext>
            </a:extLst>
          </p:cNvPr>
          <p:cNvSpPr txBox="1"/>
          <p:nvPr/>
        </p:nvSpPr>
        <p:spPr>
          <a:xfrm>
            <a:off x="4673885" y="59110"/>
            <a:ext cx="22715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Air resistant = weight</a:t>
            </a:r>
          </a:p>
          <a:p>
            <a:r>
              <a:rPr lang="en-GB" sz="1400" dirty="0"/>
              <a:t>Moving at terminal velocity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AECF91A-C796-4212-853E-8AD4E8000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5" y="807135"/>
            <a:ext cx="1981398" cy="139083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E3D0724-FDE5-4F6B-8CE8-B1399E072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11" y="3555593"/>
            <a:ext cx="2071493" cy="110062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7601155-E89A-42CF-87E0-FCFB8F615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116" y="-23309"/>
            <a:ext cx="1725604" cy="1211277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8249333-A266-4ABF-84A5-0B66F46B60AF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5101392" y="1806781"/>
            <a:ext cx="449922" cy="70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2D90B0B-7AD6-461C-8D22-549266E43E96}"/>
              </a:ext>
            </a:extLst>
          </p:cNvPr>
          <p:cNvSpPr txBox="1"/>
          <p:nvPr/>
        </p:nvSpPr>
        <p:spPr>
          <a:xfrm>
            <a:off x="5551314" y="1437449"/>
            <a:ext cx="17256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Air resistant greater than weight</a:t>
            </a:r>
          </a:p>
          <a:p>
            <a:r>
              <a:rPr lang="en-GB" sz="1400" dirty="0"/>
              <a:t>decelerating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01271EB-9C06-4691-8637-2300D6938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635" y="1233774"/>
            <a:ext cx="1559349" cy="1921686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DFD41F0-6979-4878-A959-2E61A611EEC0}"/>
              </a:ext>
            </a:extLst>
          </p:cNvPr>
          <p:cNvCxnSpPr>
            <a:cxnSpLocks/>
          </p:cNvCxnSpPr>
          <p:nvPr/>
        </p:nvCxnSpPr>
        <p:spPr>
          <a:xfrm flipH="1" flipV="1">
            <a:off x="6414115" y="2727100"/>
            <a:ext cx="94969" cy="444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9E0F6EFE-ADE3-4AC3-9518-A88338A2EA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818" t="17931" b="16398"/>
          <a:stretch/>
        </p:blipFill>
        <p:spPr>
          <a:xfrm>
            <a:off x="7062781" y="3444800"/>
            <a:ext cx="1000124" cy="1144686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F5CB25BD-DD02-4DDE-AB0E-9F6FDD3BF25E}"/>
              </a:ext>
            </a:extLst>
          </p:cNvPr>
          <p:cNvSpPr txBox="1"/>
          <p:nvPr/>
        </p:nvSpPr>
        <p:spPr>
          <a:xfrm>
            <a:off x="6337302" y="3183468"/>
            <a:ext cx="172560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Sky diver landed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72F4573-AE4B-4A3A-B5F7-52C1987272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70" t="59588" r="43417"/>
          <a:stretch/>
        </p:blipFill>
        <p:spPr>
          <a:xfrm>
            <a:off x="6340425" y="4884767"/>
            <a:ext cx="2062920" cy="1572564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208F2D7-A377-434D-AC14-A9412ABB7212}"/>
              </a:ext>
            </a:extLst>
          </p:cNvPr>
          <p:cNvSpPr/>
          <p:nvPr/>
        </p:nvSpPr>
        <p:spPr>
          <a:xfrm>
            <a:off x="311068" y="4933895"/>
            <a:ext cx="2441788" cy="15104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Uniform acceleration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See the physics equation sheet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ECAC5DC-1AAE-43DA-9BF2-C2E5549C7F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05" b="42316"/>
          <a:stretch/>
        </p:blipFill>
        <p:spPr>
          <a:xfrm>
            <a:off x="2752856" y="4909792"/>
            <a:ext cx="3457575" cy="1559573"/>
          </a:xfrm>
          <a:prstGeom prst="rect">
            <a:avLst/>
          </a:prstGeom>
        </p:spPr>
      </p:pic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5EC3833-D824-4B61-A417-85561F9E6DE3}"/>
              </a:ext>
            </a:extLst>
          </p:cNvPr>
          <p:cNvSpPr/>
          <p:nvPr/>
        </p:nvSpPr>
        <p:spPr>
          <a:xfrm>
            <a:off x="206911" y="4825961"/>
            <a:ext cx="8730178" cy="170718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49B7B0E-BF17-463D-981C-D207F5007275}"/>
              </a:ext>
            </a:extLst>
          </p:cNvPr>
          <p:cNvSpPr txBox="1"/>
          <p:nvPr/>
        </p:nvSpPr>
        <p:spPr>
          <a:xfrm>
            <a:off x="3914803" y="3183190"/>
            <a:ext cx="22715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Air resistant = weight</a:t>
            </a:r>
          </a:p>
          <a:p>
            <a:r>
              <a:rPr lang="en-GB" sz="1400" dirty="0"/>
              <a:t>Moving at terminal velocity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30B2BF5-4F9F-483E-A814-DEE3170902EF}"/>
              </a:ext>
            </a:extLst>
          </p:cNvPr>
          <p:cNvCxnSpPr>
            <a:cxnSpLocks/>
          </p:cNvCxnSpPr>
          <p:nvPr/>
        </p:nvCxnSpPr>
        <p:spPr>
          <a:xfrm flipV="1">
            <a:off x="5326353" y="2410697"/>
            <a:ext cx="483316" cy="76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41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FE7B6F3-89E6-D2C8-CA24-E24C10DC53D6}"/>
              </a:ext>
            </a:extLst>
          </p:cNvPr>
          <p:cNvSpPr/>
          <p:nvPr/>
        </p:nvSpPr>
        <p:spPr>
          <a:xfrm>
            <a:off x="6020294" y="3322638"/>
            <a:ext cx="3123706" cy="3496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DDE836-533C-475F-ABB7-5E0ACCA1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24" y="4876684"/>
            <a:ext cx="2587509" cy="1752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49BFA9-5AF9-4A94-9CC0-F78D00065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6" y="1205118"/>
            <a:ext cx="4505552" cy="2076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305EF-AC2F-AA7B-F9BA-061069887093}"/>
              </a:ext>
            </a:extLst>
          </p:cNvPr>
          <p:cNvSpPr txBox="1"/>
          <p:nvPr/>
        </p:nvSpPr>
        <p:spPr>
          <a:xfrm>
            <a:off x="3158680" y="38462"/>
            <a:ext cx="25924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Newton’s Laws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D801D-B153-44CC-A42E-583014754BE9}"/>
              </a:ext>
            </a:extLst>
          </p:cNvPr>
          <p:cNvSpPr txBox="1"/>
          <p:nvPr/>
        </p:nvSpPr>
        <p:spPr>
          <a:xfrm>
            <a:off x="301376" y="916410"/>
            <a:ext cx="110190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Resultant force 0N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658C3-EF2B-4DA9-8D35-E89EECD12B94}"/>
              </a:ext>
            </a:extLst>
          </p:cNvPr>
          <p:cNvSpPr txBox="1"/>
          <p:nvPr/>
        </p:nvSpPr>
        <p:spPr>
          <a:xfrm>
            <a:off x="3705023" y="867244"/>
            <a:ext cx="110190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Resultant force 0N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96F87-9189-437A-9D9F-7384A23D9755}"/>
              </a:ext>
            </a:extLst>
          </p:cNvPr>
          <p:cNvSpPr txBox="1"/>
          <p:nvPr/>
        </p:nvSpPr>
        <p:spPr>
          <a:xfrm>
            <a:off x="1513420" y="413846"/>
            <a:ext cx="2081464" cy="107721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Forces unbalanced</a:t>
            </a:r>
          </a:p>
          <a:p>
            <a:pPr algn="ctr"/>
            <a:r>
              <a:rPr lang="en-GB" sz="1600" dirty="0"/>
              <a:t>Resultant force greater than 0N</a:t>
            </a:r>
          </a:p>
          <a:p>
            <a:pPr algn="ctr"/>
            <a:r>
              <a:rPr lang="en-GB" sz="1600" dirty="0"/>
              <a:t>Object accelerates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92D451-F6F3-47C1-B132-B949A5ABA1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5" t="49195" r="28969" b="-1579"/>
          <a:stretch/>
        </p:blipFill>
        <p:spPr>
          <a:xfrm>
            <a:off x="4849712" y="1364064"/>
            <a:ext cx="2905822" cy="16391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EE0F14-8A0D-402C-A654-7468EED4B269}"/>
              </a:ext>
            </a:extLst>
          </p:cNvPr>
          <p:cNvSpPr/>
          <p:nvPr/>
        </p:nvSpPr>
        <p:spPr>
          <a:xfrm>
            <a:off x="7688179" y="1159631"/>
            <a:ext cx="445168" cy="464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CA37D-B3B8-4FA1-87E1-AD33FA6880F1}"/>
              </a:ext>
            </a:extLst>
          </p:cNvPr>
          <p:cNvSpPr txBox="1"/>
          <p:nvPr/>
        </p:nvSpPr>
        <p:spPr>
          <a:xfrm>
            <a:off x="5023382" y="423967"/>
            <a:ext cx="2081464" cy="107721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Forces unbalanced</a:t>
            </a:r>
          </a:p>
          <a:p>
            <a:pPr algn="ctr"/>
            <a:r>
              <a:rPr lang="en-GB" sz="1600" dirty="0"/>
              <a:t>Resultant force greater than 0N</a:t>
            </a:r>
          </a:p>
          <a:p>
            <a:pPr algn="ctr"/>
            <a:r>
              <a:rPr lang="en-GB" sz="1600" dirty="0"/>
              <a:t>Object accelerates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0D5AD-540E-4C27-8D87-0FBA5424AB85}"/>
              </a:ext>
            </a:extLst>
          </p:cNvPr>
          <p:cNvSpPr txBox="1"/>
          <p:nvPr/>
        </p:nvSpPr>
        <p:spPr>
          <a:xfrm>
            <a:off x="191237" y="332627"/>
            <a:ext cx="12120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First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F31F7-24D6-7255-80E4-6B7746CB34EB}"/>
              </a:ext>
            </a:extLst>
          </p:cNvPr>
          <p:cNvSpPr txBox="1"/>
          <p:nvPr/>
        </p:nvSpPr>
        <p:spPr>
          <a:xfrm>
            <a:off x="191237" y="3392191"/>
            <a:ext cx="18675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Second Law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D615DF-8C06-AD96-6B5A-A6C9CFC30149}"/>
              </a:ext>
            </a:extLst>
          </p:cNvPr>
          <p:cNvCxnSpPr/>
          <p:nvPr/>
        </p:nvCxnSpPr>
        <p:spPr>
          <a:xfrm>
            <a:off x="0" y="328114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0A54C33-2CCD-ED31-83E5-80606A3EFDF4}"/>
              </a:ext>
            </a:extLst>
          </p:cNvPr>
          <p:cNvSpPr/>
          <p:nvPr/>
        </p:nvSpPr>
        <p:spPr>
          <a:xfrm>
            <a:off x="2648198" y="3322638"/>
            <a:ext cx="3373536" cy="3496890"/>
          </a:xfrm>
          <a:prstGeom prst="rect">
            <a:avLst/>
          </a:prstGeom>
          <a:solidFill>
            <a:srgbClr val="18E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B3C674-2FD3-C251-590C-4144E4F0F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960" y="4280942"/>
            <a:ext cx="1866680" cy="1671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D1294C-AB7E-8CAE-946A-092DFE5DB0F1}"/>
              </a:ext>
            </a:extLst>
          </p:cNvPr>
          <p:cNvSpPr txBox="1"/>
          <p:nvPr/>
        </p:nvSpPr>
        <p:spPr>
          <a:xfrm>
            <a:off x="2921132" y="3322638"/>
            <a:ext cx="2587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Larger the resultant force acting on an object, the greater the acceleration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D00B28F-95A2-6E0F-A9F3-28262C24EDA9}"/>
              </a:ext>
            </a:extLst>
          </p:cNvPr>
          <p:cNvSpPr/>
          <p:nvPr/>
        </p:nvSpPr>
        <p:spPr>
          <a:xfrm>
            <a:off x="4421313" y="4888410"/>
            <a:ext cx="1544396" cy="644758"/>
          </a:xfrm>
          <a:prstGeom prst="wedgeRectCallout">
            <a:avLst>
              <a:gd name="adj1" fmla="val -78491"/>
              <a:gd name="adj2" fmla="val 578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Directly proportional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99927C4D-57AF-64C4-E7A8-700DC96F8393}"/>
              </a:ext>
            </a:extLst>
          </p:cNvPr>
          <p:cNvSpPr/>
          <p:nvPr/>
        </p:nvSpPr>
        <p:spPr>
          <a:xfrm>
            <a:off x="7286435" y="119469"/>
            <a:ext cx="1666328" cy="1504771"/>
          </a:xfrm>
          <a:prstGeom prst="wedgeRectCallout">
            <a:avLst>
              <a:gd name="adj1" fmla="val -56466"/>
              <a:gd name="adj2" fmla="val 64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BD6FD8-5D9C-F542-DD56-C1FE5032D4C6}"/>
              </a:ext>
            </a:extLst>
          </p:cNvPr>
          <p:cNvSpPr/>
          <p:nvPr/>
        </p:nvSpPr>
        <p:spPr>
          <a:xfrm>
            <a:off x="3018856" y="6105274"/>
            <a:ext cx="2757165" cy="561252"/>
          </a:xfrm>
          <a:prstGeom prst="roundRect">
            <a:avLst/>
          </a:prstGeom>
          <a:solidFill>
            <a:srgbClr val="A9F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a bigger engine gives a bigger acceleration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B20D438-39A1-83A3-FCD1-984EC38342E9}"/>
              </a:ext>
            </a:extLst>
          </p:cNvPr>
          <p:cNvSpPr/>
          <p:nvPr/>
        </p:nvSpPr>
        <p:spPr>
          <a:xfrm>
            <a:off x="7725881" y="4519081"/>
            <a:ext cx="1368020" cy="644758"/>
          </a:xfrm>
          <a:prstGeom prst="wedgeRectCallout">
            <a:avLst>
              <a:gd name="adj1" fmla="val -29011"/>
              <a:gd name="adj2" fmla="val 12366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Inversely proportional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B63F35-AAEB-B3E3-A05E-F394C40DD116}"/>
              </a:ext>
            </a:extLst>
          </p:cNvPr>
          <p:cNvSpPr txBox="1"/>
          <p:nvPr/>
        </p:nvSpPr>
        <p:spPr>
          <a:xfrm>
            <a:off x="6201633" y="3322638"/>
            <a:ext cx="2587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object with a larger mass will accelerate less than a smaller mass object with the same resultant force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94403FF-9700-001B-64CE-94C4D4E09087}"/>
              </a:ext>
            </a:extLst>
          </p:cNvPr>
          <p:cNvSpPr/>
          <p:nvPr/>
        </p:nvSpPr>
        <p:spPr>
          <a:xfrm>
            <a:off x="6115092" y="5331651"/>
            <a:ext cx="1485285" cy="13978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a lorry accelerates less than a fiesta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2EE2B7E-7757-62C3-5937-A3D565DE81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1901"/>
          <a:stretch/>
        </p:blipFill>
        <p:spPr>
          <a:xfrm>
            <a:off x="304924" y="3849676"/>
            <a:ext cx="1581150" cy="7925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93BC08A-9D13-9BD3-6D62-257AB6CCABE5}"/>
              </a:ext>
            </a:extLst>
          </p:cNvPr>
          <p:cNvSpPr txBox="1"/>
          <p:nvPr/>
        </p:nvSpPr>
        <p:spPr>
          <a:xfrm>
            <a:off x="164897" y="4642260"/>
            <a:ext cx="2402376" cy="1477328"/>
          </a:xfrm>
          <a:prstGeom prst="rect">
            <a:avLst/>
          </a:prstGeom>
          <a:solidFill>
            <a:srgbClr val="FECAF5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 (Resultant Force) – N</a:t>
            </a:r>
          </a:p>
          <a:p>
            <a:endParaRPr lang="en-GB" dirty="0"/>
          </a:p>
          <a:p>
            <a:r>
              <a:rPr lang="en-GB" dirty="0"/>
              <a:t>m (mass) – kg</a:t>
            </a:r>
          </a:p>
          <a:p>
            <a:endParaRPr lang="en-GB" dirty="0"/>
          </a:p>
          <a:p>
            <a:r>
              <a:rPr lang="en-GB" dirty="0"/>
              <a:t>a (acceleration) – m/s</a:t>
            </a:r>
            <a:r>
              <a:rPr lang="en-GB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085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BBF55-2212-1EEA-CC16-79BCEA1BEEFF}"/>
              </a:ext>
            </a:extLst>
          </p:cNvPr>
          <p:cNvSpPr txBox="1"/>
          <p:nvPr/>
        </p:nvSpPr>
        <p:spPr>
          <a:xfrm>
            <a:off x="285009" y="190955"/>
            <a:ext cx="18675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RP – F=ma Second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7D3D7-1462-B9AF-257E-88E92282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99" y="593511"/>
            <a:ext cx="5197372" cy="3159347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CBDCCCC-8E45-2AF8-A146-903027743B1B}"/>
              </a:ext>
            </a:extLst>
          </p:cNvPr>
          <p:cNvSpPr/>
          <p:nvPr/>
        </p:nvSpPr>
        <p:spPr>
          <a:xfrm>
            <a:off x="6602680" y="2712381"/>
            <a:ext cx="2256311" cy="1159231"/>
          </a:xfrm>
          <a:prstGeom prst="wedgeRectCallout">
            <a:avLst>
              <a:gd name="adj1" fmla="val -38931"/>
              <a:gd name="adj2" fmla="val -66742"/>
            </a:avLst>
          </a:prstGeom>
          <a:solidFill>
            <a:srgbClr val="C1FF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can add more weights to investigate the effects of force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5D7CF8-8E5D-8576-CB92-C5B463A04B57}"/>
              </a:ext>
            </a:extLst>
          </p:cNvPr>
          <p:cNvSpPr/>
          <p:nvPr/>
        </p:nvSpPr>
        <p:spPr>
          <a:xfrm>
            <a:off x="285009" y="1239842"/>
            <a:ext cx="2861952" cy="1353786"/>
          </a:xfrm>
          <a:prstGeom prst="wedgeRectCallout">
            <a:avLst>
              <a:gd name="adj1" fmla="val 94306"/>
              <a:gd name="adj2" fmla="val -11185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can make the trolley heavier by increasing the mass – to investigate the effects of mass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9D403-D9B6-726F-8D58-EF990F8C2C95}"/>
              </a:ext>
            </a:extLst>
          </p:cNvPr>
          <p:cNvSpPr txBox="1"/>
          <p:nvPr/>
        </p:nvSpPr>
        <p:spPr>
          <a:xfrm>
            <a:off x="2443585" y="135368"/>
            <a:ext cx="377635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Light gates measure velocity and thus the acceleration can be calculated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BBBC5-B7E1-1A13-F96C-F081C2FB5713}"/>
              </a:ext>
            </a:extLst>
          </p:cNvPr>
          <p:cNvSpPr txBox="1"/>
          <p:nvPr/>
        </p:nvSpPr>
        <p:spPr>
          <a:xfrm>
            <a:off x="191237" y="2838203"/>
            <a:ext cx="3110102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Effects of mass of glider / trolley</a:t>
            </a:r>
          </a:p>
          <a:p>
            <a:endParaRPr lang="en-GB" dirty="0"/>
          </a:p>
          <a:p>
            <a:r>
              <a:rPr lang="en-GB" b="1" u="sng" dirty="0"/>
              <a:t>Independent variable</a:t>
            </a:r>
            <a:r>
              <a:rPr lang="en-GB" dirty="0"/>
              <a:t>:</a:t>
            </a:r>
          </a:p>
          <a:p>
            <a:r>
              <a:rPr lang="en-GB" dirty="0"/>
              <a:t>Mass of glider / trolley</a:t>
            </a:r>
          </a:p>
          <a:p>
            <a:endParaRPr lang="en-GB" dirty="0"/>
          </a:p>
          <a:p>
            <a:r>
              <a:rPr lang="en-GB" b="1" u="sng" dirty="0"/>
              <a:t>Dependent:</a:t>
            </a:r>
          </a:p>
          <a:p>
            <a:r>
              <a:rPr lang="en-GB" dirty="0"/>
              <a:t>Acceleration</a:t>
            </a:r>
          </a:p>
          <a:p>
            <a:endParaRPr lang="en-GB" dirty="0"/>
          </a:p>
          <a:p>
            <a:r>
              <a:rPr lang="en-GB" b="1" u="sng" dirty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starting point /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force applied – same weight stack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333824C-2754-2A0C-2D75-45336D8E1CBE}"/>
              </a:ext>
            </a:extLst>
          </p:cNvPr>
          <p:cNvSpPr/>
          <p:nvPr/>
        </p:nvSpPr>
        <p:spPr>
          <a:xfrm>
            <a:off x="3828447" y="3337221"/>
            <a:ext cx="2470313" cy="646331"/>
          </a:xfrm>
          <a:prstGeom prst="wedgeRectCallout">
            <a:avLst>
              <a:gd name="adj1" fmla="val 3853"/>
              <a:gd name="adj2" fmla="val -72254"/>
            </a:avLst>
          </a:prstGeom>
          <a:solidFill>
            <a:srgbClr val="FEC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Air track to reduce friction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F92B6-D2C5-3803-8172-1F9EBF39C041}"/>
              </a:ext>
            </a:extLst>
          </p:cNvPr>
          <p:cNvSpPr txBox="1"/>
          <p:nvPr/>
        </p:nvSpPr>
        <p:spPr>
          <a:xfrm>
            <a:off x="3491345" y="4176287"/>
            <a:ext cx="5457188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Effects of force added</a:t>
            </a:r>
          </a:p>
          <a:p>
            <a:endParaRPr lang="en-GB" dirty="0"/>
          </a:p>
          <a:p>
            <a:r>
              <a:rPr lang="en-GB" b="1" u="sng" dirty="0"/>
              <a:t>Independent variable:</a:t>
            </a:r>
          </a:p>
          <a:p>
            <a:r>
              <a:rPr lang="en-GB" dirty="0"/>
              <a:t>Force added to weigh stack</a:t>
            </a:r>
          </a:p>
          <a:p>
            <a:endParaRPr lang="en-GB" dirty="0"/>
          </a:p>
          <a:p>
            <a:r>
              <a:rPr lang="en-GB" b="1" u="sng" dirty="0"/>
              <a:t>Dependent:</a:t>
            </a:r>
          </a:p>
          <a:p>
            <a:r>
              <a:rPr lang="en-GB" dirty="0"/>
              <a:t>Acceleration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C9474-DED2-9110-574E-B9B5DB45E3AD}"/>
              </a:ext>
            </a:extLst>
          </p:cNvPr>
          <p:cNvSpPr txBox="1"/>
          <p:nvPr/>
        </p:nvSpPr>
        <p:spPr>
          <a:xfrm>
            <a:off x="6484535" y="4295041"/>
            <a:ext cx="2463998" cy="180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starting point /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mass of trolley / glider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66964-1E2D-A97E-23F2-3B9C330E053A}"/>
              </a:ext>
            </a:extLst>
          </p:cNvPr>
          <p:cNvSpPr txBox="1"/>
          <p:nvPr/>
        </p:nvSpPr>
        <p:spPr>
          <a:xfrm>
            <a:off x="7267169" y="131846"/>
            <a:ext cx="148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F=ma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EE1392E-7446-7951-5BBC-A266D3562EF5}"/>
              </a:ext>
            </a:extLst>
          </p:cNvPr>
          <p:cNvSpPr/>
          <p:nvPr/>
        </p:nvSpPr>
        <p:spPr>
          <a:xfrm>
            <a:off x="6275387" y="712264"/>
            <a:ext cx="1146691" cy="527577"/>
          </a:xfrm>
          <a:prstGeom prst="wedgeRectCallout">
            <a:avLst>
              <a:gd name="adj1" fmla="val 69105"/>
              <a:gd name="adj2" fmla="val -1074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 (weight stack)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1E963BF-DE8F-03BD-4593-27FE2BD558F1}"/>
              </a:ext>
            </a:extLst>
          </p:cNvPr>
          <p:cNvSpPr/>
          <p:nvPr/>
        </p:nvSpPr>
        <p:spPr>
          <a:xfrm>
            <a:off x="7834814" y="781699"/>
            <a:ext cx="1278229" cy="886566"/>
          </a:xfrm>
          <a:prstGeom prst="wedgeRectCallout">
            <a:avLst>
              <a:gd name="adj1" fmla="val -32175"/>
              <a:gd name="adj2" fmla="val -825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 mass of trolley / glider</a:t>
            </a:r>
          </a:p>
        </p:txBody>
      </p:sp>
    </p:spTree>
    <p:extLst>
      <p:ext uri="{BB962C8B-B14F-4D97-AF65-F5344CB8AC3E}">
        <p14:creationId xmlns:p14="http://schemas.microsoft.com/office/powerpoint/2010/main" val="52533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08D33-1279-FCE8-52D9-D5F82552964F}"/>
              </a:ext>
            </a:extLst>
          </p:cNvPr>
          <p:cNvSpPr txBox="1"/>
          <p:nvPr/>
        </p:nvSpPr>
        <p:spPr>
          <a:xfrm>
            <a:off x="211777" y="248353"/>
            <a:ext cx="18675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Newton 3</a:t>
            </a:r>
            <a:r>
              <a:rPr lang="en-GB" baseline="30000" dirty="0"/>
              <a:t>rd</a:t>
            </a:r>
            <a:r>
              <a:rPr lang="en-GB" dirty="0"/>
              <a:t>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A05EB-953B-279E-3E9B-7CEBA01A7733}"/>
              </a:ext>
            </a:extLst>
          </p:cNvPr>
          <p:cNvSpPr txBox="1"/>
          <p:nvPr/>
        </p:nvSpPr>
        <p:spPr>
          <a:xfrm>
            <a:off x="211777" y="724395"/>
            <a:ext cx="433647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When 2 objects interact, the forces they exert on </a:t>
            </a:r>
            <a:r>
              <a:rPr lang="en-GB" b="1" u="sng" dirty="0"/>
              <a:t>each other</a:t>
            </a:r>
            <a:r>
              <a:rPr lang="en-GB" dirty="0"/>
              <a:t> are </a:t>
            </a:r>
            <a:r>
              <a:rPr lang="en-GB" b="1" u="sng" dirty="0"/>
              <a:t>equal and opposite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7723B-573D-35AC-8117-8378940CB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9" r="31257"/>
          <a:stretch/>
        </p:blipFill>
        <p:spPr>
          <a:xfrm>
            <a:off x="332510" y="1781299"/>
            <a:ext cx="2202931" cy="2838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CD84C2-0B54-E13D-A66D-5B88D1892FA3}"/>
              </a:ext>
            </a:extLst>
          </p:cNvPr>
          <p:cNvSpPr txBox="1"/>
          <p:nvPr/>
        </p:nvSpPr>
        <p:spPr>
          <a:xfrm>
            <a:off x="211777" y="4417621"/>
            <a:ext cx="2632304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If you push the shopping trolley by 300N, the trolley pushes back on you with a 300N force</a:t>
            </a:r>
          </a:p>
          <a:p>
            <a:endParaRPr lang="en-GB" dirty="0"/>
          </a:p>
          <a:p>
            <a:r>
              <a:rPr lang="en-GB" dirty="0"/>
              <a:t>When you stop pushing, the trolley stops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5670597-1E3A-D99D-859F-115E3EF3CCDD}"/>
              </a:ext>
            </a:extLst>
          </p:cNvPr>
          <p:cNvSpPr/>
          <p:nvPr/>
        </p:nvSpPr>
        <p:spPr>
          <a:xfrm>
            <a:off x="1141129" y="1647725"/>
            <a:ext cx="1651552" cy="792655"/>
          </a:xfrm>
          <a:prstGeom prst="wedgeRectCallout">
            <a:avLst>
              <a:gd name="adj1" fmla="val -66146"/>
              <a:gd name="adj2" fmla="val 524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Action force push on the trolley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7D69348-E98E-B6E7-6F2E-105B9CDF726E}"/>
              </a:ext>
            </a:extLst>
          </p:cNvPr>
          <p:cNvSpPr/>
          <p:nvPr/>
        </p:nvSpPr>
        <p:spPr>
          <a:xfrm>
            <a:off x="1795732" y="3414156"/>
            <a:ext cx="1651552" cy="792655"/>
          </a:xfrm>
          <a:prstGeom prst="wedgeRectCallout">
            <a:avLst>
              <a:gd name="adj1" fmla="val -66146"/>
              <a:gd name="adj2" fmla="val -61371"/>
            </a:avLst>
          </a:prstGeom>
          <a:solidFill>
            <a:srgbClr val="C1FF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Reaction force push back on the woman</a:t>
            </a:r>
          </a:p>
        </p:txBody>
      </p:sp>
      <p:pic>
        <p:nvPicPr>
          <p:cNvPr id="1026" name="Picture 2" descr="Newton's 3rd Law For every action… ppt download">
            <a:extLst>
              <a:ext uri="{FF2B5EF4-FFF2-40B4-BE49-F238E27FC236}">
                <a16:creationId xmlns:a16="http://schemas.microsoft.com/office/drawing/2014/main" id="{BC9C8CFF-ADA5-7EFB-0C28-5277A04CB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8" t="44502" r="22208" b="9007"/>
          <a:stretch/>
        </p:blipFill>
        <p:spPr bwMode="auto">
          <a:xfrm>
            <a:off x="4595750" y="188131"/>
            <a:ext cx="3330970" cy="231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D80D82-A19C-C920-3995-AE88E276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61" y="4525596"/>
            <a:ext cx="5004829" cy="8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82157A9-19B8-289B-11F8-E4D19A9049B1}"/>
              </a:ext>
            </a:extLst>
          </p:cNvPr>
          <p:cNvSpPr/>
          <p:nvPr/>
        </p:nvSpPr>
        <p:spPr>
          <a:xfrm>
            <a:off x="3030187" y="1549212"/>
            <a:ext cx="1463693" cy="958842"/>
          </a:xfrm>
          <a:prstGeom prst="wedgeRectCallout">
            <a:avLst>
              <a:gd name="adj1" fmla="val 70442"/>
              <a:gd name="adj2" fmla="val -72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Action force push on the water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08D5123-4049-9D6B-F4AC-5AA641F2A0B2}"/>
              </a:ext>
            </a:extLst>
          </p:cNvPr>
          <p:cNvSpPr/>
          <p:nvPr/>
        </p:nvSpPr>
        <p:spPr>
          <a:xfrm>
            <a:off x="7272588" y="188131"/>
            <a:ext cx="1783276" cy="1404233"/>
          </a:xfrm>
          <a:prstGeom prst="wedgeRectCallout">
            <a:avLst>
              <a:gd name="adj1" fmla="val -65774"/>
              <a:gd name="adj2" fmla="val 58479"/>
            </a:avLst>
          </a:prstGeom>
          <a:solidFill>
            <a:srgbClr val="C1FF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reaction force equal and opposite, push on the paddle and kayak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896DD-BEB0-3BFB-D2B1-EABDC4983047}"/>
              </a:ext>
            </a:extLst>
          </p:cNvPr>
          <p:cNvSpPr txBox="1"/>
          <p:nvPr/>
        </p:nvSpPr>
        <p:spPr>
          <a:xfrm>
            <a:off x="3622751" y="5372184"/>
            <a:ext cx="537087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Action force - The propeller pushes back on the water</a:t>
            </a:r>
          </a:p>
          <a:p>
            <a:endParaRPr lang="en-GB" dirty="0"/>
          </a:p>
          <a:p>
            <a:r>
              <a:rPr lang="en-GB" dirty="0"/>
              <a:t>Reaction force – the water exerts and equal but opposite force on the boat in the forward direction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8D3F8DD-7DD4-62AA-E8D3-2351EED97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65091" r="57429" b="10008"/>
          <a:stretch/>
        </p:blipFill>
        <p:spPr bwMode="auto">
          <a:xfrm rot="10800000">
            <a:off x="5149077" y="5071958"/>
            <a:ext cx="387350" cy="2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8C408EA-2AE9-40C8-AEAC-339DE248BA76}"/>
              </a:ext>
            </a:extLst>
          </p:cNvPr>
          <p:cNvSpPr/>
          <p:nvPr/>
        </p:nvSpPr>
        <p:spPr>
          <a:xfrm>
            <a:off x="6187456" y="3759908"/>
            <a:ext cx="1976770" cy="738722"/>
          </a:xfrm>
          <a:prstGeom prst="wedgeRectCallout">
            <a:avLst>
              <a:gd name="adj1" fmla="val -69384"/>
              <a:gd name="adj2" fmla="val 1266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Action force – force exerted from boat onto water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5523DA28-A5A4-FB1B-274E-D2EFE88E865E}"/>
              </a:ext>
            </a:extLst>
          </p:cNvPr>
          <p:cNvSpPr/>
          <p:nvPr/>
        </p:nvSpPr>
        <p:spPr>
          <a:xfrm>
            <a:off x="3919647" y="3759908"/>
            <a:ext cx="1976770" cy="792655"/>
          </a:xfrm>
          <a:prstGeom prst="wedgeRectCallout">
            <a:avLst>
              <a:gd name="adj1" fmla="val 22668"/>
              <a:gd name="adj2" fmla="val 116282"/>
            </a:avLst>
          </a:prstGeom>
          <a:solidFill>
            <a:srgbClr val="C1FF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Reaction force – force exerted from water to boat</a:t>
            </a:r>
          </a:p>
        </p:txBody>
      </p:sp>
    </p:spTree>
    <p:extLst>
      <p:ext uri="{BB962C8B-B14F-4D97-AF65-F5344CB8AC3E}">
        <p14:creationId xmlns:p14="http://schemas.microsoft.com/office/powerpoint/2010/main" val="4260125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371256F1CEA4E8F5F95CB6384849C" ma:contentTypeVersion="7" ma:contentTypeDescription="Create a new document." ma:contentTypeScope="" ma:versionID="383d5f4513da7c309c2eb9b315d3572e">
  <xsd:schema xmlns:xsd="http://www.w3.org/2001/XMLSchema" xmlns:xs="http://www.w3.org/2001/XMLSchema" xmlns:p="http://schemas.microsoft.com/office/2006/metadata/properties" xmlns:ns2="239c9854-64bc-4dbf-95fe-1c888e7c1f6f" targetNamespace="http://schemas.microsoft.com/office/2006/metadata/properties" ma:root="true" ma:fieldsID="e48419727b104e75b5098e6416ec96f6" ns2:_="">
    <xsd:import namespace="239c9854-64bc-4dbf-95fe-1c888e7c1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9854-64bc-4dbf-95fe-1c888e7c1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5939C1-420B-45B2-99C7-4FC7D2D80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9854-64bc-4dbf-95fe-1c888e7c1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273F7C-8211-480C-A44C-434689AC775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0E7E80-5B3D-406E-B118-13767B6B9E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1119</Words>
  <Application>Microsoft Office PowerPoint</Application>
  <PresentationFormat>On-screen Show (4:3)</PresentationFormat>
  <Paragraphs>238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25</cp:revision>
  <dcterms:created xsi:type="dcterms:W3CDTF">2023-04-23T18:33:59Z</dcterms:created>
  <dcterms:modified xsi:type="dcterms:W3CDTF">2025-03-03T10:51:22Z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0x010100603371256F1CEA4E8F5F95CB6384849C</vt:lpwstr>
  </property>
</Properties>
</file>