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2" r:id="rId5"/>
    <p:sldId id="303" r:id="rId6"/>
    <p:sldId id="307" r:id="rId7"/>
    <p:sldId id="310" r:id="rId8"/>
    <p:sldId id="305" r:id="rId9"/>
    <p:sldId id="308" r:id="rId10"/>
    <p:sldId id="309" r:id="rId11"/>
    <p:sldId id="31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AD8"/>
    <a:srgbClr val="D9FFF0"/>
    <a:srgbClr val="D3BEFE"/>
    <a:srgbClr val="9BFBFD"/>
    <a:srgbClr val="FEE2F6"/>
    <a:srgbClr val="71F3DA"/>
    <a:srgbClr val="85FBC8"/>
    <a:srgbClr val="BAFCE3"/>
    <a:srgbClr val="C6FEE2"/>
    <a:srgbClr val="8CF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A2A4-64EE-4827-B960-70EE6523D0B0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AE4C4EF-B1D0-967D-9215-A3B2A9A7D6D9}"/>
              </a:ext>
            </a:extLst>
          </p:cNvPr>
          <p:cNvSpPr/>
          <p:nvPr/>
        </p:nvSpPr>
        <p:spPr>
          <a:xfrm>
            <a:off x="3400926" y="3144253"/>
            <a:ext cx="5603844" cy="3632283"/>
          </a:xfrm>
          <a:prstGeom prst="rect">
            <a:avLst/>
          </a:prstGeom>
          <a:solidFill>
            <a:srgbClr val="9B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357469" y="220573"/>
            <a:ext cx="22863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P7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233FC-D469-775E-733A-C9996FA4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62" y="1612858"/>
            <a:ext cx="2371850" cy="3632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FDA81-0051-E5C6-5F39-F733DD56043E}"/>
              </a:ext>
            </a:extLst>
          </p:cNvPr>
          <p:cNvSpPr txBox="1"/>
          <p:nvPr/>
        </p:nvSpPr>
        <p:spPr>
          <a:xfrm>
            <a:off x="442662" y="689528"/>
            <a:ext cx="2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Waves </a:t>
            </a:r>
            <a:r>
              <a:rPr lang="en-GB" b="1" u="sng" dirty="0">
                <a:solidFill>
                  <a:srgbClr val="FF0000"/>
                </a:solidFill>
              </a:rPr>
              <a:t>carry energy not matter</a:t>
            </a:r>
            <a:r>
              <a:rPr lang="en-GB" dirty="0"/>
              <a:t> (particles stay at the same place)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3EA311A-B739-C09B-313C-049920256A22}"/>
              </a:ext>
            </a:extLst>
          </p:cNvPr>
          <p:cNvSpPr/>
          <p:nvPr/>
        </p:nvSpPr>
        <p:spPr>
          <a:xfrm>
            <a:off x="442662" y="5290888"/>
            <a:ext cx="2813885" cy="1430753"/>
          </a:xfrm>
          <a:prstGeom prst="wedgeRectCallout">
            <a:avLst>
              <a:gd name="adj1" fmla="val -33945"/>
              <a:gd name="adj2" fmla="val -74238"/>
            </a:avLst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a wave travels through a solid, liquid or gas, the </a:t>
            </a:r>
            <a:r>
              <a:rPr lang="en-GB" b="1" u="sng" dirty="0">
                <a:solidFill>
                  <a:srgbClr val="FF0000"/>
                </a:solidFill>
              </a:rPr>
              <a:t>particles vibrate (oscillate</a:t>
            </a:r>
            <a:r>
              <a:rPr lang="en-GB" dirty="0">
                <a:solidFill>
                  <a:schemeClr val="tx1"/>
                </a:solidFill>
              </a:rPr>
              <a:t>) and transfer energy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AA403-680C-06E6-9547-DD9210AC0246}"/>
              </a:ext>
            </a:extLst>
          </p:cNvPr>
          <p:cNvSpPr txBox="1"/>
          <p:nvPr/>
        </p:nvSpPr>
        <p:spPr>
          <a:xfrm>
            <a:off x="3515570" y="5282471"/>
            <a:ext cx="1459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compression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2229AD-A67E-60A5-521C-88F997B1C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5"/>
          <a:stretch/>
        </p:blipFill>
        <p:spPr>
          <a:xfrm>
            <a:off x="3864508" y="3532767"/>
            <a:ext cx="4212638" cy="1749704"/>
          </a:xfrm>
          <a:prstGeom prst="rect">
            <a:avLst/>
          </a:prstGeom>
        </p:spPr>
      </p:pic>
      <p:sp>
        <p:nvSpPr>
          <p:cNvPr id="21" name="Right Brace 20">
            <a:extLst>
              <a:ext uri="{FF2B5EF4-FFF2-40B4-BE49-F238E27FC236}">
                <a16:creationId xmlns:a16="http://schemas.microsoft.com/office/drawing/2014/main" id="{FE109603-D1FF-C719-1FE7-D50657F0B225}"/>
              </a:ext>
            </a:extLst>
          </p:cNvPr>
          <p:cNvSpPr/>
          <p:nvPr/>
        </p:nvSpPr>
        <p:spPr>
          <a:xfrm rot="5400000">
            <a:off x="4251641" y="4695139"/>
            <a:ext cx="445011" cy="7296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948C3BEC-4BF2-EC75-9B5C-41900EDA1877}"/>
              </a:ext>
            </a:extLst>
          </p:cNvPr>
          <p:cNvSpPr/>
          <p:nvPr/>
        </p:nvSpPr>
        <p:spPr>
          <a:xfrm rot="5400000">
            <a:off x="5214728" y="4501957"/>
            <a:ext cx="445014" cy="10991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A4E06-979E-DBF8-16AA-5CF22FE44660}"/>
              </a:ext>
            </a:extLst>
          </p:cNvPr>
          <p:cNvSpPr txBox="1"/>
          <p:nvPr/>
        </p:nvSpPr>
        <p:spPr>
          <a:xfrm>
            <a:off x="4975048" y="5290889"/>
            <a:ext cx="1285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rarefaction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F96AA-F259-7EC8-698A-599B15B5D6C0}"/>
              </a:ext>
            </a:extLst>
          </p:cNvPr>
          <p:cNvSpPr txBox="1"/>
          <p:nvPr/>
        </p:nvSpPr>
        <p:spPr>
          <a:xfrm>
            <a:off x="3515570" y="5798311"/>
            <a:ext cx="52762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Longitudinal wave </a:t>
            </a:r>
            <a:r>
              <a:rPr lang="en-GB" dirty="0"/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Oscillations parallel</a:t>
            </a:r>
            <a:r>
              <a:rPr lang="en-GB" u="sng" dirty="0"/>
              <a:t> </a:t>
            </a:r>
            <a:r>
              <a:rPr lang="en-GB" dirty="0"/>
              <a:t>to the </a:t>
            </a:r>
            <a:r>
              <a:rPr lang="en-GB" b="1" u="sng" dirty="0">
                <a:solidFill>
                  <a:srgbClr val="FF0000"/>
                </a:solidFill>
              </a:rPr>
              <a:t>direction of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Has </a:t>
            </a:r>
            <a:r>
              <a:rPr lang="en-GB" b="1" u="sng" dirty="0">
                <a:solidFill>
                  <a:srgbClr val="FF0000"/>
                </a:solidFill>
              </a:rPr>
              <a:t>rarefactions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20B064EF-00A9-90B0-3A5E-5E6219E161C6}"/>
              </a:ext>
            </a:extLst>
          </p:cNvPr>
          <p:cNvSpPr/>
          <p:nvPr/>
        </p:nvSpPr>
        <p:spPr>
          <a:xfrm>
            <a:off x="7446302" y="4973568"/>
            <a:ext cx="1485855" cy="686653"/>
          </a:xfrm>
          <a:prstGeom prst="wedgeRectCallout">
            <a:avLst>
              <a:gd name="adj1" fmla="val -109671"/>
              <a:gd name="adj2" fmla="val 304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sound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26C9BB-AD92-9756-E1B0-92264DBF9A01}"/>
              </a:ext>
            </a:extLst>
          </p:cNvPr>
          <p:cNvSpPr txBox="1"/>
          <p:nvPr/>
        </p:nvSpPr>
        <p:spPr>
          <a:xfrm>
            <a:off x="4684295" y="3144253"/>
            <a:ext cx="33367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Longitudinal wave</a:t>
            </a:r>
          </a:p>
        </p:txBody>
      </p:sp>
      <p:pic>
        <p:nvPicPr>
          <p:cNvPr id="28" name="Picture 2" descr="Waves - 6.1.1 Transverse and Longitudinal Waves (GCSE Physics AQA) - Study  Mind">
            <a:extLst>
              <a:ext uri="{FF2B5EF4-FFF2-40B4-BE49-F238E27FC236}">
                <a16:creationId xmlns:a16="http://schemas.microsoft.com/office/drawing/2014/main" id="{78E0D4D3-3920-565A-777D-E0F303C6B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4" t="27259" r="2682" b="25222"/>
          <a:stretch/>
        </p:blipFill>
        <p:spPr bwMode="auto">
          <a:xfrm>
            <a:off x="2930709" y="175534"/>
            <a:ext cx="5950295" cy="23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AB6135-E60A-94DF-9902-9BCA4746E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69" t="18583" r="5800" b="64723"/>
          <a:stretch/>
        </p:blipFill>
        <p:spPr>
          <a:xfrm>
            <a:off x="6465367" y="520482"/>
            <a:ext cx="2209800" cy="2921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B696DF9-6470-1675-E698-D4DBE28790DC}"/>
              </a:ext>
            </a:extLst>
          </p:cNvPr>
          <p:cNvSpPr txBox="1"/>
          <p:nvPr/>
        </p:nvSpPr>
        <p:spPr>
          <a:xfrm>
            <a:off x="4474146" y="49261"/>
            <a:ext cx="33367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Transverse wave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EED110-450A-03A1-1B7E-9C5E3CEA79EC}"/>
              </a:ext>
            </a:extLst>
          </p:cNvPr>
          <p:cNvCxnSpPr/>
          <p:nvPr/>
        </p:nvCxnSpPr>
        <p:spPr>
          <a:xfrm>
            <a:off x="3272800" y="1465275"/>
            <a:ext cx="48043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D13A64D-2FB8-7E81-F459-EFCD0DFBA4BC}"/>
              </a:ext>
            </a:extLst>
          </p:cNvPr>
          <p:cNvSpPr txBox="1"/>
          <p:nvPr/>
        </p:nvSpPr>
        <p:spPr>
          <a:xfrm>
            <a:off x="3517123" y="2116120"/>
            <a:ext cx="35100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Transverse wave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Oscillations perpendicular to the direction of energy</a:t>
            </a:r>
          </a:p>
        </p:txBody>
      </p:sp>
      <p:sp>
        <p:nvSpPr>
          <p:cNvPr id="1027" name="Speech Bubble: Rectangle 1026">
            <a:extLst>
              <a:ext uri="{FF2B5EF4-FFF2-40B4-BE49-F238E27FC236}">
                <a16:creationId xmlns:a16="http://schemas.microsoft.com/office/drawing/2014/main" id="{F9208BB7-4AB1-1206-E866-F5759BC034F8}"/>
              </a:ext>
            </a:extLst>
          </p:cNvPr>
          <p:cNvSpPr/>
          <p:nvPr/>
        </p:nvSpPr>
        <p:spPr>
          <a:xfrm>
            <a:off x="7143412" y="2266041"/>
            <a:ext cx="1788745" cy="750883"/>
          </a:xfrm>
          <a:prstGeom prst="wedgeRectCallout">
            <a:avLst>
              <a:gd name="adj1" fmla="val -80075"/>
              <a:gd name="adj2" fmla="val 198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all electromagnetic waves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765ADDA-C4E8-0BE3-301C-B5A676AAE9A7}"/>
              </a:ext>
            </a:extLst>
          </p:cNvPr>
          <p:cNvSpPr/>
          <p:nvPr/>
        </p:nvSpPr>
        <p:spPr>
          <a:xfrm>
            <a:off x="3400926" y="-34868"/>
            <a:ext cx="5603844" cy="3179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3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1FBB2-36CE-0B37-EBEA-D82CCFA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89" y="454933"/>
            <a:ext cx="1909011" cy="1301167"/>
          </a:xfrm>
          <a:prstGeom prst="rect">
            <a:avLst/>
          </a:prstGeom>
        </p:spPr>
      </p:pic>
      <p:pic>
        <p:nvPicPr>
          <p:cNvPr id="2050" name="Picture 2" descr="Wave Definitions - The Science and Maths Zone">
            <a:extLst>
              <a:ext uri="{FF2B5EF4-FFF2-40B4-BE49-F238E27FC236}">
                <a16:creationId xmlns:a16="http://schemas.microsoft.com/office/drawing/2014/main" id="{A1DB6EB0-18FB-8BB6-B497-A537E722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4" y="2146578"/>
            <a:ext cx="3317614" cy="14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B7D01-CC06-B0E5-B544-61E75AE2720D}"/>
              </a:ext>
            </a:extLst>
          </p:cNvPr>
          <p:cNvSpPr txBox="1"/>
          <p:nvPr/>
        </p:nvSpPr>
        <p:spPr>
          <a:xfrm>
            <a:off x="169180" y="115253"/>
            <a:ext cx="706580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Amplitude (m)</a:t>
            </a:r>
            <a:r>
              <a:rPr lang="en-GB" dirty="0"/>
              <a:t>– maximum displacement from resting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Wavelength (m)</a:t>
            </a:r>
            <a:r>
              <a:rPr lang="en-GB" dirty="0"/>
              <a:t> – distance between same point on 2 adjacent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Frequency (Hz) </a:t>
            </a:r>
            <a:r>
              <a:rPr lang="en-GB" dirty="0"/>
              <a:t>– number of waves passing a point in 1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Period (s)</a:t>
            </a:r>
            <a:r>
              <a:rPr lang="en-GB" dirty="0"/>
              <a:t> – amount of time for a full wave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7BEBB-28DA-49B9-2A3C-194EC979B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100" y="1872920"/>
            <a:ext cx="3938839" cy="1198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41C8C-C1EC-FD1E-662B-C172A6D0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80" y="4015114"/>
            <a:ext cx="2719973" cy="2692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3E8CB-19BE-F0CC-510C-B79D64194DA7}"/>
              </a:ext>
            </a:extLst>
          </p:cNvPr>
          <p:cNvSpPr txBox="1"/>
          <p:nvPr/>
        </p:nvSpPr>
        <p:spPr>
          <a:xfrm>
            <a:off x="169180" y="3824073"/>
            <a:ext cx="15707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Ripple Tank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3E621-3AE4-9F1B-76A6-0A43A7B3431B}"/>
              </a:ext>
            </a:extLst>
          </p:cNvPr>
          <p:cNvSpPr txBox="1"/>
          <p:nvPr/>
        </p:nvSpPr>
        <p:spPr>
          <a:xfrm>
            <a:off x="2953512" y="3794982"/>
            <a:ext cx="6190488" cy="3046988"/>
          </a:xfrm>
          <a:prstGeom prst="rect">
            <a:avLst/>
          </a:prstGeom>
          <a:solidFill>
            <a:srgbClr val="FEE2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Switch on the power supply  - causes the </a:t>
            </a:r>
            <a:r>
              <a:rPr lang="en-GB" b="1" u="sng" dirty="0">
                <a:solidFill>
                  <a:srgbClr val="FF0000"/>
                </a:solidFill>
              </a:rPr>
              <a:t>dipper</a:t>
            </a:r>
            <a:r>
              <a:rPr lang="en-GB" dirty="0"/>
              <a:t> to create </a:t>
            </a:r>
            <a:r>
              <a:rPr lang="en-GB" b="1" u="sng" dirty="0">
                <a:solidFill>
                  <a:srgbClr val="FF0000"/>
                </a:solidFill>
              </a:rPr>
              <a:t>water waves </a:t>
            </a:r>
            <a:r>
              <a:rPr lang="en-GB" dirty="0"/>
              <a:t>at a set </a:t>
            </a:r>
            <a:r>
              <a:rPr lang="en-GB" b="1" u="sng" dirty="0">
                <a:solidFill>
                  <a:srgbClr val="FF0000"/>
                </a:solidFill>
              </a:rPr>
              <a:t>frequency</a:t>
            </a:r>
          </a:p>
          <a:p>
            <a:pPr marL="342900" indent="-342900">
              <a:buAutoNum type="arabicPeriod"/>
            </a:pPr>
            <a:endParaRPr lang="en-GB" sz="1000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Measure wavelength</a:t>
            </a:r>
            <a:r>
              <a:rPr lang="en-GB" dirty="0"/>
              <a:t>:</a:t>
            </a:r>
          </a:p>
          <a:p>
            <a:r>
              <a:rPr lang="en-GB" dirty="0"/>
              <a:t>Take a still </a:t>
            </a:r>
            <a:r>
              <a:rPr lang="en-GB" b="1" u="sng" dirty="0">
                <a:solidFill>
                  <a:srgbClr val="FF0000"/>
                </a:solidFill>
              </a:rPr>
              <a:t>photo</a:t>
            </a:r>
            <a:r>
              <a:rPr lang="en-GB" dirty="0"/>
              <a:t> – place </a:t>
            </a:r>
            <a:r>
              <a:rPr lang="en-GB" b="1" u="sng" dirty="0">
                <a:solidFill>
                  <a:srgbClr val="FF0000"/>
                </a:solidFill>
              </a:rPr>
              <a:t>a ruler </a:t>
            </a:r>
            <a:r>
              <a:rPr lang="en-GB" dirty="0"/>
              <a:t>next to the wave shadows, measure the </a:t>
            </a:r>
            <a:r>
              <a:rPr lang="en-GB" b="1" u="sng" dirty="0">
                <a:solidFill>
                  <a:srgbClr val="FF0000"/>
                </a:solidFill>
              </a:rPr>
              <a:t>distance of 10 waves </a:t>
            </a:r>
            <a:r>
              <a:rPr lang="en-GB" dirty="0"/>
              <a:t>and </a:t>
            </a:r>
            <a:r>
              <a:rPr lang="en-GB" b="1" u="sng" dirty="0">
                <a:solidFill>
                  <a:srgbClr val="FF0000"/>
                </a:solidFill>
              </a:rPr>
              <a:t>divide by 10</a:t>
            </a:r>
          </a:p>
          <a:p>
            <a:endParaRPr lang="en-GB" sz="1000" dirty="0"/>
          </a:p>
          <a:p>
            <a:r>
              <a:rPr lang="en-GB" dirty="0"/>
              <a:t>3. </a:t>
            </a:r>
            <a:r>
              <a:rPr lang="en-GB" b="1" u="sng" dirty="0">
                <a:solidFill>
                  <a:srgbClr val="FF0000"/>
                </a:solidFill>
              </a:rPr>
              <a:t>Measure frequency</a:t>
            </a:r>
            <a:r>
              <a:rPr lang="en-GB" dirty="0"/>
              <a:t>:</a:t>
            </a:r>
          </a:p>
          <a:p>
            <a:r>
              <a:rPr lang="en-GB" dirty="0"/>
              <a:t>Take a motion </a:t>
            </a:r>
            <a:r>
              <a:rPr lang="en-GB" b="1" u="sng" dirty="0">
                <a:solidFill>
                  <a:srgbClr val="FF0000"/>
                </a:solidFill>
              </a:rPr>
              <a:t>video</a:t>
            </a:r>
            <a:r>
              <a:rPr lang="en-GB" dirty="0"/>
              <a:t> – place a </a:t>
            </a:r>
            <a:r>
              <a:rPr lang="en-GB" b="1" u="sng" dirty="0">
                <a:solidFill>
                  <a:srgbClr val="FF0000"/>
                </a:solidFill>
              </a:rPr>
              <a:t>timer</a:t>
            </a:r>
            <a:r>
              <a:rPr lang="en-GB" dirty="0"/>
              <a:t> next to the wave shadows, count the </a:t>
            </a:r>
            <a:r>
              <a:rPr lang="en-GB" b="1" u="sng" dirty="0">
                <a:solidFill>
                  <a:srgbClr val="FF0000"/>
                </a:solidFill>
              </a:rPr>
              <a:t>number of waves in 10 s </a:t>
            </a:r>
            <a:r>
              <a:rPr lang="en-GB" dirty="0"/>
              <a:t>and </a:t>
            </a:r>
            <a:r>
              <a:rPr lang="en-GB" b="1" u="sng" dirty="0">
                <a:solidFill>
                  <a:srgbClr val="FF0000"/>
                </a:solidFill>
              </a:rPr>
              <a:t>divide by 10</a:t>
            </a:r>
          </a:p>
          <a:p>
            <a:endParaRPr lang="en-GB" sz="1000" dirty="0"/>
          </a:p>
          <a:p>
            <a:r>
              <a:rPr lang="en-GB" dirty="0"/>
              <a:t>4. Use wave </a:t>
            </a:r>
            <a:r>
              <a:rPr lang="en-GB" b="1" u="sng" dirty="0">
                <a:solidFill>
                  <a:srgbClr val="FF0000"/>
                </a:solidFill>
              </a:rPr>
              <a:t>speed = wavelength x frequency </a:t>
            </a:r>
            <a:r>
              <a:rPr lang="en-GB" dirty="0"/>
              <a:t>to calculate speed</a:t>
            </a:r>
          </a:p>
        </p:txBody>
      </p:sp>
    </p:spTree>
    <p:extLst>
      <p:ext uri="{BB962C8B-B14F-4D97-AF65-F5344CB8AC3E}">
        <p14:creationId xmlns:p14="http://schemas.microsoft.com/office/powerpoint/2010/main" val="32145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13E8CB-19BE-F0CC-510C-B79D64194DA7}"/>
              </a:ext>
            </a:extLst>
          </p:cNvPr>
          <p:cNvSpPr txBox="1"/>
          <p:nvPr/>
        </p:nvSpPr>
        <p:spPr>
          <a:xfrm>
            <a:off x="194580" y="90273"/>
            <a:ext cx="23327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Waves on a string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DEF78-76F9-4BCC-84A5-735BC8B5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0" y="623887"/>
            <a:ext cx="3228975" cy="1419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69DAB-6681-B110-8E7C-C364C159E43C}"/>
              </a:ext>
            </a:extLst>
          </p:cNvPr>
          <p:cNvSpPr txBox="1"/>
          <p:nvPr/>
        </p:nvSpPr>
        <p:spPr>
          <a:xfrm>
            <a:off x="3423556" y="887223"/>
            <a:ext cx="9625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Signal generator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F144EB-3FAC-B112-17A0-3E82DC1C6E4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136900" y="1148833"/>
            <a:ext cx="2866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37B75C1-89E5-A86E-6E5D-28E9F1A2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9" y="1937372"/>
            <a:ext cx="2414016" cy="7347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4A98DA-9554-A4F1-53DB-F6CAAB45190B}"/>
              </a:ext>
            </a:extLst>
          </p:cNvPr>
          <p:cNvCxnSpPr>
            <a:cxnSpLocks/>
          </p:cNvCxnSpPr>
          <p:nvPr/>
        </p:nvCxnSpPr>
        <p:spPr>
          <a:xfrm flipV="1">
            <a:off x="1627632" y="2438900"/>
            <a:ext cx="274320" cy="39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B260D9-209B-C32E-9A42-AE866BE5CC1C}"/>
              </a:ext>
            </a:extLst>
          </p:cNvPr>
          <p:cNvSpPr txBox="1"/>
          <p:nvPr/>
        </p:nvSpPr>
        <p:spPr>
          <a:xfrm>
            <a:off x="451112" y="2755986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Frequency on signal generator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3063B2-C43E-836A-7AD9-4C93860C4EB3}"/>
              </a:ext>
            </a:extLst>
          </p:cNvPr>
          <p:cNvCxnSpPr>
            <a:cxnSpLocks/>
          </p:cNvCxnSpPr>
          <p:nvPr/>
        </p:nvCxnSpPr>
        <p:spPr>
          <a:xfrm flipH="1" flipV="1">
            <a:off x="2621294" y="2453953"/>
            <a:ext cx="191256" cy="377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C57003-0AF2-777C-459E-5CD786D966A5}"/>
              </a:ext>
            </a:extLst>
          </p:cNvPr>
          <p:cNvSpPr txBox="1"/>
          <p:nvPr/>
        </p:nvSpPr>
        <p:spPr>
          <a:xfrm>
            <a:off x="2316488" y="2779321"/>
            <a:ext cx="181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Frequency on signal generator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E59EC-9886-A4E1-1F5D-56DB95842295}"/>
              </a:ext>
            </a:extLst>
          </p:cNvPr>
          <p:cNvSpPr txBox="1"/>
          <p:nvPr/>
        </p:nvSpPr>
        <p:spPr>
          <a:xfrm>
            <a:off x="4386065" y="90273"/>
            <a:ext cx="4629898" cy="3416320"/>
          </a:xfrm>
          <a:prstGeom prst="rect">
            <a:avLst/>
          </a:prstGeom>
          <a:solidFill>
            <a:srgbClr val="C6FE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The </a:t>
            </a:r>
            <a:r>
              <a:rPr lang="en-GB" b="1" u="sng" dirty="0">
                <a:solidFill>
                  <a:srgbClr val="FF0000"/>
                </a:solidFill>
              </a:rPr>
              <a:t>signal generator </a:t>
            </a:r>
            <a:r>
              <a:rPr lang="en-GB" dirty="0"/>
              <a:t>is set at a specific </a:t>
            </a:r>
            <a:r>
              <a:rPr lang="en-GB" b="1" u="sng" dirty="0">
                <a:solidFill>
                  <a:srgbClr val="FF0000"/>
                </a:solidFill>
              </a:rPr>
              <a:t>frequency</a:t>
            </a:r>
          </a:p>
          <a:p>
            <a:pPr marL="342900" indent="-342900">
              <a:buAutoNum type="arabicPeriod"/>
            </a:pPr>
            <a:r>
              <a:rPr lang="en-GB" dirty="0"/>
              <a:t>This causes The </a:t>
            </a:r>
            <a:r>
              <a:rPr lang="en-GB" b="1" u="sng" dirty="0">
                <a:solidFill>
                  <a:srgbClr val="FF0000"/>
                </a:solidFill>
              </a:rPr>
              <a:t>oscillator to vibrate </a:t>
            </a:r>
            <a:r>
              <a:rPr lang="en-GB" dirty="0"/>
              <a:t>the string</a:t>
            </a:r>
          </a:p>
          <a:p>
            <a:pPr marL="342900" indent="-342900">
              <a:buAutoNum type="arabicPeriod"/>
            </a:pPr>
            <a:r>
              <a:rPr lang="en-GB" dirty="0"/>
              <a:t>Adjust the frequency of the signal generator until a clear wave is seen</a:t>
            </a:r>
          </a:p>
          <a:p>
            <a:pPr marL="342900" indent="-342900">
              <a:buAutoNum type="arabicPeriod"/>
            </a:pPr>
            <a:r>
              <a:rPr lang="en-GB" dirty="0"/>
              <a:t>Measure the </a:t>
            </a:r>
            <a:r>
              <a:rPr lang="en-GB" b="1" u="sng" dirty="0">
                <a:solidFill>
                  <a:srgbClr val="FF0000"/>
                </a:solidFill>
              </a:rPr>
              <a:t>wave length </a:t>
            </a:r>
            <a:r>
              <a:rPr lang="en-GB" dirty="0"/>
              <a:t>of a wave on the </a:t>
            </a:r>
            <a:r>
              <a:rPr lang="en-GB" b="1" u="sng" dirty="0">
                <a:solidFill>
                  <a:srgbClr val="FF0000"/>
                </a:solidFill>
              </a:rPr>
              <a:t>string</a:t>
            </a:r>
            <a:r>
              <a:rPr lang="en-GB" dirty="0"/>
              <a:t> (each oval ½ wave)</a:t>
            </a:r>
          </a:p>
          <a:p>
            <a:endParaRPr lang="en-GB" dirty="0"/>
          </a:p>
          <a:p>
            <a:r>
              <a:rPr lang="en-GB" dirty="0"/>
              <a:t>Moving the bridge will change the wavelength</a:t>
            </a:r>
          </a:p>
          <a:p>
            <a:endParaRPr lang="en-GB" dirty="0"/>
          </a:p>
          <a:p>
            <a:r>
              <a:rPr lang="en-GB" dirty="0"/>
              <a:t>Masses ensure the string is taught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DBD796-3EAA-CBE1-C79A-13335852FC80}"/>
              </a:ext>
            </a:extLst>
          </p:cNvPr>
          <p:cNvCxnSpPr>
            <a:cxnSpLocks/>
          </p:cNvCxnSpPr>
          <p:nvPr/>
        </p:nvCxnSpPr>
        <p:spPr>
          <a:xfrm>
            <a:off x="194580" y="3623623"/>
            <a:ext cx="88478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bsorption reflection and transmission waves Vector Image">
            <a:extLst>
              <a:ext uri="{FF2B5EF4-FFF2-40B4-BE49-F238E27FC236}">
                <a16:creationId xmlns:a16="http://schemas.microsoft.com/office/drawing/2014/main" id="{32D9CFC5-0DEF-F13D-28CD-BF8E7498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29791" r="5560" b="29792"/>
          <a:stretch/>
        </p:blipFill>
        <p:spPr bwMode="auto">
          <a:xfrm>
            <a:off x="350558" y="3774665"/>
            <a:ext cx="3554253" cy="12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24EEA-4EDF-EE64-1D76-1C136E1CC7D0}"/>
              </a:ext>
            </a:extLst>
          </p:cNvPr>
          <p:cNvSpPr txBox="1"/>
          <p:nvPr/>
        </p:nvSpPr>
        <p:spPr>
          <a:xfrm>
            <a:off x="451112" y="4652830"/>
            <a:ext cx="1176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absorbed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65BB8-2ACD-1022-8DED-B25AFB990155}"/>
              </a:ext>
            </a:extLst>
          </p:cNvPr>
          <p:cNvSpPr txBox="1"/>
          <p:nvPr/>
        </p:nvSpPr>
        <p:spPr>
          <a:xfrm>
            <a:off x="1589701" y="4650496"/>
            <a:ext cx="1176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reflected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19BBF-6F96-A8FD-D023-1A351E345773}"/>
              </a:ext>
            </a:extLst>
          </p:cNvPr>
          <p:cNvSpPr/>
          <p:nvPr/>
        </p:nvSpPr>
        <p:spPr>
          <a:xfrm>
            <a:off x="3175080" y="4794530"/>
            <a:ext cx="541897" cy="225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A264A-E1E5-BCA5-84FB-4096B0F88111}"/>
              </a:ext>
            </a:extLst>
          </p:cNvPr>
          <p:cNvSpPr txBox="1"/>
          <p:nvPr/>
        </p:nvSpPr>
        <p:spPr>
          <a:xfrm>
            <a:off x="3068079" y="4672182"/>
            <a:ext cx="131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transmitted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D4B73-4D45-E892-684B-97210CD127D0}"/>
              </a:ext>
            </a:extLst>
          </p:cNvPr>
          <p:cNvSpPr txBox="1"/>
          <p:nvPr/>
        </p:nvSpPr>
        <p:spPr>
          <a:xfrm>
            <a:off x="124488" y="3607260"/>
            <a:ext cx="464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waves meet at a boundary they can be…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D488D4-4060-019F-8633-D4CC308F87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2" r="-1816"/>
          <a:stretch/>
        </p:blipFill>
        <p:spPr>
          <a:xfrm>
            <a:off x="5143954" y="3791926"/>
            <a:ext cx="3616423" cy="278773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A804EE-CA59-B404-2147-2C39658E65F5}"/>
              </a:ext>
            </a:extLst>
          </p:cNvPr>
          <p:cNvSpPr/>
          <p:nvPr/>
        </p:nvSpPr>
        <p:spPr>
          <a:xfrm>
            <a:off x="124488" y="5195979"/>
            <a:ext cx="4949374" cy="14582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Example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White object reflects all colours of white light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Black object absorbs all colours of white light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All colours of white light are transmitted through glass</a:t>
            </a:r>
          </a:p>
        </p:txBody>
      </p:sp>
    </p:spTree>
    <p:extLst>
      <p:ext uri="{BB962C8B-B14F-4D97-AF65-F5344CB8AC3E}">
        <p14:creationId xmlns:p14="http://schemas.microsoft.com/office/powerpoint/2010/main" val="15238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F5175-BC89-42A3-875A-635E0EB7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32" y="456312"/>
            <a:ext cx="1934318" cy="1298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382A26-A5E5-E98B-08F0-2AB38A69F7DE}"/>
              </a:ext>
            </a:extLst>
          </p:cNvPr>
          <p:cNvSpPr txBox="1"/>
          <p:nvPr/>
        </p:nvSpPr>
        <p:spPr>
          <a:xfrm>
            <a:off x="5549833" y="72007"/>
            <a:ext cx="135378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FB94E-92B5-AD25-0912-C0A527A39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49" y="94347"/>
            <a:ext cx="2629847" cy="1734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CA33F-FD5B-AC6F-878D-992F63949124}"/>
              </a:ext>
            </a:extLst>
          </p:cNvPr>
          <p:cNvSpPr txBox="1"/>
          <p:nvPr/>
        </p:nvSpPr>
        <p:spPr>
          <a:xfrm>
            <a:off x="5692337" y="1365322"/>
            <a:ext cx="24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echo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BDB9D-BE9B-01BD-04CD-DABE4A9AC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745" y="444602"/>
            <a:ext cx="1934318" cy="1354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0753C-2A50-7D41-AC6E-CDD9EC7DC01E}"/>
              </a:ext>
            </a:extLst>
          </p:cNvPr>
          <p:cNvSpPr txBox="1"/>
          <p:nvPr/>
        </p:nvSpPr>
        <p:spPr>
          <a:xfrm>
            <a:off x="7078413" y="372410"/>
            <a:ext cx="997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sonar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31470-1092-8B4A-9155-DD23D2F0097B}"/>
              </a:ext>
            </a:extLst>
          </p:cNvPr>
          <p:cNvSpPr txBox="1"/>
          <p:nvPr/>
        </p:nvSpPr>
        <p:spPr>
          <a:xfrm>
            <a:off x="415636" y="2341724"/>
            <a:ext cx="135378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321BF-EAD7-6A80-EA3C-84E01252554F}"/>
              </a:ext>
            </a:extLst>
          </p:cNvPr>
          <p:cNvSpPr txBox="1"/>
          <p:nvPr/>
        </p:nvSpPr>
        <p:spPr>
          <a:xfrm>
            <a:off x="63396" y="2727664"/>
            <a:ext cx="3831710" cy="1200329"/>
          </a:xfrm>
          <a:prstGeom prst="rect">
            <a:avLst/>
          </a:prstGeom>
          <a:solidFill>
            <a:srgbClr val="C6FEE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ray travels in straight line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it enters a </a:t>
            </a:r>
            <a:r>
              <a:rPr lang="en-GB" b="1" u="sng" dirty="0">
                <a:solidFill>
                  <a:srgbClr val="FF0000"/>
                </a:solidFill>
              </a:rPr>
              <a:t>medium with a different density</a:t>
            </a:r>
            <a:r>
              <a:rPr lang="en-GB" dirty="0"/>
              <a:t>, the ray will </a:t>
            </a:r>
            <a:r>
              <a:rPr lang="en-GB" b="1" u="sng" dirty="0">
                <a:solidFill>
                  <a:srgbClr val="FF0000"/>
                </a:solidFill>
              </a:rPr>
              <a:t>change speed </a:t>
            </a:r>
            <a:r>
              <a:rPr lang="en-GB" dirty="0"/>
              <a:t>and </a:t>
            </a:r>
            <a:r>
              <a:rPr lang="en-GB" b="1" u="sng" dirty="0">
                <a:solidFill>
                  <a:srgbClr val="FF0000"/>
                </a:solidFill>
              </a:rPr>
              <a:t>direction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F7D7B2-59B6-299B-757F-D213E8B485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75" t="12673" r="10436" b="8614"/>
          <a:stretch/>
        </p:blipFill>
        <p:spPr>
          <a:xfrm>
            <a:off x="145842" y="3944601"/>
            <a:ext cx="2883478" cy="1752709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63D45AC-A771-690A-32A8-98CD2B489FF9}"/>
              </a:ext>
            </a:extLst>
          </p:cNvPr>
          <p:cNvSpPr/>
          <p:nvPr/>
        </p:nvSpPr>
        <p:spPr>
          <a:xfrm>
            <a:off x="1876300" y="3984268"/>
            <a:ext cx="1933945" cy="540231"/>
          </a:xfrm>
          <a:prstGeom prst="wedgeRectCallout">
            <a:avLst>
              <a:gd name="adj1" fmla="val -69406"/>
              <a:gd name="adj2" fmla="val 538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Air is less dense than glass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15CDC50-1FBE-D4D5-5D4C-56B9FB149075}"/>
              </a:ext>
            </a:extLst>
          </p:cNvPr>
          <p:cNvSpPr/>
          <p:nvPr/>
        </p:nvSpPr>
        <p:spPr>
          <a:xfrm>
            <a:off x="1941182" y="4946497"/>
            <a:ext cx="1691616" cy="540230"/>
          </a:xfrm>
          <a:prstGeom prst="wedgeRectCallout">
            <a:avLst>
              <a:gd name="adj1" fmla="val -64811"/>
              <a:gd name="adj2" fmla="val 563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Glass is more dense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FFBF2-474C-E97D-C830-F381892EA94C}"/>
              </a:ext>
            </a:extLst>
          </p:cNvPr>
          <p:cNvSpPr txBox="1"/>
          <p:nvPr/>
        </p:nvSpPr>
        <p:spPr>
          <a:xfrm>
            <a:off x="63396" y="5657671"/>
            <a:ext cx="36644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wave </a:t>
            </a:r>
            <a:r>
              <a:rPr lang="en-GB" b="1" u="sng" dirty="0">
                <a:solidFill>
                  <a:srgbClr val="FF0000"/>
                </a:solidFill>
              </a:rPr>
              <a:t>slows at the boundary</a:t>
            </a:r>
            <a:r>
              <a:rPr lang="en-GB" dirty="0"/>
              <a:t>, as it enters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wave </a:t>
            </a:r>
            <a:r>
              <a:rPr lang="en-GB" b="1" u="sng" dirty="0">
                <a:solidFill>
                  <a:srgbClr val="FF0000"/>
                </a:solidFill>
              </a:rPr>
              <a:t>move towards the normal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9A1F6B-4267-3BA1-050E-79A4B838D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291" y="2853080"/>
            <a:ext cx="2229015" cy="1967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E1CD82-27DA-A08E-71DB-6A8C3C37C0F5}"/>
              </a:ext>
            </a:extLst>
          </p:cNvPr>
          <p:cNvSpPr txBox="1"/>
          <p:nvPr/>
        </p:nvSpPr>
        <p:spPr>
          <a:xfrm>
            <a:off x="3837708" y="4826675"/>
            <a:ext cx="202425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wave </a:t>
            </a:r>
            <a:r>
              <a:rPr lang="en-GB" b="1" u="sng" dirty="0">
                <a:solidFill>
                  <a:srgbClr val="FF0000"/>
                </a:solidFill>
              </a:rPr>
              <a:t>speeds up at the boundary</a:t>
            </a:r>
            <a:r>
              <a:rPr lang="en-GB" dirty="0"/>
              <a:t>, as it enters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wave </a:t>
            </a:r>
            <a:r>
              <a:rPr lang="en-GB" b="1" u="sng" dirty="0">
                <a:solidFill>
                  <a:srgbClr val="FF0000"/>
                </a:solidFill>
              </a:rPr>
              <a:t>moves away from the normal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1EA63E-6FFB-C6A1-4BA2-4DA6BA130B0F}"/>
              </a:ext>
            </a:extLst>
          </p:cNvPr>
          <p:cNvSpPr/>
          <p:nvPr/>
        </p:nvSpPr>
        <p:spPr>
          <a:xfrm>
            <a:off x="282399" y="123257"/>
            <a:ext cx="1837348" cy="20163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normal line is perpendicular to the boundary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E6EE60-3E77-3F57-9083-D2A675EF0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346" y="2829562"/>
            <a:ext cx="2261812" cy="1780187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B26BD80-7F63-46AA-88C2-CEBE87E0100D}"/>
              </a:ext>
            </a:extLst>
          </p:cNvPr>
          <p:cNvSpPr/>
          <p:nvPr/>
        </p:nvSpPr>
        <p:spPr>
          <a:xfrm>
            <a:off x="4856510" y="2039723"/>
            <a:ext cx="4222675" cy="810497"/>
          </a:xfrm>
          <a:prstGeom prst="wedgeRectCallout">
            <a:avLst>
              <a:gd name="adj1" fmla="val -3547"/>
              <a:gd name="adj2" fmla="val 9970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Wave front – </a:t>
            </a:r>
            <a:r>
              <a:rPr lang="en-GB" dirty="0">
                <a:solidFill>
                  <a:srgbClr val="FFFF00"/>
                </a:solidFill>
              </a:rPr>
              <a:t>wavelength decreases </a:t>
            </a:r>
            <a:r>
              <a:rPr lang="en-GB" dirty="0"/>
              <a:t>as moves </a:t>
            </a:r>
            <a:r>
              <a:rPr lang="en-GB" dirty="0">
                <a:solidFill>
                  <a:srgbClr val="FFFF00"/>
                </a:solidFill>
              </a:rPr>
              <a:t>slowly</a:t>
            </a:r>
            <a:r>
              <a:rPr lang="en-GB" dirty="0"/>
              <a:t> and moves </a:t>
            </a:r>
            <a:r>
              <a:rPr lang="en-GB" dirty="0">
                <a:solidFill>
                  <a:srgbClr val="FFFF00"/>
                </a:solidFill>
              </a:rPr>
              <a:t>towards normal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C1871E-80C7-197D-4F55-FC8ED2910D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8815"/>
          <a:stretch/>
        </p:blipFill>
        <p:spPr>
          <a:xfrm>
            <a:off x="6617006" y="4590827"/>
            <a:ext cx="2191690" cy="106363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C2074A-81BD-815C-3AEC-654A6F45E725}"/>
              </a:ext>
            </a:extLst>
          </p:cNvPr>
          <p:cNvSpPr/>
          <p:nvPr/>
        </p:nvSpPr>
        <p:spPr>
          <a:xfrm>
            <a:off x="2245895" y="36145"/>
            <a:ext cx="6898105" cy="1808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B9DB75-0AEB-550E-792C-990217C07BF6}"/>
              </a:ext>
            </a:extLst>
          </p:cNvPr>
          <p:cNvSpPr txBox="1"/>
          <p:nvPr/>
        </p:nvSpPr>
        <p:spPr>
          <a:xfrm>
            <a:off x="6670347" y="5397219"/>
            <a:ext cx="11020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Shallow 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B22513-A50B-B7B8-83FE-3A756593C1DD}"/>
              </a:ext>
            </a:extLst>
          </p:cNvPr>
          <p:cNvSpPr txBox="1"/>
          <p:nvPr/>
        </p:nvSpPr>
        <p:spPr>
          <a:xfrm>
            <a:off x="7931352" y="5443425"/>
            <a:ext cx="11020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Deep water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6C63296-4867-E631-1F31-69F4E4FB36AD}"/>
              </a:ext>
            </a:extLst>
          </p:cNvPr>
          <p:cNvSpPr/>
          <p:nvPr/>
        </p:nvSpPr>
        <p:spPr>
          <a:xfrm>
            <a:off x="6020909" y="5720098"/>
            <a:ext cx="3128908" cy="1075474"/>
          </a:xfrm>
          <a:prstGeom prst="wedgeRectCallout">
            <a:avLst>
              <a:gd name="adj1" fmla="val 2605"/>
              <a:gd name="adj2" fmla="val -599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Wave </a:t>
            </a:r>
            <a:r>
              <a:rPr lang="en-GB" dirty="0">
                <a:solidFill>
                  <a:srgbClr val="FFFF00"/>
                </a:solidFill>
              </a:rPr>
              <a:t>moves faster </a:t>
            </a:r>
            <a:r>
              <a:rPr lang="en-GB" dirty="0"/>
              <a:t>in deep water – </a:t>
            </a:r>
            <a:r>
              <a:rPr lang="en-GB" dirty="0">
                <a:solidFill>
                  <a:srgbClr val="FFFF00"/>
                </a:solidFill>
              </a:rPr>
              <a:t>wavelength increases </a:t>
            </a:r>
            <a:r>
              <a:rPr lang="en-GB" dirty="0"/>
              <a:t>and moves </a:t>
            </a:r>
            <a:r>
              <a:rPr lang="en-GB" dirty="0">
                <a:solidFill>
                  <a:srgbClr val="FFFF00"/>
                </a:solidFill>
              </a:rPr>
              <a:t>away from normal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75FB6D-26DD-6331-9A5F-39F61B380A67}"/>
              </a:ext>
            </a:extLst>
          </p:cNvPr>
          <p:cNvCxnSpPr/>
          <p:nvPr/>
        </p:nvCxnSpPr>
        <p:spPr>
          <a:xfrm flipV="1">
            <a:off x="7378995" y="4735033"/>
            <a:ext cx="333856" cy="311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2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omagnetic spectrum | Definition, Diagram, &amp; Uses | Britannica">
            <a:extLst>
              <a:ext uri="{FF2B5EF4-FFF2-40B4-BE49-F238E27FC236}">
                <a16:creationId xmlns:a16="http://schemas.microsoft.com/office/drawing/2014/main" id="{3FEA1670-4A4E-7D5A-24AE-918D32545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5"/>
          <a:stretch/>
        </p:blipFill>
        <p:spPr bwMode="auto">
          <a:xfrm>
            <a:off x="71252" y="0"/>
            <a:ext cx="6768935" cy="31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31652-9324-D966-2871-8A2519A8F80A}"/>
              </a:ext>
            </a:extLst>
          </p:cNvPr>
          <p:cNvSpPr txBox="1"/>
          <p:nvPr/>
        </p:nvSpPr>
        <p:spPr>
          <a:xfrm>
            <a:off x="6970816" y="581890"/>
            <a:ext cx="2101932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All electromagnetic waves are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Transverse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at the same through a vacuum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56923-6A0B-F9CA-8FFB-7448AB64BAD8}"/>
              </a:ext>
            </a:extLst>
          </p:cNvPr>
          <p:cNvSpPr txBox="1"/>
          <p:nvPr/>
        </p:nvSpPr>
        <p:spPr>
          <a:xfrm>
            <a:off x="2188025" y="3205980"/>
            <a:ext cx="335775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Radio wave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Microwave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Infrared - </a:t>
            </a:r>
            <a:r>
              <a:rPr lang="en-GB" b="1" dirty="0">
                <a:solidFill>
                  <a:srgbClr val="FF0000"/>
                </a:solidFill>
              </a:rPr>
              <a:t>burns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Visible - </a:t>
            </a:r>
            <a:r>
              <a:rPr lang="en-GB" b="1" dirty="0">
                <a:solidFill>
                  <a:srgbClr val="FF0000"/>
                </a:solidFill>
              </a:rPr>
              <a:t>blindness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Ultraviolet (UV)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b="1" u="sng" dirty="0">
                <a:solidFill>
                  <a:srgbClr val="FF0000"/>
                </a:solidFill>
              </a:rPr>
              <a:t>skin cancer</a:t>
            </a:r>
            <a:r>
              <a:rPr lang="en-GB" dirty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X-ray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Gamma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97B5CA1-3737-93FC-892F-149D379A6617}"/>
              </a:ext>
            </a:extLst>
          </p:cNvPr>
          <p:cNvSpPr/>
          <p:nvPr/>
        </p:nvSpPr>
        <p:spPr>
          <a:xfrm rot="16200000">
            <a:off x="-1102643" y="4787504"/>
            <a:ext cx="2899994" cy="641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 wavelength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42FC2A-1D38-159F-0375-F2B4025303D4}"/>
              </a:ext>
            </a:extLst>
          </p:cNvPr>
          <p:cNvSpPr/>
          <p:nvPr/>
        </p:nvSpPr>
        <p:spPr>
          <a:xfrm rot="5400000">
            <a:off x="-556379" y="4787508"/>
            <a:ext cx="2899994" cy="641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 frequency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EF89634-3D45-5CAE-DD78-24D6D4466AD8}"/>
              </a:ext>
            </a:extLst>
          </p:cNvPr>
          <p:cNvSpPr/>
          <p:nvPr/>
        </p:nvSpPr>
        <p:spPr>
          <a:xfrm rot="5400000">
            <a:off x="-21992" y="4787505"/>
            <a:ext cx="2899996" cy="641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 energy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E45CAEF-6BDA-0357-A822-E8AB0C7C3E89}"/>
              </a:ext>
            </a:extLst>
          </p:cNvPr>
          <p:cNvSpPr/>
          <p:nvPr/>
        </p:nvSpPr>
        <p:spPr>
          <a:xfrm rot="5400000">
            <a:off x="488641" y="4787506"/>
            <a:ext cx="2899996" cy="641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 danger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393EE7-9A60-8051-41B0-AD238A00F686}"/>
              </a:ext>
            </a:extLst>
          </p:cNvPr>
          <p:cNvSpPr/>
          <p:nvPr/>
        </p:nvSpPr>
        <p:spPr>
          <a:xfrm>
            <a:off x="2188025" y="4966495"/>
            <a:ext cx="2182095" cy="16128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F7535E-896D-1EFB-9AA5-F4AF73E6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29" y="4560125"/>
            <a:ext cx="2594821" cy="19980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B6191E56-B55F-9422-0420-474D6710D9C4}"/>
              </a:ext>
            </a:extLst>
          </p:cNvPr>
          <p:cNvSpPr/>
          <p:nvPr/>
        </p:nvSpPr>
        <p:spPr>
          <a:xfrm>
            <a:off x="4376783" y="4917180"/>
            <a:ext cx="1980946" cy="16621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Ionising</a:t>
            </a:r>
          </a:p>
          <a:p>
            <a:pPr algn="ctr"/>
            <a:r>
              <a:rPr lang="en-GB" dirty="0"/>
              <a:t>Can cause cancer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5257C9C-5A5D-6191-E1D7-56F5E7E333D0}"/>
              </a:ext>
            </a:extLst>
          </p:cNvPr>
          <p:cNvSpPr/>
          <p:nvPr/>
        </p:nvSpPr>
        <p:spPr>
          <a:xfrm>
            <a:off x="302802" y="3170423"/>
            <a:ext cx="1757548" cy="466515"/>
          </a:xfrm>
          <a:prstGeom prst="wedgeRectCallout">
            <a:avLst>
              <a:gd name="adj1" fmla="val 73086"/>
              <a:gd name="adj2" fmla="val 6833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Learn the order!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2EC2B2-5386-153B-D4BE-FCEB94B23B36}"/>
              </a:ext>
            </a:extLst>
          </p:cNvPr>
          <p:cNvSpPr/>
          <p:nvPr/>
        </p:nvSpPr>
        <p:spPr>
          <a:xfrm>
            <a:off x="5226627" y="3429000"/>
            <a:ext cx="3614571" cy="8808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Sieverts (</a:t>
            </a:r>
            <a:r>
              <a:rPr lang="en-GB" b="1" dirty="0" err="1"/>
              <a:t>Sv</a:t>
            </a:r>
            <a:r>
              <a:rPr lang="en-GB" b="1" dirty="0"/>
              <a:t>)– total amount of radiation absorbed </a:t>
            </a:r>
            <a:r>
              <a:rPr lang="en-GB" b="1" u="sng" dirty="0">
                <a:solidFill>
                  <a:srgbClr val="FFFF00"/>
                </a:solidFill>
              </a:rPr>
              <a:t>and</a:t>
            </a:r>
            <a:r>
              <a:rPr lang="en-GB" b="1" dirty="0"/>
              <a:t> how harmful it is </a:t>
            </a:r>
          </a:p>
        </p:txBody>
      </p:sp>
    </p:spTree>
    <p:extLst>
      <p:ext uri="{BB962C8B-B14F-4D97-AF65-F5344CB8AC3E}">
        <p14:creationId xmlns:p14="http://schemas.microsoft.com/office/powerpoint/2010/main" val="294913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94C59-7C19-DD7D-EADE-8622B4A1C5D6}"/>
              </a:ext>
            </a:extLst>
          </p:cNvPr>
          <p:cNvSpPr txBox="1"/>
          <p:nvPr/>
        </p:nvSpPr>
        <p:spPr>
          <a:xfrm>
            <a:off x="689812" y="177190"/>
            <a:ext cx="1524000" cy="3682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Radio waves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9CAA1-0E3B-D072-6461-E262275D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0" y="545432"/>
            <a:ext cx="2711116" cy="1533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B36A5-9532-7AF7-A530-769EF5E3E9D9}"/>
              </a:ext>
            </a:extLst>
          </p:cNvPr>
          <p:cNvSpPr txBox="1"/>
          <p:nvPr/>
        </p:nvSpPr>
        <p:spPr>
          <a:xfrm>
            <a:off x="182640" y="2078907"/>
            <a:ext cx="2592458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Have </a:t>
            </a:r>
            <a:r>
              <a:rPr lang="en-GB" b="1" u="sng" dirty="0">
                <a:solidFill>
                  <a:srgbClr val="FF0000"/>
                </a:solidFill>
              </a:rPr>
              <a:t>long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wave radio signals – </a:t>
            </a:r>
            <a:r>
              <a:rPr lang="en-GB" b="1" u="sng" dirty="0">
                <a:solidFill>
                  <a:srgbClr val="FF0000"/>
                </a:solidFill>
              </a:rPr>
              <a:t>diffracted </a:t>
            </a:r>
            <a:r>
              <a:rPr lang="en-GB" dirty="0"/>
              <a:t>(bend) </a:t>
            </a:r>
            <a:r>
              <a:rPr lang="en-GB" b="1" u="sng" dirty="0">
                <a:solidFill>
                  <a:srgbClr val="FF0000"/>
                </a:solidFill>
              </a:rPr>
              <a:t>long distances</a:t>
            </a:r>
            <a:r>
              <a:rPr lang="en-GB" dirty="0"/>
              <a:t> around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Medium and short wave radio signals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reflected from ionosphere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travel long distances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4EBE4-6F48-520B-6B51-7C009A72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5923159"/>
            <a:ext cx="497807" cy="757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6A784-0BE1-9AF4-AC19-5A5523540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3" t="11871" r="13353" b="18738"/>
          <a:stretch/>
        </p:blipFill>
        <p:spPr>
          <a:xfrm>
            <a:off x="2011839" y="5982569"/>
            <a:ext cx="726082" cy="75765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CE98A86-8B30-FE3B-A6D4-E614DCABAF2F}"/>
              </a:ext>
            </a:extLst>
          </p:cNvPr>
          <p:cNvSpPr/>
          <p:nvPr/>
        </p:nvSpPr>
        <p:spPr>
          <a:xfrm>
            <a:off x="2893756" y="4458426"/>
            <a:ext cx="1499191" cy="1165142"/>
          </a:xfrm>
          <a:prstGeom prst="wedgeRectCallout">
            <a:avLst>
              <a:gd name="adj1" fmla="val 31074"/>
              <a:gd name="adj2" fmla="val -73612"/>
            </a:avLst>
          </a:prstGeom>
          <a:solidFill>
            <a:srgbClr val="D9FF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Sound  (longitudinal) has a </a:t>
            </a:r>
            <a:r>
              <a:rPr lang="en-GB" b="1" u="sng" dirty="0">
                <a:solidFill>
                  <a:srgbClr val="FF0000"/>
                </a:solidFill>
              </a:rPr>
              <a:t>frequency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C0DE717-8532-9DAA-C021-AF976A993CD8}"/>
              </a:ext>
            </a:extLst>
          </p:cNvPr>
          <p:cNvSpPr/>
          <p:nvPr/>
        </p:nvSpPr>
        <p:spPr>
          <a:xfrm>
            <a:off x="4429409" y="4458426"/>
            <a:ext cx="2219817" cy="1926249"/>
          </a:xfrm>
          <a:prstGeom prst="wedgeRectCallout">
            <a:avLst>
              <a:gd name="adj1" fmla="val -28662"/>
              <a:gd name="adj2" fmla="val -55574"/>
            </a:avLst>
          </a:prstGeom>
          <a:solidFill>
            <a:srgbClr val="FE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b="1" u="sng" dirty="0">
                <a:solidFill>
                  <a:srgbClr val="FF0000"/>
                </a:solidFill>
              </a:rPr>
              <a:t>. Electrons </a:t>
            </a:r>
            <a:r>
              <a:rPr lang="en-GB" dirty="0">
                <a:solidFill>
                  <a:schemeClr val="tx1"/>
                </a:solidFill>
              </a:rPr>
              <a:t>in the amplifier </a:t>
            </a:r>
            <a:r>
              <a:rPr lang="en-GB" b="1" u="sng" dirty="0">
                <a:solidFill>
                  <a:srgbClr val="FF0000"/>
                </a:solidFill>
              </a:rPr>
              <a:t>vibrate at the same frequency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Alternating current </a:t>
            </a:r>
            <a:r>
              <a:rPr lang="en-GB" dirty="0">
                <a:solidFill>
                  <a:schemeClr val="tx1"/>
                </a:solidFill>
              </a:rPr>
              <a:t>has same frequency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B1E7CFF-1657-F7A4-186E-D12A21B4E36D}"/>
              </a:ext>
            </a:extLst>
          </p:cNvPr>
          <p:cNvSpPr/>
          <p:nvPr/>
        </p:nvSpPr>
        <p:spPr>
          <a:xfrm>
            <a:off x="4074168" y="1041999"/>
            <a:ext cx="3613173" cy="920000"/>
          </a:xfrm>
          <a:prstGeom prst="wedgeRectCallout">
            <a:avLst>
              <a:gd name="adj1" fmla="val 6135"/>
              <a:gd name="adj2" fmla="val 679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3. </a:t>
            </a:r>
            <a:r>
              <a:rPr lang="en-GB" b="1" u="sng" dirty="0">
                <a:solidFill>
                  <a:srgbClr val="FF0000"/>
                </a:solidFill>
              </a:rPr>
              <a:t>Transmitter</a:t>
            </a:r>
            <a:r>
              <a:rPr lang="en-GB" dirty="0">
                <a:solidFill>
                  <a:schemeClr val="tx1"/>
                </a:solidFill>
              </a:rPr>
              <a:t> emits </a:t>
            </a:r>
            <a:r>
              <a:rPr lang="en-GB" b="1" u="sng" dirty="0">
                <a:solidFill>
                  <a:srgbClr val="FF0000"/>
                </a:solidFill>
              </a:rPr>
              <a:t>radio waves at the same frequency</a:t>
            </a:r>
            <a:r>
              <a:rPr lang="en-GB" dirty="0">
                <a:solidFill>
                  <a:schemeClr val="tx1"/>
                </a:solidFill>
              </a:rPr>
              <a:t> as  sound wave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A5DC04-367E-EC43-9E7B-F276B6BC2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866" y="2043400"/>
            <a:ext cx="5429250" cy="2333625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C9E8D22-9D1E-57AD-38B1-325A1612488C}"/>
              </a:ext>
            </a:extLst>
          </p:cNvPr>
          <p:cNvSpPr/>
          <p:nvPr/>
        </p:nvSpPr>
        <p:spPr>
          <a:xfrm>
            <a:off x="6765294" y="4458426"/>
            <a:ext cx="2219817" cy="2206918"/>
          </a:xfrm>
          <a:prstGeom prst="wedgeRectCallout">
            <a:avLst>
              <a:gd name="adj1" fmla="val -28662"/>
              <a:gd name="adj2" fmla="val -555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4. </a:t>
            </a:r>
            <a:r>
              <a:rPr lang="en-GB" b="1" u="sng" dirty="0">
                <a:solidFill>
                  <a:srgbClr val="FF0000"/>
                </a:solidFill>
              </a:rPr>
              <a:t>Receiver absorbs </a:t>
            </a:r>
            <a:r>
              <a:rPr lang="en-GB" dirty="0">
                <a:solidFill>
                  <a:schemeClr val="tx1"/>
                </a:solidFill>
              </a:rPr>
              <a:t>radio waves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Electrons </a:t>
            </a:r>
            <a:r>
              <a:rPr lang="en-GB" dirty="0">
                <a:solidFill>
                  <a:schemeClr val="tx1"/>
                </a:solidFill>
              </a:rPr>
              <a:t>vibrate at the </a:t>
            </a:r>
            <a:r>
              <a:rPr lang="en-GB" b="1" u="sng" dirty="0">
                <a:solidFill>
                  <a:srgbClr val="FF0000"/>
                </a:solidFill>
              </a:rPr>
              <a:t>same frequency </a:t>
            </a:r>
            <a:r>
              <a:rPr lang="en-GB" dirty="0">
                <a:solidFill>
                  <a:schemeClr val="tx1"/>
                </a:solidFill>
              </a:rPr>
              <a:t>as radio wave and  an </a:t>
            </a:r>
            <a:r>
              <a:rPr lang="en-GB" b="1" u="sng" dirty="0">
                <a:solidFill>
                  <a:srgbClr val="FF0000"/>
                </a:solidFill>
              </a:rPr>
              <a:t>alternating current </a:t>
            </a:r>
            <a:r>
              <a:rPr lang="en-GB" dirty="0">
                <a:solidFill>
                  <a:schemeClr val="tx1"/>
                </a:solidFill>
              </a:rPr>
              <a:t>produced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F2947-59CF-8373-50A5-E73CF7E9687D}"/>
              </a:ext>
            </a:extLst>
          </p:cNvPr>
          <p:cNvSpPr txBox="1"/>
          <p:nvPr/>
        </p:nvSpPr>
        <p:spPr>
          <a:xfrm>
            <a:off x="878762" y="5797903"/>
            <a:ext cx="233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Bluetooth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C3254-F52B-35EA-7158-70A8637EEBBF}"/>
              </a:ext>
            </a:extLst>
          </p:cNvPr>
          <p:cNvSpPr txBox="1"/>
          <p:nvPr/>
        </p:nvSpPr>
        <p:spPr>
          <a:xfrm>
            <a:off x="1046195" y="6384675"/>
            <a:ext cx="233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FM radio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15C64-4D11-9191-04A6-F4F7472ACA47}"/>
              </a:ext>
            </a:extLst>
          </p:cNvPr>
          <p:cNvSpPr txBox="1"/>
          <p:nvPr/>
        </p:nvSpPr>
        <p:spPr>
          <a:xfrm>
            <a:off x="4429409" y="393405"/>
            <a:ext cx="3768293" cy="3682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 mark question!!!</a:t>
            </a:r>
          </a:p>
        </p:txBody>
      </p:sp>
    </p:spTree>
    <p:extLst>
      <p:ext uri="{BB962C8B-B14F-4D97-AF65-F5344CB8AC3E}">
        <p14:creationId xmlns:p14="http://schemas.microsoft.com/office/powerpoint/2010/main" val="180030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A205E-DF5D-7244-3907-C763408EE0C9}"/>
              </a:ext>
            </a:extLst>
          </p:cNvPr>
          <p:cNvSpPr/>
          <p:nvPr/>
        </p:nvSpPr>
        <p:spPr>
          <a:xfrm>
            <a:off x="5809273" y="4303192"/>
            <a:ext cx="3242272" cy="2485353"/>
          </a:xfrm>
          <a:prstGeom prst="rect">
            <a:avLst/>
          </a:prstGeom>
          <a:solidFill>
            <a:srgbClr val="D3B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4BF22C-426D-A4C2-69C0-4E1F0B99AA92}"/>
              </a:ext>
            </a:extLst>
          </p:cNvPr>
          <p:cNvSpPr/>
          <p:nvPr/>
        </p:nvSpPr>
        <p:spPr>
          <a:xfrm>
            <a:off x="5821758" y="2859222"/>
            <a:ext cx="3322242" cy="1347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0986B-C317-903D-BFD3-CB0922623C03}"/>
              </a:ext>
            </a:extLst>
          </p:cNvPr>
          <p:cNvSpPr/>
          <p:nvPr/>
        </p:nvSpPr>
        <p:spPr>
          <a:xfrm>
            <a:off x="2900864" y="3449096"/>
            <a:ext cx="2764197" cy="3339449"/>
          </a:xfrm>
          <a:prstGeom prst="rect">
            <a:avLst/>
          </a:prstGeom>
          <a:solidFill>
            <a:srgbClr val="9BF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6F29C3-63FD-95BF-EAEF-49B1D9EC81A1}"/>
              </a:ext>
            </a:extLst>
          </p:cNvPr>
          <p:cNvSpPr/>
          <p:nvPr/>
        </p:nvSpPr>
        <p:spPr>
          <a:xfrm>
            <a:off x="107654" y="3274526"/>
            <a:ext cx="2749612" cy="3583474"/>
          </a:xfrm>
          <a:prstGeom prst="rect">
            <a:avLst/>
          </a:prstGeom>
          <a:solidFill>
            <a:srgbClr val="FEE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955AAB-98B8-46FB-8E95-0B0BBB3AFA75}"/>
              </a:ext>
            </a:extLst>
          </p:cNvPr>
          <p:cNvSpPr/>
          <p:nvPr/>
        </p:nvSpPr>
        <p:spPr>
          <a:xfrm>
            <a:off x="4403040" y="20595"/>
            <a:ext cx="4811839" cy="2855469"/>
          </a:xfrm>
          <a:prstGeom prst="rect">
            <a:avLst/>
          </a:prstGeom>
          <a:solidFill>
            <a:srgbClr val="D9FF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435C1D-34C5-F9EC-0914-E35C3F622300}"/>
              </a:ext>
            </a:extLst>
          </p:cNvPr>
          <p:cNvSpPr/>
          <p:nvPr/>
        </p:nvSpPr>
        <p:spPr>
          <a:xfrm>
            <a:off x="36785" y="-4078"/>
            <a:ext cx="4231640" cy="31555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8D2E81-4A65-6AFB-D469-061BDB11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30" y="4685512"/>
            <a:ext cx="1650831" cy="1200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8D11A-CF28-11EE-0CE0-482D1C4F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97" y="2946047"/>
            <a:ext cx="954967" cy="636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AF9BB-9F9B-4D14-3140-BBB518D6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06" y="2906936"/>
            <a:ext cx="880620" cy="660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607C3F-CBB6-5440-1865-4EBF1549A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65" y="391887"/>
            <a:ext cx="1100906" cy="710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57C2A-5B25-E7CB-FED7-2FFEDF0AC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54" y="1704976"/>
            <a:ext cx="1856629" cy="1204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D022-7F37-CCA0-0C10-0AE1E82CAD2E}"/>
              </a:ext>
            </a:extLst>
          </p:cNvPr>
          <p:cNvSpPr txBox="1"/>
          <p:nvPr/>
        </p:nvSpPr>
        <p:spPr>
          <a:xfrm>
            <a:off x="59261" y="22555"/>
            <a:ext cx="17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Microwaves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045FF8B-32F6-A7ED-EBEC-8D4D4E14C369}"/>
              </a:ext>
            </a:extLst>
          </p:cNvPr>
          <p:cNvSpPr/>
          <p:nvPr/>
        </p:nvSpPr>
        <p:spPr>
          <a:xfrm>
            <a:off x="1846446" y="258890"/>
            <a:ext cx="1646054" cy="807522"/>
          </a:xfrm>
          <a:prstGeom prst="wedgeRectCallout">
            <a:avLst>
              <a:gd name="adj1" fmla="val -80347"/>
              <a:gd name="adj2" fmla="val 593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Cooking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Heat water in food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245810F-12BA-A717-F100-6379D031F06C}"/>
              </a:ext>
            </a:extLst>
          </p:cNvPr>
          <p:cNvSpPr/>
          <p:nvPr/>
        </p:nvSpPr>
        <p:spPr>
          <a:xfrm>
            <a:off x="2071683" y="1460665"/>
            <a:ext cx="2072805" cy="1615044"/>
          </a:xfrm>
          <a:prstGeom prst="wedgeRectCallout">
            <a:avLst>
              <a:gd name="adj1" fmla="val -64305"/>
              <a:gd name="adj2" fmla="val -50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Pass through Earth’s atmosphere e.g. satellite TV and mobile 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61349-BBFB-65D8-7158-581FB18EF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6" y="947244"/>
            <a:ext cx="798431" cy="798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0C829-ABE9-E64C-0FE7-B0E0A5164126}"/>
              </a:ext>
            </a:extLst>
          </p:cNvPr>
          <p:cNvSpPr txBox="1"/>
          <p:nvPr/>
        </p:nvSpPr>
        <p:spPr>
          <a:xfrm>
            <a:off x="4487390" y="131949"/>
            <a:ext cx="17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Infrared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99EF26-0D65-A5E1-BF8C-0FFB1DDA7E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286" b="23905"/>
          <a:stretch/>
        </p:blipFill>
        <p:spPr>
          <a:xfrm>
            <a:off x="4673486" y="760021"/>
            <a:ext cx="2857500" cy="989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8F0606-4CDB-DE2D-0F19-C0D2FB2F4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9542" y="972145"/>
            <a:ext cx="880900" cy="880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041DC-AFF6-0E12-3797-74846DA2C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6584" y="1903026"/>
            <a:ext cx="902528" cy="874818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4C9274F-A67F-F764-1938-230F4B41DC0C}"/>
              </a:ext>
            </a:extLst>
          </p:cNvPr>
          <p:cNvSpPr/>
          <p:nvPr/>
        </p:nvSpPr>
        <p:spPr>
          <a:xfrm>
            <a:off x="6808960" y="173469"/>
            <a:ext cx="2091482" cy="465002"/>
          </a:xfrm>
          <a:prstGeom prst="wedgeRectCallout">
            <a:avLst>
              <a:gd name="adj1" fmla="val -68501"/>
              <a:gd name="adj2" fmla="val 11727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Firemen use infrared cameras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809CF0E-2777-C4C6-ADD9-7F2909CF15E1}"/>
              </a:ext>
            </a:extLst>
          </p:cNvPr>
          <p:cNvSpPr/>
          <p:nvPr/>
        </p:nvSpPr>
        <p:spPr>
          <a:xfrm>
            <a:off x="5864164" y="1832916"/>
            <a:ext cx="1274067" cy="818136"/>
          </a:xfrm>
          <a:prstGeom prst="wedgeRectCallout">
            <a:avLst>
              <a:gd name="adj1" fmla="val -70527"/>
              <a:gd name="adj2" fmla="val 85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Cook food e.g. grill toaster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9648AFB4-5F3D-D344-A146-E4900940EAF9}"/>
              </a:ext>
            </a:extLst>
          </p:cNvPr>
          <p:cNvSpPr/>
          <p:nvPr/>
        </p:nvSpPr>
        <p:spPr>
          <a:xfrm>
            <a:off x="7654879" y="1953815"/>
            <a:ext cx="1274067" cy="576338"/>
          </a:xfrm>
          <a:prstGeom prst="wedgeRectCallout">
            <a:avLst>
              <a:gd name="adj1" fmla="val 5549"/>
              <a:gd name="adj2" fmla="val -865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Electrical heaters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E03E9-4067-DA33-10BB-734BDA364C45}"/>
              </a:ext>
            </a:extLst>
          </p:cNvPr>
          <p:cNvSpPr txBox="1"/>
          <p:nvPr/>
        </p:nvSpPr>
        <p:spPr>
          <a:xfrm>
            <a:off x="236385" y="3328884"/>
            <a:ext cx="17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Visible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345EAC-60AE-3EA7-FC3C-D117994093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54" y="3779925"/>
            <a:ext cx="1047750" cy="734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B48680-0B78-E769-E47C-E178A0260C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5577" y="3413364"/>
            <a:ext cx="1138238" cy="857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D1543B-9EBE-6441-1AAC-57DFBE1A48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553" y="4621844"/>
            <a:ext cx="1138239" cy="12020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5BAB64-5F82-B3E0-1F26-1DADD8413860}"/>
              </a:ext>
            </a:extLst>
          </p:cNvPr>
          <p:cNvSpPr txBox="1"/>
          <p:nvPr/>
        </p:nvSpPr>
        <p:spPr>
          <a:xfrm>
            <a:off x="1367090" y="4303192"/>
            <a:ext cx="1661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Optical fibres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Glass or plastic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Visible light reflected down the length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1D035F09-B8DB-B919-C70A-1F773F1AC1B1}"/>
              </a:ext>
            </a:extLst>
          </p:cNvPr>
          <p:cNvSpPr/>
          <p:nvPr/>
        </p:nvSpPr>
        <p:spPr>
          <a:xfrm>
            <a:off x="128245" y="5885841"/>
            <a:ext cx="1274067" cy="818136"/>
          </a:xfrm>
          <a:prstGeom prst="wedgeRectCallout">
            <a:avLst>
              <a:gd name="adj1" fmla="val 5416"/>
              <a:gd name="adj2" fmla="val -73278"/>
            </a:avLst>
          </a:prstGeom>
          <a:solidFill>
            <a:srgbClr val="F66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Endoscope see inside the body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E24699-C5AC-9216-BDA0-72524D7335E1}"/>
              </a:ext>
            </a:extLst>
          </p:cNvPr>
          <p:cNvSpPr txBox="1"/>
          <p:nvPr/>
        </p:nvSpPr>
        <p:spPr>
          <a:xfrm>
            <a:off x="3103173" y="3389727"/>
            <a:ext cx="17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UV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741AA8-63A5-A4B4-429E-331F8E0F04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7561" y="3848532"/>
            <a:ext cx="880621" cy="7051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44E3AF-556F-5118-1A55-15EEA08957F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0289" r="15786"/>
          <a:stretch/>
        </p:blipFill>
        <p:spPr>
          <a:xfrm>
            <a:off x="3127484" y="4679048"/>
            <a:ext cx="1047750" cy="917844"/>
          </a:xfrm>
          <a:prstGeom prst="rect">
            <a:avLst/>
          </a:prstGeom>
        </p:spPr>
      </p:pic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E88FE2BD-3BAF-B71F-758B-E34267932A5D}"/>
              </a:ext>
            </a:extLst>
          </p:cNvPr>
          <p:cNvSpPr/>
          <p:nvPr/>
        </p:nvSpPr>
        <p:spPr>
          <a:xfrm>
            <a:off x="4053493" y="3883035"/>
            <a:ext cx="1085852" cy="576695"/>
          </a:xfrm>
          <a:prstGeom prst="wedgeRectCallout">
            <a:avLst>
              <a:gd name="adj1" fmla="val -64305"/>
              <a:gd name="adj2" fmla="val -50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Tan beds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B882A3BB-3999-AC92-854A-D358A2707A8E}"/>
              </a:ext>
            </a:extLst>
          </p:cNvPr>
          <p:cNvSpPr/>
          <p:nvPr/>
        </p:nvSpPr>
        <p:spPr>
          <a:xfrm>
            <a:off x="4244162" y="4579706"/>
            <a:ext cx="1274066" cy="1052513"/>
          </a:xfrm>
          <a:prstGeom prst="wedgeRectCallout">
            <a:avLst>
              <a:gd name="adj1" fmla="val -64305"/>
              <a:gd name="adj2" fmla="val -50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Identify forged bank notes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88A45A-1137-A389-DB4C-E25C4C074D09}"/>
              </a:ext>
            </a:extLst>
          </p:cNvPr>
          <p:cNvSpPr txBox="1"/>
          <p:nvPr/>
        </p:nvSpPr>
        <p:spPr>
          <a:xfrm>
            <a:off x="3159877" y="5573040"/>
            <a:ext cx="249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Florescent lights emit UV radiation – absorbed by security pen ink and visible light emitted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BAC1F5-3A9F-CA11-8DE9-548F8EA53AD5}"/>
              </a:ext>
            </a:extLst>
          </p:cNvPr>
          <p:cNvSpPr txBox="1"/>
          <p:nvPr/>
        </p:nvSpPr>
        <p:spPr>
          <a:xfrm>
            <a:off x="5712561" y="2963167"/>
            <a:ext cx="95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X-ray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2DDE6B94-D409-1659-EAC9-AB0F62B32245}"/>
              </a:ext>
            </a:extLst>
          </p:cNvPr>
          <p:cNvSpPr/>
          <p:nvPr/>
        </p:nvSpPr>
        <p:spPr>
          <a:xfrm>
            <a:off x="5907336" y="3548060"/>
            <a:ext cx="2993106" cy="643348"/>
          </a:xfrm>
          <a:prstGeom prst="wedgeRectCallout">
            <a:avLst>
              <a:gd name="adj1" fmla="val -2119"/>
              <a:gd name="adj2" fmla="val -6874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Absorbed by denser material e.g. to see bones, luggage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482638F-B462-7652-3431-909698EB2A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0400" y="6080706"/>
            <a:ext cx="805975" cy="6037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FC0CB6A-D98A-96B1-A8DA-742E37F488EC}"/>
              </a:ext>
            </a:extLst>
          </p:cNvPr>
          <p:cNvSpPr txBox="1"/>
          <p:nvPr/>
        </p:nvSpPr>
        <p:spPr>
          <a:xfrm>
            <a:off x="5853992" y="4311401"/>
            <a:ext cx="95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Gamma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C24E4B38-7DDC-5F3A-73C4-EE88995D400E}"/>
              </a:ext>
            </a:extLst>
          </p:cNvPr>
          <p:cNvSpPr/>
          <p:nvPr/>
        </p:nvSpPr>
        <p:spPr>
          <a:xfrm>
            <a:off x="6891140" y="4358292"/>
            <a:ext cx="1367242" cy="313243"/>
          </a:xfrm>
          <a:prstGeom prst="wedgeRectCallout">
            <a:avLst>
              <a:gd name="adj1" fmla="val -58794"/>
              <a:gd name="adj2" fmla="val 15783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Treat cancer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E2F5C9-4CDD-57A7-445B-4F2E67C1E0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2650" y="5714691"/>
            <a:ext cx="1183105" cy="787303"/>
          </a:xfrm>
          <a:prstGeom prst="rect">
            <a:avLst/>
          </a:prstGeom>
        </p:spPr>
      </p:pic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F3B6A6E7-FEFF-4199-55F7-4DA6B729600C}"/>
              </a:ext>
            </a:extLst>
          </p:cNvPr>
          <p:cNvSpPr/>
          <p:nvPr/>
        </p:nvSpPr>
        <p:spPr>
          <a:xfrm>
            <a:off x="7718973" y="4832532"/>
            <a:ext cx="1274066" cy="761141"/>
          </a:xfrm>
          <a:prstGeom prst="wedgeRectCallout">
            <a:avLst>
              <a:gd name="adj1" fmla="val -24581"/>
              <a:gd name="adj2" fmla="val 951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Sterilise surgical equipment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70646E07-8CAD-D430-E025-7FF167A1A7BD}"/>
              </a:ext>
            </a:extLst>
          </p:cNvPr>
          <p:cNvSpPr/>
          <p:nvPr/>
        </p:nvSpPr>
        <p:spPr>
          <a:xfrm>
            <a:off x="6642816" y="6001986"/>
            <a:ext cx="1012063" cy="701991"/>
          </a:xfrm>
          <a:prstGeom prst="wedgeRectCallout">
            <a:avLst>
              <a:gd name="adj1" fmla="val -69756"/>
              <a:gd name="adj2" fmla="val 83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medical tracers </a:t>
            </a:r>
          </a:p>
        </p:txBody>
      </p:sp>
    </p:spTree>
    <p:extLst>
      <p:ext uri="{BB962C8B-B14F-4D97-AF65-F5344CB8AC3E}">
        <p14:creationId xmlns:p14="http://schemas.microsoft.com/office/powerpoint/2010/main" val="263182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65BFAC-6C47-359A-33E6-1FAF164EEF0E}"/>
              </a:ext>
            </a:extLst>
          </p:cNvPr>
          <p:cNvSpPr/>
          <p:nvPr/>
        </p:nvSpPr>
        <p:spPr>
          <a:xfrm>
            <a:off x="4475029" y="15567"/>
            <a:ext cx="4540252" cy="3243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57677-F0D8-5026-CBFB-8D308EB25BC5}"/>
              </a:ext>
            </a:extLst>
          </p:cNvPr>
          <p:cNvSpPr txBox="1"/>
          <p:nvPr/>
        </p:nvSpPr>
        <p:spPr>
          <a:xfrm>
            <a:off x="2743199" y="171281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Infrared radiation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3E7D8-66B3-2A29-C1F3-7EBF9E7A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7" y="2233930"/>
            <a:ext cx="4210050" cy="1495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2E5A54-D235-C04D-51E3-B24156D6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249237"/>
            <a:ext cx="1996469" cy="149542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BD27CFD-3208-0040-C26C-CD000B3D1152}"/>
              </a:ext>
            </a:extLst>
          </p:cNvPr>
          <p:cNvSpPr/>
          <p:nvPr/>
        </p:nvSpPr>
        <p:spPr>
          <a:xfrm>
            <a:off x="2540849" y="1079437"/>
            <a:ext cx="1549399" cy="1017603"/>
          </a:xfrm>
          <a:prstGeom prst="wedgeRectCallout">
            <a:avLst>
              <a:gd name="adj1" fmla="val -56944"/>
              <a:gd name="adj2" fmla="val 834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Fill will boiled water from kettle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1A632-68EC-508F-01A7-1C2DEC74E49E}"/>
              </a:ext>
            </a:extLst>
          </p:cNvPr>
          <p:cNvSpPr txBox="1"/>
          <p:nvPr/>
        </p:nvSpPr>
        <p:spPr>
          <a:xfrm>
            <a:off x="350967" y="3681579"/>
            <a:ext cx="26716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Allow the cube to heat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04B4B-8EA7-2505-45A3-3BEB36166AC9}"/>
              </a:ext>
            </a:extLst>
          </p:cNvPr>
          <p:cNvSpPr txBox="1"/>
          <p:nvPr/>
        </p:nvSpPr>
        <p:spPr>
          <a:xfrm>
            <a:off x="196848" y="4158377"/>
            <a:ext cx="4122869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Independent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Surface of the Leslie cube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/>
              <a:t>Dependent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Amount of infrared radiation – detected by IR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/>
              <a:t>Control</a:t>
            </a:r>
          </a:p>
          <a:p>
            <a:r>
              <a:rPr lang="en-GB" dirty="0"/>
              <a:t>* Distance between detector and surface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ED495-C279-40E7-2513-EDF230750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299084"/>
            <a:ext cx="2252582" cy="2891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6C0D1-A0C7-5728-DEBD-53A4BC48FA76}"/>
              </a:ext>
            </a:extLst>
          </p:cNvPr>
          <p:cNvSpPr txBox="1"/>
          <p:nvPr/>
        </p:nvSpPr>
        <p:spPr>
          <a:xfrm>
            <a:off x="7044490" y="1781294"/>
            <a:ext cx="191598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White, silver, shiny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Poor absorbers and emitters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Good reflectors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6E89264-41AB-6A30-F1DE-4D4344CC54F2}"/>
              </a:ext>
            </a:extLst>
          </p:cNvPr>
          <p:cNvSpPr/>
          <p:nvPr/>
        </p:nvSpPr>
        <p:spPr>
          <a:xfrm>
            <a:off x="229024" y="1211645"/>
            <a:ext cx="1397000" cy="850900"/>
          </a:xfrm>
          <a:prstGeom prst="wedgeRectCallout">
            <a:avLst>
              <a:gd name="adj1" fmla="val 75783"/>
              <a:gd name="adj2" fmla="val 56602"/>
            </a:avLst>
          </a:prstGeom>
          <a:solidFill>
            <a:srgbClr val="D9FF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Repeat experiment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0A200-262F-9EF1-D16B-B6ECB6E44337}"/>
              </a:ext>
            </a:extLst>
          </p:cNvPr>
          <p:cNvSpPr txBox="1"/>
          <p:nvPr/>
        </p:nvSpPr>
        <p:spPr>
          <a:xfrm>
            <a:off x="7044490" y="78948"/>
            <a:ext cx="191598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Black and matt surfaces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Good absorbers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Good emitters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85584-178D-6443-F9A7-F70050F0D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85" y="3542139"/>
            <a:ext cx="3757484" cy="2104191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EC62701-E168-4681-4D03-ED228096186B}"/>
              </a:ext>
            </a:extLst>
          </p:cNvPr>
          <p:cNvSpPr/>
          <p:nvPr/>
        </p:nvSpPr>
        <p:spPr>
          <a:xfrm>
            <a:off x="4475029" y="5646330"/>
            <a:ext cx="2027371" cy="1097370"/>
          </a:xfrm>
          <a:prstGeom prst="wedgeRectCallout">
            <a:avLst>
              <a:gd name="adj1" fmla="val 21613"/>
              <a:gd name="adj2" fmla="val -1017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black surface absorbs IR and emits it easily – wax melts quickest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D546630-35A2-5C84-47DC-66DCB4E1CD0E}"/>
              </a:ext>
            </a:extLst>
          </p:cNvPr>
          <p:cNvSpPr/>
          <p:nvPr/>
        </p:nvSpPr>
        <p:spPr>
          <a:xfrm>
            <a:off x="7349867" y="5209738"/>
            <a:ext cx="1665414" cy="1533962"/>
          </a:xfrm>
          <a:prstGeom prst="wedgeRectCallout">
            <a:avLst>
              <a:gd name="adj1" fmla="val -57695"/>
              <a:gd name="adj2" fmla="val -702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 silver surface reflects light and is a poor absorber, wax melts more slowly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372FF-D599-EFA0-202E-D2912BFDC5CC}"/>
              </a:ext>
            </a:extLst>
          </p:cNvPr>
          <p:cNvSpPr txBox="1"/>
          <p:nvPr/>
        </p:nvSpPr>
        <p:spPr>
          <a:xfrm>
            <a:off x="7955692" y="3345642"/>
            <a:ext cx="1130642" cy="923330"/>
          </a:xfrm>
          <a:prstGeom prst="rect">
            <a:avLst/>
          </a:prstGeom>
          <a:solidFill>
            <a:srgbClr val="F66AD8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Ball drops from the black first</a:t>
            </a:r>
          </a:p>
        </p:txBody>
      </p:sp>
    </p:spTree>
    <p:extLst>
      <p:ext uri="{BB962C8B-B14F-4D97-AF65-F5344CB8AC3E}">
        <p14:creationId xmlns:p14="http://schemas.microsoft.com/office/powerpoint/2010/main" val="341896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8" ma:contentTypeDescription="Create a new document." ma:contentTypeScope="" ma:versionID="e5da81a0cb428a130ed7e2ba934a49af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ad7d56ff1f23df27b6e3c9bed7e64901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E2E5F-865C-4B07-B5D6-3379C573ED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C5AFFC-5AF6-4034-9FBC-84725B9D4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F6D38-99AC-45F9-B911-8CA6A8A30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787</Words>
  <Application>Microsoft Office PowerPoint</Application>
  <PresentationFormat>On-screen Show (4:3)</PresentationFormat>
  <Paragraphs>154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25</cp:revision>
  <dcterms:created xsi:type="dcterms:W3CDTF">2021-06-18T06:27:02Z</dcterms:created>
  <dcterms:modified xsi:type="dcterms:W3CDTF">2025-03-03T10:51:50Z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