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61" r:id="rId7"/>
    <p:sldId id="262" r:id="rId8"/>
  </p:sldIdLst>
  <p:sldSz cx="9144000" cy="6858000" type="screen4x3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F5B"/>
    <a:srgbClr val="B4FEE2"/>
    <a:srgbClr val="FEB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164" autoAdjust="0"/>
  </p:normalViewPr>
  <p:slideViewPr>
    <p:cSldViewPr snapToGrid="0">
      <p:cViewPr>
        <p:scale>
          <a:sx n="80" d="100"/>
          <a:sy n="80" d="100"/>
        </p:scale>
        <p:origin x="25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10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31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95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68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5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2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82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86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10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12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12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69CA74-E2F9-3948-486D-D78A67C4B8BE}"/>
              </a:ext>
            </a:extLst>
          </p:cNvPr>
          <p:cNvSpPr txBox="1"/>
          <p:nvPr/>
        </p:nvSpPr>
        <p:spPr>
          <a:xfrm>
            <a:off x="2868810" y="66769"/>
            <a:ext cx="191726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Magnetism and Electromagnetism</a:t>
            </a:r>
          </a:p>
        </p:txBody>
      </p:sp>
      <p:pic>
        <p:nvPicPr>
          <p:cNvPr id="1026" name="Picture 2" descr="Magnet- What is Magnet, Permanent Magnets, Properties of Magnets">
            <a:extLst>
              <a:ext uri="{FF2B5EF4-FFF2-40B4-BE49-F238E27FC236}">
                <a16:creationId xmlns:a16="http://schemas.microsoft.com/office/drawing/2014/main" id="{18F0F223-4D36-4094-8745-BBAA51345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0" t="4110" r="20097" b="7626"/>
          <a:stretch/>
        </p:blipFill>
        <p:spPr bwMode="auto">
          <a:xfrm>
            <a:off x="316523" y="515814"/>
            <a:ext cx="2456247" cy="163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E2D6FCC2-6E03-4E47-A6DE-F62C777CB3DE}"/>
              </a:ext>
            </a:extLst>
          </p:cNvPr>
          <p:cNvSpPr/>
          <p:nvPr/>
        </p:nvSpPr>
        <p:spPr>
          <a:xfrm>
            <a:off x="3173529" y="844131"/>
            <a:ext cx="1586040" cy="1099618"/>
          </a:xfrm>
          <a:prstGeom prst="wedgeRectCallout">
            <a:avLst>
              <a:gd name="adj1" fmla="val -64946"/>
              <a:gd name="adj2" fmla="val -12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Permanent magnets have a north and south pole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4660B0-8858-4FC5-940B-98D9CD5BFD9D}"/>
              </a:ext>
            </a:extLst>
          </p:cNvPr>
          <p:cNvSpPr txBox="1"/>
          <p:nvPr/>
        </p:nvSpPr>
        <p:spPr>
          <a:xfrm>
            <a:off x="108932" y="2155492"/>
            <a:ext cx="41030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Permanent magnets produce a magnetic field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Magnetic field is strongest at the poles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Closer together magnetic field lines –stronger the magnet</a:t>
            </a:r>
          </a:p>
          <a:p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E67DEAF-A15A-415E-BEEF-F00BE2A3CA3D}"/>
              </a:ext>
            </a:extLst>
          </p:cNvPr>
          <p:cNvCxnSpPr>
            <a:cxnSpLocks/>
          </p:cNvCxnSpPr>
          <p:nvPr/>
        </p:nvCxnSpPr>
        <p:spPr>
          <a:xfrm>
            <a:off x="1266092" y="376473"/>
            <a:ext cx="169983" cy="2331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AFED8AB-4D89-4D17-B594-487ABBA8B263}"/>
              </a:ext>
            </a:extLst>
          </p:cNvPr>
          <p:cNvSpPr txBox="1"/>
          <p:nvPr/>
        </p:nvSpPr>
        <p:spPr>
          <a:xfrm>
            <a:off x="636472" y="53307"/>
            <a:ext cx="164123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Magnetic field lines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717F591-6DC9-4860-BDD6-E7FECB331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47" r="10939"/>
          <a:stretch/>
        </p:blipFill>
        <p:spPr>
          <a:xfrm>
            <a:off x="-1" y="4463815"/>
            <a:ext cx="2496567" cy="2264019"/>
          </a:xfrm>
          <a:prstGeom prst="rect">
            <a:avLst/>
          </a:prstGeom>
        </p:spPr>
      </p:pic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0B41843D-FB63-4413-8A2F-0D3D090793E7}"/>
              </a:ext>
            </a:extLst>
          </p:cNvPr>
          <p:cNvSpPr/>
          <p:nvPr/>
        </p:nvSpPr>
        <p:spPr>
          <a:xfrm>
            <a:off x="2675838" y="5049931"/>
            <a:ext cx="1418492" cy="593060"/>
          </a:xfrm>
          <a:prstGeom prst="wedgeRectCallout">
            <a:avLst>
              <a:gd name="adj1" fmla="val -71246"/>
              <a:gd name="adj2" fmla="val 28288"/>
            </a:avLst>
          </a:prstGeom>
          <a:solidFill>
            <a:srgbClr val="F35F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Like poles repel</a:t>
            </a:r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3B153D1A-6AC8-4693-B148-05CE88E1A43D}"/>
              </a:ext>
            </a:extLst>
          </p:cNvPr>
          <p:cNvSpPr/>
          <p:nvPr/>
        </p:nvSpPr>
        <p:spPr>
          <a:xfrm>
            <a:off x="2675838" y="4391936"/>
            <a:ext cx="1418492" cy="593060"/>
          </a:xfrm>
          <a:prstGeom prst="wedgeRectCallout">
            <a:avLst>
              <a:gd name="adj1" fmla="val -71246"/>
              <a:gd name="adj2" fmla="val 2828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unlike poles attract</a:t>
            </a:r>
          </a:p>
        </p:txBody>
      </p:sp>
      <p:sp>
        <p:nvSpPr>
          <p:cNvPr id="34" name="Star: 32 Points 33">
            <a:extLst>
              <a:ext uri="{FF2B5EF4-FFF2-40B4-BE49-F238E27FC236}">
                <a16:creationId xmlns:a16="http://schemas.microsoft.com/office/drawing/2014/main" id="{287F2EC8-82C0-4F40-9F87-A1EF69082D70}"/>
              </a:ext>
            </a:extLst>
          </p:cNvPr>
          <p:cNvSpPr/>
          <p:nvPr/>
        </p:nvSpPr>
        <p:spPr>
          <a:xfrm>
            <a:off x="2242086" y="5707926"/>
            <a:ext cx="2126749" cy="1085363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Be able to draw these diagrams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B03C914-D354-4BB5-BA96-64631B00B6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0" r="1" b="4379"/>
          <a:stretch/>
        </p:blipFill>
        <p:spPr>
          <a:xfrm>
            <a:off x="4917342" y="66769"/>
            <a:ext cx="2907780" cy="1873271"/>
          </a:xfrm>
          <a:prstGeom prst="rect">
            <a:avLst/>
          </a:prstGeom>
        </p:spPr>
      </p:pic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3E4F9280-ACC1-4A85-8D9A-11C2A2E2A9F1}"/>
              </a:ext>
            </a:extLst>
          </p:cNvPr>
          <p:cNvSpPr/>
          <p:nvPr/>
        </p:nvSpPr>
        <p:spPr>
          <a:xfrm>
            <a:off x="4966684" y="2006241"/>
            <a:ext cx="2664561" cy="502069"/>
          </a:xfrm>
          <a:prstGeom prst="wedgeRectCallout">
            <a:avLst>
              <a:gd name="adj1" fmla="val -24977"/>
              <a:gd name="adj2" fmla="val -796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Cobalt, iron, steel. Nickel – magnetic materials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196A69-8B82-465B-A261-7797A5BC98DF}"/>
              </a:ext>
            </a:extLst>
          </p:cNvPr>
          <p:cNvSpPr txBox="1"/>
          <p:nvPr/>
        </p:nvSpPr>
        <p:spPr>
          <a:xfrm>
            <a:off x="7807041" y="66769"/>
            <a:ext cx="13322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Magnetic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Always attract</a:t>
            </a:r>
            <a:r>
              <a:rPr lang="en-GB" dirty="0"/>
              <a:t> to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Do not repel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76FD2C3-2B90-4224-A0CC-4849D4D16F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872" r="59404" b="14833"/>
          <a:stretch/>
        </p:blipFill>
        <p:spPr>
          <a:xfrm>
            <a:off x="4209541" y="3607056"/>
            <a:ext cx="985104" cy="4548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94AB296-FBA6-4DA3-AD83-B91C36D1A6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20" b="59640"/>
          <a:stretch/>
        </p:blipFill>
        <p:spPr>
          <a:xfrm>
            <a:off x="5179619" y="2969244"/>
            <a:ext cx="1692599" cy="437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61551518-BA60-4260-A1BA-6641471C9DC6}"/>
              </a:ext>
            </a:extLst>
          </p:cNvPr>
          <p:cNvSpPr/>
          <p:nvPr/>
        </p:nvSpPr>
        <p:spPr>
          <a:xfrm>
            <a:off x="7017219" y="2713942"/>
            <a:ext cx="1692599" cy="734606"/>
          </a:xfrm>
          <a:prstGeom prst="wedgeRectCallout">
            <a:avLst>
              <a:gd name="adj1" fmla="val -60449"/>
              <a:gd name="adj2" fmla="val 1442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Magnetic material not magnetised as no magnetic near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4A0539-59D2-4604-A474-185BDC90BB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9641" b="4739"/>
          <a:stretch/>
        </p:blipFill>
        <p:spPr>
          <a:xfrm>
            <a:off x="5179617" y="3622296"/>
            <a:ext cx="1692599" cy="407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2ACCA8-650D-4A75-8FF1-89F888D54FB1}"/>
              </a:ext>
            </a:extLst>
          </p:cNvPr>
          <p:cNvSpPr txBox="1"/>
          <p:nvPr/>
        </p:nvSpPr>
        <p:spPr>
          <a:xfrm>
            <a:off x="5192142" y="2678172"/>
            <a:ext cx="2590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Magnetic material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9BAC56-B3DF-4F7C-9265-3A8631247F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20" b="59640"/>
          <a:stretch/>
        </p:blipFill>
        <p:spPr>
          <a:xfrm>
            <a:off x="5179617" y="4213283"/>
            <a:ext cx="1692599" cy="437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E0C703DF-82FB-49FB-9DCF-98DC434E1B61}"/>
              </a:ext>
            </a:extLst>
          </p:cNvPr>
          <p:cNvSpPr/>
          <p:nvPr/>
        </p:nvSpPr>
        <p:spPr>
          <a:xfrm>
            <a:off x="5858103" y="3455740"/>
            <a:ext cx="335630" cy="12827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4EEBC932-45A1-4AB9-9479-814652D31409}"/>
              </a:ext>
            </a:extLst>
          </p:cNvPr>
          <p:cNvSpPr/>
          <p:nvPr/>
        </p:nvSpPr>
        <p:spPr>
          <a:xfrm>
            <a:off x="5865615" y="4067137"/>
            <a:ext cx="335630" cy="12827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Speech Bubble: Rectangle 49">
            <a:extLst>
              <a:ext uri="{FF2B5EF4-FFF2-40B4-BE49-F238E27FC236}">
                <a16:creationId xmlns:a16="http://schemas.microsoft.com/office/drawing/2014/main" id="{32AA0588-B420-4AC2-8C4F-FDDDC54CA16C}"/>
              </a:ext>
            </a:extLst>
          </p:cNvPr>
          <p:cNvSpPr/>
          <p:nvPr/>
        </p:nvSpPr>
        <p:spPr>
          <a:xfrm>
            <a:off x="6945942" y="3494959"/>
            <a:ext cx="2089126" cy="685009"/>
          </a:xfrm>
          <a:prstGeom prst="wedgeRectCallout">
            <a:avLst>
              <a:gd name="adj1" fmla="val -69162"/>
              <a:gd name="adj2" fmla="val 740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Magnetic material becomes induced because next to a magnetic field</a:t>
            </a: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EF792A10-6593-4F99-8738-EAE1DA24CE34}"/>
              </a:ext>
            </a:extLst>
          </p:cNvPr>
          <p:cNvSpPr/>
          <p:nvPr/>
        </p:nvSpPr>
        <p:spPr>
          <a:xfrm>
            <a:off x="6945942" y="4246405"/>
            <a:ext cx="2160402" cy="593060"/>
          </a:xfrm>
          <a:prstGeom prst="wedgeRectCallout">
            <a:avLst>
              <a:gd name="adj1" fmla="val -60449"/>
              <a:gd name="adj2" fmla="val 14428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Magnetic material no longer induced as no longer in a magnetic field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802DC1-3D0A-4B1F-8CC8-AC646E682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4514" y="5035574"/>
            <a:ext cx="1692598" cy="15759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B80EBE-08D7-42A3-892F-9304AD26975B}"/>
              </a:ext>
            </a:extLst>
          </p:cNvPr>
          <p:cNvSpPr txBox="1"/>
          <p:nvPr/>
        </p:nvSpPr>
        <p:spPr>
          <a:xfrm>
            <a:off x="6849551" y="5311012"/>
            <a:ext cx="2089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Earth has it’s own magnetic field – this allows compasses to work</a:t>
            </a:r>
          </a:p>
        </p:txBody>
      </p:sp>
    </p:spTree>
    <p:extLst>
      <p:ext uri="{BB962C8B-B14F-4D97-AF65-F5344CB8AC3E}">
        <p14:creationId xmlns:p14="http://schemas.microsoft.com/office/powerpoint/2010/main" val="96250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7FD9A8-91E4-489B-BCB7-52F020FBBCA9}"/>
              </a:ext>
            </a:extLst>
          </p:cNvPr>
          <p:cNvSpPr txBox="1"/>
          <p:nvPr/>
        </p:nvSpPr>
        <p:spPr>
          <a:xfrm>
            <a:off x="469329" y="121353"/>
            <a:ext cx="216721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Magnetic field lines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A9BC9-13D3-4545-BCB2-E9FF379C7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33" y="632296"/>
            <a:ext cx="1976992" cy="11120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CEBE03-2067-4AA5-A7A7-CB97CFB4295F}"/>
              </a:ext>
            </a:extLst>
          </p:cNvPr>
          <p:cNvSpPr txBox="1"/>
          <p:nvPr/>
        </p:nvSpPr>
        <p:spPr>
          <a:xfrm>
            <a:off x="64355" y="3091643"/>
            <a:ext cx="3625702" cy="36933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Place the </a:t>
            </a:r>
            <a:r>
              <a:rPr lang="en-GB" b="1" u="sng" dirty="0">
                <a:solidFill>
                  <a:srgbClr val="FF0000"/>
                </a:solidFill>
              </a:rPr>
              <a:t>plotting compass</a:t>
            </a:r>
            <a:r>
              <a:rPr lang="en-GB" dirty="0"/>
              <a:t> next to the magnet (e.g. 1)</a:t>
            </a:r>
          </a:p>
          <a:p>
            <a:pPr marL="342900" indent="-342900">
              <a:buAutoNum type="arabicPeriod"/>
            </a:pPr>
            <a:r>
              <a:rPr lang="en-GB" dirty="0"/>
              <a:t>Where the </a:t>
            </a:r>
            <a:r>
              <a:rPr lang="en-GB" b="1" u="sng" dirty="0">
                <a:solidFill>
                  <a:srgbClr val="FF0000"/>
                </a:solidFill>
              </a:rPr>
              <a:t>arrow points </a:t>
            </a:r>
            <a:r>
              <a:rPr lang="en-GB" dirty="0"/>
              <a:t>– draw a</a:t>
            </a:r>
            <a:r>
              <a:rPr lang="en-GB" b="1" u="sng" dirty="0">
                <a:solidFill>
                  <a:srgbClr val="FF0000"/>
                </a:solidFill>
              </a:rPr>
              <a:t> dot </a:t>
            </a:r>
            <a:r>
              <a:rPr lang="en-GB" dirty="0"/>
              <a:t>(red dot)</a:t>
            </a:r>
          </a:p>
          <a:p>
            <a:pPr marL="342900" indent="-342900">
              <a:buAutoNum type="arabicPeriod"/>
            </a:pPr>
            <a:r>
              <a:rPr lang="en-GB" b="1" u="sng" dirty="0">
                <a:solidFill>
                  <a:srgbClr val="FF0000"/>
                </a:solidFill>
              </a:rPr>
              <a:t>Move the compass</a:t>
            </a:r>
            <a:r>
              <a:rPr lang="en-GB" dirty="0"/>
              <a:t> so that the end of the arrow is at the dot (e.g. 2) and </a:t>
            </a:r>
            <a:r>
              <a:rPr lang="en-GB" b="1" u="sng" dirty="0">
                <a:solidFill>
                  <a:srgbClr val="FF0000"/>
                </a:solidFill>
              </a:rPr>
              <a:t>draw a new dot </a:t>
            </a:r>
            <a:r>
              <a:rPr lang="en-GB" dirty="0"/>
              <a:t>at the end of the new arrow point –</a:t>
            </a:r>
            <a:r>
              <a:rPr lang="en-GB" b="1" u="sng" dirty="0">
                <a:solidFill>
                  <a:srgbClr val="FF0000"/>
                </a:solidFill>
              </a:rPr>
              <a:t> repeat </a:t>
            </a:r>
            <a:r>
              <a:rPr lang="en-GB" dirty="0"/>
              <a:t>until you reach the other pole. </a:t>
            </a:r>
          </a:p>
          <a:p>
            <a:pPr marL="342900" indent="-342900">
              <a:buAutoNum type="arabicPeriod"/>
            </a:pPr>
            <a:r>
              <a:rPr lang="en-GB" b="1" u="sng" dirty="0">
                <a:solidFill>
                  <a:srgbClr val="FF0000"/>
                </a:solidFill>
              </a:rPr>
              <a:t>Join the lines </a:t>
            </a:r>
            <a:r>
              <a:rPr lang="en-GB" dirty="0"/>
              <a:t>and place </a:t>
            </a:r>
            <a:r>
              <a:rPr lang="en-GB" b="1" u="sng" dirty="0">
                <a:solidFill>
                  <a:srgbClr val="FF0000"/>
                </a:solidFill>
              </a:rPr>
              <a:t>arrows</a:t>
            </a:r>
            <a:r>
              <a:rPr lang="en-GB" dirty="0"/>
              <a:t> on the lines to show direction of field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80E476-7AFB-48E6-81BE-5E65AB4A9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08" y="1747672"/>
            <a:ext cx="1688974" cy="11990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00843F1-FEDD-4E85-8FBB-94D711F8259C}"/>
              </a:ext>
            </a:extLst>
          </p:cNvPr>
          <p:cNvSpPr txBox="1"/>
          <p:nvPr/>
        </p:nvSpPr>
        <p:spPr>
          <a:xfrm>
            <a:off x="137508" y="2413230"/>
            <a:ext cx="217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457583-F0CA-4CA1-9A75-3A81A335FFFF}"/>
              </a:ext>
            </a:extLst>
          </p:cNvPr>
          <p:cNvSpPr txBox="1"/>
          <p:nvPr/>
        </p:nvSpPr>
        <p:spPr>
          <a:xfrm>
            <a:off x="0" y="2118308"/>
            <a:ext cx="217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73B6076-D4B1-48E3-BA6D-9E8584A219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703"/>
          <a:stretch/>
        </p:blipFill>
        <p:spPr>
          <a:xfrm>
            <a:off x="2199229" y="2177843"/>
            <a:ext cx="1533927" cy="95011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6384E6-C875-4261-A7CB-68FD6869325D}"/>
              </a:ext>
            </a:extLst>
          </p:cNvPr>
          <p:cNvCxnSpPr/>
          <p:nvPr/>
        </p:nvCxnSpPr>
        <p:spPr>
          <a:xfrm>
            <a:off x="39624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A298B86-D615-4CE2-B1AD-727CC4EA1DA4}"/>
              </a:ext>
            </a:extLst>
          </p:cNvPr>
          <p:cNvSpPr txBox="1"/>
          <p:nvPr/>
        </p:nvSpPr>
        <p:spPr>
          <a:xfrm>
            <a:off x="1826482" y="1747672"/>
            <a:ext cx="217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Iron filings also show field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D48335C8-D1F7-4472-8F46-F9F8949E8412}"/>
              </a:ext>
            </a:extLst>
          </p:cNvPr>
          <p:cNvSpPr/>
          <p:nvPr/>
        </p:nvSpPr>
        <p:spPr>
          <a:xfrm>
            <a:off x="2199229" y="635614"/>
            <a:ext cx="1723761" cy="952554"/>
          </a:xfrm>
          <a:prstGeom prst="wedgeRectCallout">
            <a:avLst>
              <a:gd name="adj1" fmla="val -65504"/>
              <a:gd name="adj2" fmla="val 42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 mark Q plotting compass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E000A2-1D23-4C9D-A59E-7CC3A797CBAD}"/>
              </a:ext>
            </a:extLst>
          </p:cNvPr>
          <p:cNvSpPr txBox="1"/>
          <p:nvPr/>
        </p:nvSpPr>
        <p:spPr>
          <a:xfrm>
            <a:off x="6656394" y="87132"/>
            <a:ext cx="216721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Electromagnetism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02D988E-D260-4E7F-B728-AA1DBBFF94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621" r="14526"/>
          <a:stretch/>
        </p:blipFill>
        <p:spPr>
          <a:xfrm>
            <a:off x="4007771" y="503089"/>
            <a:ext cx="1828900" cy="241087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67F3A37-6167-455C-966A-D5430AF737DB}"/>
              </a:ext>
            </a:extLst>
          </p:cNvPr>
          <p:cNvSpPr txBox="1"/>
          <p:nvPr/>
        </p:nvSpPr>
        <p:spPr>
          <a:xfrm>
            <a:off x="5984711" y="652067"/>
            <a:ext cx="3021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Magnetic field created if a current flows through an electrical wire</a:t>
            </a:r>
          </a:p>
          <a:p>
            <a:endParaRPr lang="en-GB" dirty="0"/>
          </a:p>
          <a:p>
            <a:r>
              <a:rPr lang="en-GB" b="1" u="sng" dirty="0">
                <a:solidFill>
                  <a:srgbClr val="FF0000"/>
                </a:solidFill>
              </a:rPr>
              <a:t>Reversing</a:t>
            </a:r>
            <a:r>
              <a:rPr lang="en-GB" dirty="0"/>
              <a:t> the </a:t>
            </a:r>
            <a:r>
              <a:rPr lang="en-GB" b="1" u="sng" dirty="0">
                <a:solidFill>
                  <a:srgbClr val="FF0000"/>
                </a:solidFill>
              </a:rPr>
              <a:t>current</a:t>
            </a:r>
            <a:r>
              <a:rPr lang="en-GB" dirty="0"/>
              <a:t>, </a:t>
            </a:r>
            <a:r>
              <a:rPr lang="en-GB" b="1" u="sng" dirty="0">
                <a:solidFill>
                  <a:srgbClr val="FF0000"/>
                </a:solidFill>
              </a:rPr>
              <a:t>reverses</a:t>
            </a:r>
            <a:r>
              <a:rPr lang="en-GB" dirty="0"/>
              <a:t> the </a:t>
            </a:r>
            <a:r>
              <a:rPr lang="en-GB" b="1" u="sng" dirty="0">
                <a:solidFill>
                  <a:srgbClr val="FF0000"/>
                </a:solidFill>
              </a:rPr>
              <a:t>magnetic field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F451DF72-B77E-4593-A512-84E9871883EB}"/>
              </a:ext>
            </a:extLst>
          </p:cNvPr>
          <p:cNvSpPr/>
          <p:nvPr/>
        </p:nvSpPr>
        <p:spPr>
          <a:xfrm>
            <a:off x="4191644" y="121353"/>
            <a:ext cx="1947131" cy="335111"/>
          </a:xfrm>
          <a:prstGeom prst="wedgeRectCallout">
            <a:avLst>
              <a:gd name="adj1" fmla="val 22918"/>
              <a:gd name="adj2" fmla="val 14200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Right hand rule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9A8F28-31C6-4CF9-BD9D-4A2742A57021}"/>
              </a:ext>
            </a:extLst>
          </p:cNvPr>
          <p:cNvSpPr txBox="1"/>
          <p:nvPr/>
        </p:nvSpPr>
        <p:spPr>
          <a:xfrm>
            <a:off x="4191644" y="4681183"/>
            <a:ext cx="4555707" cy="1200329"/>
          </a:xfrm>
          <a:prstGeom prst="rect">
            <a:avLst/>
          </a:prstGeom>
          <a:solidFill>
            <a:srgbClr val="B4FEE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Increase magnetic field around electromagnet</a:t>
            </a:r>
            <a:endParaRPr lang="en-GB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Increase current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an </a:t>
            </a:r>
            <a:r>
              <a:rPr lang="en-GB" b="1" u="sng" dirty="0">
                <a:solidFill>
                  <a:srgbClr val="FF0000"/>
                </a:solidFill>
              </a:rPr>
              <a:t>iron core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Increase </a:t>
            </a:r>
            <a:r>
              <a:rPr lang="en-GB" b="1" u="sng" dirty="0">
                <a:solidFill>
                  <a:srgbClr val="FF0000"/>
                </a:solidFill>
              </a:rPr>
              <a:t>number of coils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8DBCBAB-7378-470D-A3E9-D441CC5A42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175"/>
          <a:stretch/>
        </p:blipFill>
        <p:spPr>
          <a:xfrm>
            <a:off x="4077274" y="2782212"/>
            <a:ext cx="2315732" cy="1276706"/>
          </a:xfrm>
          <a:prstGeom prst="rect">
            <a:avLst/>
          </a:prstGeom>
        </p:spPr>
      </p:pic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1AC1BBAD-7EFF-4013-A367-CD494C14AAD7}"/>
              </a:ext>
            </a:extLst>
          </p:cNvPr>
          <p:cNvSpPr/>
          <p:nvPr/>
        </p:nvSpPr>
        <p:spPr>
          <a:xfrm>
            <a:off x="6462509" y="2666565"/>
            <a:ext cx="2497509" cy="494442"/>
          </a:xfrm>
          <a:prstGeom prst="wedgeRectCallout">
            <a:avLst>
              <a:gd name="adj1" fmla="val -66585"/>
              <a:gd name="adj2" fmla="val -5497"/>
            </a:avLst>
          </a:prstGeom>
          <a:solidFill>
            <a:srgbClr val="FEBE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Solenoid is a coiled wire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1FCC257-3A84-457E-87A8-7A4056FC89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0186" y="3420565"/>
            <a:ext cx="1803774" cy="1200329"/>
          </a:xfrm>
          <a:prstGeom prst="rect">
            <a:avLst/>
          </a:prstGeom>
        </p:spPr>
      </p:pic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4D55EBB0-268D-47D1-8691-B3ED61CFF60A}"/>
              </a:ext>
            </a:extLst>
          </p:cNvPr>
          <p:cNvSpPr/>
          <p:nvPr/>
        </p:nvSpPr>
        <p:spPr>
          <a:xfrm>
            <a:off x="4077274" y="4117453"/>
            <a:ext cx="2815522" cy="567961"/>
          </a:xfrm>
          <a:prstGeom prst="wedgeRectCallout">
            <a:avLst>
              <a:gd name="adj1" fmla="val 59462"/>
              <a:gd name="adj2" fmla="val -8173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Electromagnet is a solenoid with an iron core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A4B7B6-4B86-429D-A0C9-EEE221D61F08}"/>
              </a:ext>
            </a:extLst>
          </p:cNvPr>
          <p:cNvSpPr txBox="1"/>
          <p:nvPr/>
        </p:nvSpPr>
        <p:spPr>
          <a:xfrm>
            <a:off x="4184655" y="5876376"/>
            <a:ext cx="4555707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Current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00"/>
                </a:solidFill>
              </a:rPr>
              <a:t>Magnetic field around coils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00"/>
                </a:solidFill>
              </a:rPr>
              <a:t>Iron core </a:t>
            </a:r>
            <a:r>
              <a:rPr lang="en-GB" dirty="0">
                <a:solidFill>
                  <a:schemeClr val="bg1"/>
                </a:solidFill>
              </a:rPr>
              <a:t>becomes </a:t>
            </a:r>
            <a:r>
              <a:rPr lang="en-GB" dirty="0">
                <a:solidFill>
                  <a:srgbClr val="FFFF00"/>
                </a:solidFill>
              </a:rPr>
              <a:t>magnetised</a:t>
            </a:r>
          </a:p>
        </p:txBody>
      </p:sp>
    </p:spTree>
    <p:extLst>
      <p:ext uri="{BB962C8B-B14F-4D97-AF65-F5344CB8AC3E}">
        <p14:creationId xmlns:p14="http://schemas.microsoft.com/office/powerpoint/2010/main" val="197312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ADB4EA61-CA12-4BAA-809A-5894AA9F0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74" t="16812" r="17721" b="13693"/>
          <a:stretch/>
        </p:blipFill>
        <p:spPr>
          <a:xfrm>
            <a:off x="1563963" y="4767714"/>
            <a:ext cx="865441" cy="8408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C2AC50D-D539-4D22-B85C-8F4187037C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985"/>
          <a:stretch/>
        </p:blipFill>
        <p:spPr>
          <a:xfrm>
            <a:off x="4860870" y="906028"/>
            <a:ext cx="3813801" cy="19093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7FD9A8-91E4-489B-BCB7-52F020FBBCA9}"/>
              </a:ext>
            </a:extLst>
          </p:cNvPr>
          <p:cNvSpPr txBox="1"/>
          <p:nvPr/>
        </p:nvSpPr>
        <p:spPr>
          <a:xfrm>
            <a:off x="159860" y="135799"/>
            <a:ext cx="216721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motor effect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C9821-D6A8-4F9A-8251-63ACD7F6F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29" y="858338"/>
            <a:ext cx="3222958" cy="1611479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99B65A68-1631-4498-B54A-08BECED07008}"/>
              </a:ext>
            </a:extLst>
          </p:cNvPr>
          <p:cNvSpPr/>
          <p:nvPr/>
        </p:nvSpPr>
        <p:spPr>
          <a:xfrm rot="10800000">
            <a:off x="1984553" y="1242777"/>
            <a:ext cx="245299" cy="29659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FFC34B-E876-4D1F-9C20-8796D3A196EF}"/>
              </a:ext>
            </a:extLst>
          </p:cNvPr>
          <p:cNvSpPr txBox="1"/>
          <p:nvPr/>
        </p:nvSpPr>
        <p:spPr>
          <a:xfrm>
            <a:off x="469329" y="869864"/>
            <a:ext cx="21672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</a:rPr>
              <a:t>Force moves wire up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D3CF07-13B8-42FE-B91F-4C93692DC4DF}"/>
              </a:ext>
            </a:extLst>
          </p:cNvPr>
          <p:cNvSpPr txBox="1"/>
          <p:nvPr/>
        </p:nvSpPr>
        <p:spPr>
          <a:xfrm>
            <a:off x="2438400" y="2139760"/>
            <a:ext cx="21672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Direction of current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CD78A4-0157-441C-81AC-696C64A2393E}"/>
              </a:ext>
            </a:extLst>
          </p:cNvPr>
          <p:cNvSpPr txBox="1"/>
          <p:nvPr/>
        </p:nvSpPr>
        <p:spPr>
          <a:xfrm>
            <a:off x="1193783" y="1958365"/>
            <a:ext cx="10955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Magnetic field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F09E821-9478-4F2F-9557-89A3C09FE5F8}"/>
              </a:ext>
            </a:extLst>
          </p:cNvPr>
          <p:cNvCxnSpPr>
            <a:cxnSpLocks/>
          </p:cNvCxnSpPr>
          <p:nvPr/>
        </p:nvCxnSpPr>
        <p:spPr>
          <a:xfrm flipV="1">
            <a:off x="1792150" y="1763316"/>
            <a:ext cx="192403" cy="29282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634138-6FF2-4559-A5D4-D1ED4A474BAD}"/>
              </a:ext>
            </a:extLst>
          </p:cNvPr>
          <p:cNvCxnSpPr>
            <a:cxnSpLocks/>
          </p:cNvCxnSpPr>
          <p:nvPr/>
        </p:nvCxnSpPr>
        <p:spPr>
          <a:xfrm>
            <a:off x="2438400" y="1972512"/>
            <a:ext cx="208544" cy="1672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51A19B57-0CD9-4F88-8466-D8ECD7F7171B}"/>
              </a:ext>
            </a:extLst>
          </p:cNvPr>
          <p:cNvSpPr/>
          <p:nvPr/>
        </p:nvSpPr>
        <p:spPr>
          <a:xfrm>
            <a:off x="2646944" y="95459"/>
            <a:ext cx="3616862" cy="968576"/>
          </a:xfrm>
          <a:prstGeom prst="wedgeRectCallout">
            <a:avLst>
              <a:gd name="adj1" fmla="val -54961"/>
              <a:gd name="adj2" fmla="val 1976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When a wire with a current is placed 90</a:t>
            </a:r>
            <a:r>
              <a:rPr lang="en-GB" baseline="30000" dirty="0">
                <a:solidFill>
                  <a:schemeClr val="tx1"/>
                </a:solidFill>
              </a:rPr>
              <a:t>o</a:t>
            </a:r>
            <a:r>
              <a:rPr lang="en-GB" dirty="0">
                <a:solidFill>
                  <a:schemeClr val="tx1"/>
                </a:solidFill>
              </a:rPr>
              <a:t> in a magnetic field, a force is exerted which will move the wire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128C93-D80C-403D-A0CE-FA515380AAF0}"/>
              </a:ext>
            </a:extLst>
          </p:cNvPr>
          <p:cNvSpPr txBox="1"/>
          <p:nvPr/>
        </p:nvSpPr>
        <p:spPr>
          <a:xfrm>
            <a:off x="6502925" y="395081"/>
            <a:ext cx="2468969" cy="369332"/>
          </a:xfrm>
          <a:prstGeom prst="rect">
            <a:avLst/>
          </a:prstGeom>
          <a:gradFill>
            <a:gsLst>
              <a:gs pos="0">
                <a:srgbClr val="FF0000"/>
              </a:gs>
              <a:gs pos="59000">
                <a:srgbClr val="00B0F0"/>
              </a:gs>
              <a:gs pos="99000">
                <a:srgbClr val="00B05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dirty="0"/>
              <a:t>Flemings Left hand Rule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5EFB195-B290-4358-A93B-EDBE68C9F2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2031"/>
          <a:stretch/>
        </p:blipFill>
        <p:spPr>
          <a:xfrm>
            <a:off x="538917" y="2625013"/>
            <a:ext cx="2998699" cy="113857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803058B-11C8-439F-8ABC-E29DA6529B68}"/>
              </a:ext>
            </a:extLst>
          </p:cNvPr>
          <p:cNvSpPr txBox="1"/>
          <p:nvPr/>
        </p:nvSpPr>
        <p:spPr>
          <a:xfrm>
            <a:off x="2542672" y="3305245"/>
            <a:ext cx="21672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Direction of current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5F57AF3-0E68-4D33-8553-2FD31E52F787}"/>
              </a:ext>
            </a:extLst>
          </p:cNvPr>
          <p:cNvCxnSpPr>
            <a:cxnSpLocks/>
          </p:cNvCxnSpPr>
          <p:nvPr/>
        </p:nvCxnSpPr>
        <p:spPr>
          <a:xfrm flipH="1" flipV="1">
            <a:off x="2406556" y="3478742"/>
            <a:ext cx="191068" cy="1958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6A5CAAB-B536-4DC8-BB50-BFD0DCCBF92E}"/>
              </a:ext>
            </a:extLst>
          </p:cNvPr>
          <p:cNvSpPr txBox="1"/>
          <p:nvPr/>
        </p:nvSpPr>
        <p:spPr>
          <a:xfrm>
            <a:off x="1140568" y="3440420"/>
            <a:ext cx="10955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Magnetic field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8E822EC-E373-4AF5-931A-067C4DF6E3D1}"/>
              </a:ext>
            </a:extLst>
          </p:cNvPr>
          <p:cNvCxnSpPr>
            <a:cxnSpLocks/>
          </p:cNvCxnSpPr>
          <p:nvPr/>
        </p:nvCxnSpPr>
        <p:spPr>
          <a:xfrm flipV="1">
            <a:off x="1737199" y="3305245"/>
            <a:ext cx="151152" cy="27127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row: Down 48">
            <a:extLst>
              <a:ext uri="{FF2B5EF4-FFF2-40B4-BE49-F238E27FC236}">
                <a16:creationId xmlns:a16="http://schemas.microsoft.com/office/drawing/2014/main" id="{F53569EF-BF22-4E98-88FB-E2C787AABBF1}"/>
              </a:ext>
            </a:extLst>
          </p:cNvPr>
          <p:cNvSpPr/>
          <p:nvPr/>
        </p:nvSpPr>
        <p:spPr>
          <a:xfrm>
            <a:off x="2135306" y="3576515"/>
            <a:ext cx="245299" cy="29659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B3CC8C-B097-4375-8F97-0497FFFA265C}"/>
              </a:ext>
            </a:extLst>
          </p:cNvPr>
          <p:cNvSpPr txBox="1"/>
          <p:nvPr/>
        </p:nvSpPr>
        <p:spPr>
          <a:xfrm>
            <a:off x="1688352" y="3887415"/>
            <a:ext cx="21672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</a:rPr>
              <a:t>Force moves wire down</a:t>
            </a:r>
          </a:p>
        </p:txBody>
      </p:sp>
      <p:sp>
        <p:nvSpPr>
          <p:cNvPr id="51" name="Speech Bubble: Rectangle 50">
            <a:extLst>
              <a:ext uri="{FF2B5EF4-FFF2-40B4-BE49-F238E27FC236}">
                <a16:creationId xmlns:a16="http://schemas.microsoft.com/office/drawing/2014/main" id="{1FEC0249-B0B6-45D3-9151-AF3AEFEA401C}"/>
              </a:ext>
            </a:extLst>
          </p:cNvPr>
          <p:cNvSpPr/>
          <p:nvPr/>
        </p:nvSpPr>
        <p:spPr>
          <a:xfrm>
            <a:off x="4846002" y="2991523"/>
            <a:ext cx="3813801" cy="722285"/>
          </a:xfrm>
          <a:prstGeom prst="wedgeRectCallout">
            <a:avLst>
              <a:gd name="adj1" fmla="val -61652"/>
              <a:gd name="adj2" fmla="val -25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Reverse the current, causes the wire to move in the opposite direction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DF2C710E-5018-4F29-90AD-34A95C895A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35" r="18184"/>
          <a:stretch/>
        </p:blipFill>
        <p:spPr>
          <a:xfrm rot="4792078">
            <a:off x="874864" y="4735781"/>
            <a:ext cx="367497" cy="124825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7D6EE19-E84B-4D98-B35F-ADDA458319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35" r="18184"/>
          <a:stretch/>
        </p:blipFill>
        <p:spPr>
          <a:xfrm rot="4792078">
            <a:off x="2811577" y="4381745"/>
            <a:ext cx="392949" cy="1334709"/>
          </a:xfrm>
          <a:prstGeom prst="rect">
            <a:avLst/>
          </a:prstGeom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C140EDE-738C-48EF-A3A0-D080BD703E33}"/>
              </a:ext>
            </a:extLst>
          </p:cNvPr>
          <p:cNvCxnSpPr>
            <a:cxnSpLocks/>
          </p:cNvCxnSpPr>
          <p:nvPr/>
        </p:nvCxnSpPr>
        <p:spPr>
          <a:xfrm flipH="1">
            <a:off x="1654190" y="5021223"/>
            <a:ext cx="672883" cy="1226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F75AAE1-8D15-460F-9E44-2E6D75282200}"/>
              </a:ext>
            </a:extLst>
          </p:cNvPr>
          <p:cNvCxnSpPr>
            <a:cxnSpLocks/>
          </p:cNvCxnSpPr>
          <p:nvPr/>
        </p:nvCxnSpPr>
        <p:spPr>
          <a:xfrm flipH="1">
            <a:off x="1667528" y="5092075"/>
            <a:ext cx="672883" cy="1226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6802173-9EEF-403F-97AB-B283B7A5B455}"/>
              </a:ext>
            </a:extLst>
          </p:cNvPr>
          <p:cNvCxnSpPr>
            <a:cxnSpLocks/>
          </p:cNvCxnSpPr>
          <p:nvPr/>
        </p:nvCxnSpPr>
        <p:spPr>
          <a:xfrm flipH="1">
            <a:off x="1680151" y="5225992"/>
            <a:ext cx="304402" cy="500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4FBAAEC-7B3C-4E28-A88D-5F90966466FE}"/>
              </a:ext>
            </a:extLst>
          </p:cNvPr>
          <p:cNvCxnSpPr>
            <a:cxnSpLocks/>
          </p:cNvCxnSpPr>
          <p:nvPr/>
        </p:nvCxnSpPr>
        <p:spPr>
          <a:xfrm flipH="1">
            <a:off x="1706535" y="5301134"/>
            <a:ext cx="304402" cy="500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FF12F17-3C04-4992-93ED-BDFDF2E0A531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2107202" y="5166499"/>
            <a:ext cx="243902" cy="482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A82941B-DED4-4C99-93CB-E429696221E1}"/>
              </a:ext>
            </a:extLst>
          </p:cNvPr>
          <p:cNvCxnSpPr>
            <a:cxnSpLocks/>
          </p:cNvCxnSpPr>
          <p:nvPr/>
        </p:nvCxnSpPr>
        <p:spPr>
          <a:xfrm flipH="1">
            <a:off x="2135306" y="5231143"/>
            <a:ext cx="228030" cy="4951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59D3B5E-1A20-4226-B98F-5C5378B269F0}"/>
              </a:ext>
            </a:extLst>
          </p:cNvPr>
          <p:cNvSpPr txBox="1"/>
          <p:nvPr/>
        </p:nvSpPr>
        <p:spPr>
          <a:xfrm>
            <a:off x="2316541" y="5721440"/>
            <a:ext cx="21672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Direction of current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2B4A699-910D-4876-AC4B-72942FD5517A}"/>
              </a:ext>
            </a:extLst>
          </p:cNvPr>
          <p:cNvSpPr txBox="1"/>
          <p:nvPr/>
        </p:nvSpPr>
        <p:spPr>
          <a:xfrm>
            <a:off x="1071924" y="5540045"/>
            <a:ext cx="10955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Magnetic field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960B11B-88DD-46D3-A941-2C8874FE2C81}"/>
              </a:ext>
            </a:extLst>
          </p:cNvPr>
          <p:cNvCxnSpPr>
            <a:cxnSpLocks/>
          </p:cNvCxnSpPr>
          <p:nvPr/>
        </p:nvCxnSpPr>
        <p:spPr>
          <a:xfrm flipV="1">
            <a:off x="1670291" y="5344996"/>
            <a:ext cx="192403" cy="29282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5C9A2B7-4910-4FDF-B4EE-757F408EBCC0}"/>
              </a:ext>
            </a:extLst>
          </p:cNvPr>
          <p:cNvCxnSpPr>
            <a:cxnSpLocks/>
          </p:cNvCxnSpPr>
          <p:nvPr/>
        </p:nvCxnSpPr>
        <p:spPr>
          <a:xfrm>
            <a:off x="2340411" y="5545927"/>
            <a:ext cx="184674" cy="17551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Speech Bubble: Rectangle 87">
            <a:extLst>
              <a:ext uri="{FF2B5EF4-FFF2-40B4-BE49-F238E27FC236}">
                <a16:creationId xmlns:a16="http://schemas.microsoft.com/office/drawing/2014/main" id="{26447E7C-93CD-4F87-B20A-9276D585E1E6}"/>
              </a:ext>
            </a:extLst>
          </p:cNvPr>
          <p:cNvSpPr/>
          <p:nvPr/>
        </p:nvSpPr>
        <p:spPr>
          <a:xfrm>
            <a:off x="4356905" y="4648599"/>
            <a:ext cx="3813801" cy="722285"/>
          </a:xfrm>
          <a:prstGeom prst="wedgeRectCallout">
            <a:avLst>
              <a:gd name="adj1" fmla="val -61652"/>
              <a:gd name="adj2" fmla="val -25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Reverse the magnetic field, causes the wire to move in the opposite direction</a:t>
            </a:r>
          </a:p>
        </p:txBody>
      </p:sp>
      <p:sp>
        <p:nvSpPr>
          <p:cNvPr id="89" name="Arrow: Down 88">
            <a:extLst>
              <a:ext uri="{FF2B5EF4-FFF2-40B4-BE49-F238E27FC236}">
                <a16:creationId xmlns:a16="http://schemas.microsoft.com/office/drawing/2014/main" id="{18F21A7B-65B9-413E-B88F-74088318DAC2}"/>
              </a:ext>
            </a:extLst>
          </p:cNvPr>
          <p:cNvSpPr/>
          <p:nvPr/>
        </p:nvSpPr>
        <p:spPr>
          <a:xfrm>
            <a:off x="1999890" y="5797731"/>
            <a:ext cx="245299" cy="29659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4429825-5DFC-4BC3-B8FF-3B078869FC04}"/>
              </a:ext>
            </a:extLst>
          </p:cNvPr>
          <p:cNvSpPr txBox="1"/>
          <p:nvPr/>
        </p:nvSpPr>
        <p:spPr>
          <a:xfrm>
            <a:off x="1552936" y="6108631"/>
            <a:ext cx="21672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</a:rPr>
              <a:t>Force moves wire down</a:t>
            </a:r>
          </a:p>
        </p:txBody>
      </p:sp>
    </p:spTree>
    <p:extLst>
      <p:ext uri="{BB962C8B-B14F-4D97-AF65-F5344CB8AC3E}">
        <p14:creationId xmlns:p14="http://schemas.microsoft.com/office/powerpoint/2010/main" val="222594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908F43-98F8-4044-9FCA-C1E71E0F9077}"/>
              </a:ext>
            </a:extLst>
          </p:cNvPr>
          <p:cNvSpPr txBox="1"/>
          <p:nvPr/>
        </p:nvSpPr>
        <p:spPr>
          <a:xfrm>
            <a:off x="159860" y="135799"/>
            <a:ext cx="260740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Current carrying coil rotates in a magnetic field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1D8ED-C06A-4191-8651-AA4A170A0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860" y="1337322"/>
            <a:ext cx="4858902" cy="259233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16EC038-485F-4B63-93BC-1F3CDEE5D24D}"/>
              </a:ext>
            </a:extLst>
          </p:cNvPr>
          <p:cNvCxnSpPr>
            <a:cxnSpLocks/>
          </p:cNvCxnSpPr>
          <p:nvPr/>
        </p:nvCxnSpPr>
        <p:spPr>
          <a:xfrm>
            <a:off x="3733528" y="2430379"/>
            <a:ext cx="838281" cy="217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110A07-B6B1-4347-B22D-239B82530092}"/>
              </a:ext>
            </a:extLst>
          </p:cNvPr>
          <p:cNvCxnSpPr>
            <a:cxnSpLocks/>
          </p:cNvCxnSpPr>
          <p:nvPr/>
        </p:nvCxnSpPr>
        <p:spPr>
          <a:xfrm>
            <a:off x="3609202" y="2540483"/>
            <a:ext cx="939004" cy="233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1FC226-080B-4866-A545-2ECD7004561E}"/>
              </a:ext>
            </a:extLst>
          </p:cNvPr>
          <p:cNvCxnSpPr>
            <a:cxnSpLocks/>
          </p:cNvCxnSpPr>
          <p:nvPr/>
        </p:nvCxnSpPr>
        <p:spPr>
          <a:xfrm>
            <a:off x="3921146" y="2299341"/>
            <a:ext cx="787005" cy="196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65CAA8A-DC13-463B-A5E9-C5EA5956C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90"/>
          <a:stretch/>
        </p:blipFill>
        <p:spPr>
          <a:xfrm>
            <a:off x="314289" y="1026387"/>
            <a:ext cx="1293489" cy="1469536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59BCFEC9-88A1-48C9-B202-A1F75CB02823}"/>
              </a:ext>
            </a:extLst>
          </p:cNvPr>
          <p:cNvSpPr/>
          <p:nvPr/>
        </p:nvSpPr>
        <p:spPr>
          <a:xfrm>
            <a:off x="159860" y="2792570"/>
            <a:ext cx="1753137" cy="933078"/>
          </a:xfrm>
          <a:prstGeom prst="wedgeRectCallout">
            <a:avLst>
              <a:gd name="adj1" fmla="val -10483"/>
              <a:gd name="adj2" fmla="val -85989"/>
            </a:avLst>
          </a:prstGeom>
          <a:solidFill>
            <a:srgbClr val="F35F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Wire side at the north pole is forced up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DE415E-AFD4-4F63-B32A-2AFF8543DB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90"/>
          <a:stretch/>
        </p:blipFill>
        <p:spPr>
          <a:xfrm flipV="1">
            <a:off x="7021520" y="1304356"/>
            <a:ext cx="1293489" cy="14695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6795C0-9EED-4011-99A3-8E6EDD131D9A}"/>
              </a:ext>
            </a:extLst>
          </p:cNvPr>
          <p:cNvSpPr txBox="1"/>
          <p:nvPr/>
        </p:nvSpPr>
        <p:spPr>
          <a:xfrm>
            <a:off x="7291137" y="2373123"/>
            <a:ext cx="2045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7FB73E-0482-4CD0-8845-E845A7F95F8F}"/>
              </a:ext>
            </a:extLst>
          </p:cNvPr>
          <p:cNvSpPr txBox="1"/>
          <p:nvPr/>
        </p:nvSpPr>
        <p:spPr>
          <a:xfrm>
            <a:off x="8063533" y="2172351"/>
            <a:ext cx="2045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C5F42492-7CF3-44CD-AF6A-A9C2F3D1B7BF}"/>
              </a:ext>
            </a:extLst>
          </p:cNvPr>
          <p:cNvSpPr/>
          <p:nvPr/>
        </p:nvSpPr>
        <p:spPr>
          <a:xfrm>
            <a:off x="7021520" y="2816588"/>
            <a:ext cx="1962620" cy="1959949"/>
          </a:xfrm>
          <a:prstGeom prst="wedgeRectCallout">
            <a:avLst>
              <a:gd name="adj1" fmla="val 1778"/>
              <a:gd name="adj2" fmla="val -663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Wire side at the north pole is forced down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dirty="0">
                <a:solidFill>
                  <a:srgbClr val="002060"/>
                </a:solidFill>
              </a:rPr>
              <a:t>The current has been revered on the south side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465B32A8-4F06-49AA-A55A-892AB69CD8C9}"/>
              </a:ext>
            </a:extLst>
          </p:cNvPr>
          <p:cNvSpPr/>
          <p:nvPr/>
        </p:nvSpPr>
        <p:spPr>
          <a:xfrm>
            <a:off x="2966975" y="100422"/>
            <a:ext cx="2494141" cy="1284293"/>
          </a:xfrm>
          <a:prstGeom prst="wedgeRectCallout">
            <a:avLst>
              <a:gd name="adj1" fmla="val 1105"/>
              <a:gd name="adj2" fmla="val 9930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Because the coil wire is pushed up at one side and down at the other, it will continuously rotate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AA7F8CF4-DFF1-4D81-8A9F-78CB808E00B4}"/>
              </a:ext>
            </a:extLst>
          </p:cNvPr>
          <p:cNvSpPr/>
          <p:nvPr/>
        </p:nvSpPr>
        <p:spPr>
          <a:xfrm>
            <a:off x="3921146" y="3762048"/>
            <a:ext cx="2835714" cy="644122"/>
          </a:xfrm>
          <a:prstGeom prst="wedgeRectCallout">
            <a:avLst>
              <a:gd name="adj1" fmla="val -36868"/>
              <a:gd name="adj2" fmla="val -12054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Slip ring is used so that wires will not tangle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418E3F-5880-4F22-95EB-BEFF013B7A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822"/>
          <a:stretch/>
        </p:blipFill>
        <p:spPr>
          <a:xfrm>
            <a:off x="-25302" y="5126073"/>
            <a:ext cx="5656083" cy="7829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1126C48-919E-4BB9-B27E-2614D4F1F4D4}"/>
              </a:ext>
            </a:extLst>
          </p:cNvPr>
          <p:cNvSpPr txBox="1"/>
          <p:nvPr/>
        </p:nvSpPr>
        <p:spPr>
          <a:xfrm>
            <a:off x="5635297" y="118708"/>
            <a:ext cx="346193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Increase motor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Increase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More turns on coils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Increasing magnetic flux density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5B57DB-791F-4CE0-9419-9C27EE7936E1}"/>
              </a:ext>
            </a:extLst>
          </p:cNvPr>
          <p:cNvSpPr txBox="1"/>
          <p:nvPr/>
        </p:nvSpPr>
        <p:spPr>
          <a:xfrm>
            <a:off x="5621908" y="5119341"/>
            <a:ext cx="3461934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Force (N)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Magnetic flux density – strength of magnetic field (T, tesla)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Current (A)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Length (m)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AFF4BB-43A6-48A8-995A-2217DC239E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48" t="66323" r="30948"/>
          <a:stretch/>
        </p:blipFill>
        <p:spPr>
          <a:xfrm>
            <a:off x="1130944" y="5884300"/>
            <a:ext cx="2382277" cy="82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08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371256F1CEA4E8F5F95CB6384849C" ma:contentTypeVersion="8" ma:contentTypeDescription="Create a new document." ma:contentTypeScope="" ma:versionID="e5da81a0cb428a130ed7e2ba934a49af">
  <xsd:schema xmlns:xsd="http://www.w3.org/2001/XMLSchema" xmlns:xs="http://www.w3.org/2001/XMLSchema" xmlns:p="http://schemas.microsoft.com/office/2006/metadata/properties" xmlns:ns2="239c9854-64bc-4dbf-95fe-1c888e7c1f6f" targetNamespace="http://schemas.microsoft.com/office/2006/metadata/properties" ma:root="true" ma:fieldsID="ad7d56ff1f23df27b6e3c9bed7e64901" ns2:_="">
    <xsd:import namespace="239c9854-64bc-4dbf-95fe-1c888e7c1f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c9854-64bc-4dbf-95fe-1c888e7c1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76568F-71B3-430A-9CE4-E8C75BF2E9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03CFC6-BB22-4C5C-9B82-7E429A7E3E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9c9854-64bc-4dbf-95fe-1c888e7c1f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0601A2-B43C-43D7-BE92-3E2D7E79DFA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514</TotalTime>
  <Words>459</Words>
  <Application>Microsoft Office PowerPoint</Application>
  <PresentationFormat>On-screen Show (4:3)</PresentationFormat>
  <Paragraphs>75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 Taylor</dc:creator>
  <cp:lastModifiedBy>Mrs L  Taylor</cp:lastModifiedBy>
  <cp:revision>28</cp:revision>
  <cp:lastPrinted>2023-04-24T06:24:33Z</cp:lastPrinted>
  <dcterms:created xsi:type="dcterms:W3CDTF">2023-04-05T19:54:50Z</dcterms:created>
  <dcterms:modified xsi:type="dcterms:W3CDTF">2025-03-03T10:52:24Z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0x010100603371256F1CEA4E8F5F95CB6384849C</vt:lpwstr>
  </property>
</Properties>
</file>