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B"/>
    <a:srgbClr val="81FFBA"/>
    <a:srgbClr val="A6ECFC"/>
    <a:srgbClr val="EE92EC"/>
    <a:srgbClr val="FDDCC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6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0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6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2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8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16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2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21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A1F2-614E-4B80-AA8A-2CAA72F6AD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3464-94D0-4B0F-A0E3-83293F9E7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1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A3724-2787-41D9-7E4C-91CD3AD0547A}"/>
              </a:ext>
            </a:extLst>
          </p:cNvPr>
          <p:cNvSpPr txBox="1"/>
          <p:nvPr/>
        </p:nvSpPr>
        <p:spPr>
          <a:xfrm>
            <a:off x="5650675" y="60573"/>
            <a:ext cx="21613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B7 Ecosystem</a:t>
            </a:r>
          </a:p>
        </p:txBody>
      </p:sp>
      <p:pic>
        <p:nvPicPr>
          <p:cNvPr id="1026" name="Picture 2" descr="What is the difference between organism, population, community, ecosystem,  biome and biosphere? | Socratic">
            <a:extLst>
              <a:ext uri="{FF2B5EF4-FFF2-40B4-BE49-F238E27FC236}">
                <a16:creationId xmlns:a16="http://schemas.microsoft.com/office/drawing/2014/main" id="{8B6D10F6-C72D-FAAC-7548-940026FD3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1" r="14343" b="52320"/>
          <a:stretch/>
        </p:blipFill>
        <p:spPr bwMode="auto">
          <a:xfrm>
            <a:off x="166254" y="166254"/>
            <a:ext cx="4114996" cy="24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370B662-3C61-9A2F-232E-FD38598EC9A0}"/>
              </a:ext>
            </a:extLst>
          </p:cNvPr>
          <p:cNvSpPr/>
          <p:nvPr/>
        </p:nvSpPr>
        <p:spPr>
          <a:xfrm>
            <a:off x="3814629" y="589129"/>
            <a:ext cx="3121230" cy="510639"/>
          </a:xfrm>
          <a:prstGeom prst="wedgeRectCallout">
            <a:avLst>
              <a:gd name="adj1" fmla="val -61350"/>
              <a:gd name="adj2" fmla="val -119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All organisms of the same species in a habitat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1A97FB8-EE08-65AE-1D1D-11323CC5C236}"/>
              </a:ext>
            </a:extLst>
          </p:cNvPr>
          <p:cNvSpPr/>
          <p:nvPr/>
        </p:nvSpPr>
        <p:spPr>
          <a:xfrm>
            <a:off x="3906982" y="1183028"/>
            <a:ext cx="3026229" cy="689737"/>
          </a:xfrm>
          <a:prstGeom prst="wedgeRectCallout">
            <a:avLst>
              <a:gd name="adj1" fmla="val -61350"/>
              <a:gd name="adj2" fmla="val -1191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populations of different species living in a habitat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AE6F65B-2E96-6569-0031-DE37C671B858}"/>
              </a:ext>
            </a:extLst>
          </p:cNvPr>
          <p:cNvSpPr/>
          <p:nvPr/>
        </p:nvSpPr>
        <p:spPr>
          <a:xfrm>
            <a:off x="4178135" y="1936071"/>
            <a:ext cx="2755076" cy="792979"/>
          </a:xfrm>
          <a:prstGeom prst="wedgeRectCallout">
            <a:avLst>
              <a:gd name="adj1" fmla="val -59626"/>
              <a:gd name="adj2" fmla="val -3887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All the communities and the abiotic and biotic factors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32C91C-197C-5065-FFFC-CEF913ABD9A1}"/>
              </a:ext>
            </a:extLst>
          </p:cNvPr>
          <p:cNvSpPr/>
          <p:nvPr/>
        </p:nvSpPr>
        <p:spPr>
          <a:xfrm>
            <a:off x="1881861" y="4473708"/>
            <a:ext cx="1592052" cy="5937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Competition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D4A4B8-0CAA-B4B3-421E-46A40712B205}"/>
              </a:ext>
            </a:extLst>
          </p:cNvPr>
          <p:cNvSpPr/>
          <p:nvPr/>
        </p:nvSpPr>
        <p:spPr>
          <a:xfrm>
            <a:off x="1507407" y="5427174"/>
            <a:ext cx="2268186" cy="488523"/>
          </a:xfrm>
          <a:prstGeom prst="roundRect">
            <a:avLst/>
          </a:prstGeom>
          <a:solidFill>
            <a:srgbClr val="81F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Between plants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6F3AEE-4E77-2BB2-441D-9A73423C26CA}"/>
              </a:ext>
            </a:extLst>
          </p:cNvPr>
          <p:cNvSpPr/>
          <p:nvPr/>
        </p:nvSpPr>
        <p:spPr>
          <a:xfrm>
            <a:off x="2478215" y="5077670"/>
            <a:ext cx="326571" cy="3556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5A9F89-55B1-82D5-1056-B01F6718F615}"/>
              </a:ext>
            </a:extLst>
          </p:cNvPr>
          <p:cNvSpPr/>
          <p:nvPr/>
        </p:nvSpPr>
        <p:spPr>
          <a:xfrm>
            <a:off x="373509" y="6009659"/>
            <a:ext cx="1133898" cy="488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light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5614D1-17B9-DF91-FAAD-6FFE437EE3A5}"/>
              </a:ext>
            </a:extLst>
          </p:cNvPr>
          <p:cNvSpPr/>
          <p:nvPr/>
        </p:nvSpPr>
        <p:spPr>
          <a:xfrm>
            <a:off x="1639953" y="6259523"/>
            <a:ext cx="980801" cy="488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3D06FD-BECF-F9A7-6BD4-98E26A3EEBBD}"/>
              </a:ext>
            </a:extLst>
          </p:cNvPr>
          <p:cNvSpPr/>
          <p:nvPr/>
        </p:nvSpPr>
        <p:spPr>
          <a:xfrm>
            <a:off x="2738616" y="6251201"/>
            <a:ext cx="980606" cy="4885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33C639-47B2-2D2F-0538-6E7D78A79F9F}"/>
              </a:ext>
            </a:extLst>
          </p:cNvPr>
          <p:cNvSpPr/>
          <p:nvPr/>
        </p:nvSpPr>
        <p:spPr>
          <a:xfrm>
            <a:off x="3893259" y="6009658"/>
            <a:ext cx="1133898" cy="48852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minerals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69736F0-AAB9-21EF-C059-1F2DD648C949}"/>
              </a:ext>
            </a:extLst>
          </p:cNvPr>
          <p:cNvSpPr/>
          <p:nvPr/>
        </p:nvSpPr>
        <p:spPr>
          <a:xfrm rot="3269623">
            <a:off x="1385906" y="5775858"/>
            <a:ext cx="340313" cy="4545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E65F12A-D424-4F30-FCE5-C9BE9D4F4153}"/>
              </a:ext>
            </a:extLst>
          </p:cNvPr>
          <p:cNvSpPr/>
          <p:nvPr/>
        </p:nvSpPr>
        <p:spPr>
          <a:xfrm>
            <a:off x="2077243" y="5910016"/>
            <a:ext cx="263301" cy="3411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F815E35-719B-2267-8071-3029E255FFA7}"/>
              </a:ext>
            </a:extLst>
          </p:cNvPr>
          <p:cNvSpPr/>
          <p:nvPr/>
        </p:nvSpPr>
        <p:spPr>
          <a:xfrm>
            <a:off x="2841174" y="5924016"/>
            <a:ext cx="263301" cy="3411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0B1A4C7-A9D5-8BD2-D18C-BD17C97E77EA}"/>
              </a:ext>
            </a:extLst>
          </p:cNvPr>
          <p:cNvSpPr/>
          <p:nvPr/>
        </p:nvSpPr>
        <p:spPr>
          <a:xfrm rot="18781840">
            <a:off x="3693954" y="5784816"/>
            <a:ext cx="340313" cy="4545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59CD40B-AA5A-D767-EEFC-A619325DCDFD}"/>
              </a:ext>
            </a:extLst>
          </p:cNvPr>
          <p:cNvSpPr/>
          <p:nvPr/>
        </p:nvSpPr>
        <p:spPr>
          <a:xfrm>
            <a:off x="1543794" y="3645046"/>
            <a:ext cx="2268186" cy="4885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Between animals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52CEA57-B23C-3426-BBC3-7D87AC672B3A}"/>
              </a:ext>
            </a:extLst>
          </p:cNvPr>
          <p:cNvSpPr/>
          <p:nvPr/>
        </p:nvSpPr>
        <p:spPr>
          <a:xfrm flipV="1">
            <a:off x="2514602" y="4119927"/>
            <a:ext cx="326571" cy="3556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592D11-91C0-22FE-4E5A-80C1D5FD9E15}"/>
              </a:ext>
            </a:extLst>
          </p:cNvPr>
          <p:cNvSpPr/>
          <p:nvPr/>
        </p:nvSpPr>
        <p:spPr>
          <a:xfrm>
            <a:off x="138311" y="3127802"/>
            <a:ext cx="1133898" cy="488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territory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1D8C95-3C44-0309-94CB-0D7100EF23CA}"/>
              </a:ext>
            </a:extLst>
          </p:cNvPr>
          <p:cNvSpPr/>
          <p:nvPr/>
        </p:nvSpPr>
        <p:spPr>
          <a:xfrm>
            <a:off x="1563779" y="2866715"/>
            <a:ext cx="914436" cy="4885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C1D671-E891-2D7B-1BA3-1B6296643EB5}"/>
              </a:ext>
            </a:extLst>
          </p:cNvPr>
          <p:cNvSpPr/>
          <p:nvPr/>
        </p:nvSpPr>
        <p:spPr>
          <a:xfrm>
            <a:off x="2576839" y="2860591"/>
            <a:ext cx="914436" cy="4885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D5D5AE1-172E-D0F7-9929-89C3585E7C71}"/>
              </a:ext>
            </a:extLst>
          </p:cNvPr>
          <p:cNvSpPr/>
          <p:nvPr/>
        </p:nvSpPr>
        <p:spPr>
          <a:xfrm>
            <a:off x="3967257" y="2975678"/>
            <a:ext cx="1133898" cy="48852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mates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4A03143-5B9D-2EE1-CE8D-DFA5AC551AFE}"/>
              </a:ext>
            </a:extLst>
          </p:cNvPr>
          <p:cNvSpPr/>
          <p:nvPr/>
        </p:nvSpPr>
        <p:spPr>
          <a:xfrm rot="18330377" flipV="1">
            <a:off x="1333776" y="3322025"/>
            <a:ext cx="340313" cy="4545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3E6F875-5907-1833-0AD2-CA49A5150370}"/>
              </a:ext>
            </a:extLst>
          </p:cNvPr>
          <p:cNvSpPr/>
          <p:nvPr/>
        </p:nvSpPr>
        <p:spPr>
          <a:xfrm rot="2818160" flipV="1">
            <a:off x="3641825" y="3330984"/>
            <a:ext cx="340313" cy="4545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E5F17C8A-48E1-C0DD-D4D1-CE9463BF7717}"/>
              </a:ext>
            </a:extLst>
          </p:cNvPr>
          <p:cNvSpPr/>
          <p:nvPr/>
        </p:nvSpPr>
        <p:spPr>
          <a:xfrm flipV="1">
            <a:off x="2084667" y="3316147"/>
            <a:ext cx="263301" cy="3411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BE25AA93-9E72-EC6B-7D37-5CA8A004D228}"/>
              </a:ext>
            </a:extLst>
          </p:cNvPr>
          <p:cNvSpPr/>
          <p:nvPr/>
        </p:nvSpPr>
        <p:spPr>
          <a:xfrm flipV="1">
            <a:off x="2757190" y="3325324"/>
            <a:ext cx="263301" cy="3411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5AEC4DB-DCB9-72F1-BFC0-218E0D229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3" r="17258"/>
          <a:stretch/>
        </p:blipFill>
        <p:spPr>
          <a:xfrm>
            <a:off x="3855881" y="4276177"/>
            <a:ext cx="1074715" cy="10180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8BC60A-0390-EE72-2FA2-8DCBB972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93" y="4398626"/>
            <a:ext cx="1429684" cy="82873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3AE8A7-E584-7ED9-D9C5-E5BD4C40FB25}"/>
              </a:ext>
            </a:extLst>
          </p:cNvPr>
          <p:cNvSpPr/>
          <p:nvPr/>
        </p:nvSpPr>
        <p:spPr>
          <a:xfrm>
            <a:off x="15024" y="2794064"/>
            <a:ext cx="5210119" cy="4037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CC45D992-21C8-151E-B1EB-DC9D63AAB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61025"/>
              </p:ext>
            </p:extLst>
          </p:nvPr>
        </p:nvGraphicFramePr>
        <p:xfrm>
          <a:off x="7139650" y="598238"/>
          <a:ext cx="18505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572">
                  <a:extLst>
                    <a:ext uri="{9D8B030D-6E8A-4147-A177-3AD203B41FA5}">
                      <a16:colId xmlns:a16="http://schemas.microsoft.com/office/drawing/2014/main" val="845829173"/>
                    </a:ext>
                  </a:extLst>
                </a:gridCol>
              </a:tblGrid>
              <a:tr h="53670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Biotic Factor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(living)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96739"/>
                  </a:ext>
                </a:extLst>
              </a:tr>
              <a:tr h="5367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New predators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Competition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New pathogens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Availability of food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807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37640B2-7894-574C-7A1B-D839B472D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41485"/>
              </p:ext>
            </p:extLst>
          </p:nvPr>
        </p:nvGraphicFramePr>
        <p:xfrm>
          <a:off x="5459839" y="3218168"/>
          <a:ext cx="185057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572">
                  <a:extLst>
                    <a:ext uri="{9D8B030D-6E8A-4147-A177-3AD203B41FA5}">
                      <a16:colId xmlns:a16="http://schemas.microsoft.com/office/drawing/2014/main" val="430546414"/>
                    </a:ext>
                  </a:extLst>
                </a:gridCol>
              </a:tblGrid>
              <a:tr h="53670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Abiotic Factor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(non-living)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96739"/>
                  </a:ext>
                </a:extLst>
              </a:tr>
              <a:tr h="5367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Moisture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Light intensity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Temperature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Carbon dioxide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Wind intensity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Oxygen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Soil pH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Mineral content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80724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A7F9212A-9FA1-E0DE-51DD-9D5B2FCBC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340" y="3243603"/>
            <a:ext cx="1526720" cy="1526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D42806BD-4F31-C4C2-7715-E4822F2D038E}"/>
              </a:ext>
            </a:extLst>
          </p:cNvPr>
          <p:cNvSpPr/>
          <p:nvPr/>
        </p:nvSpPr>
        <p:spPr>
          <a:xfrm>
            <a:off x="7544340" y="4955528"/>
            <a:ext cx="1445882" cy="1542653"/>
          </a:xfrm>
          <a:prstGeom prst="wedgeRectCallout">
            <a:avLst>
              <a:gd name="adj1" fmla="val -1943"/>
              <a:gd name="adj2" fmla="val -7452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 sensors / data loggers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e.g. pH data logger</a:t>
            </a:r>
          </a:p>
        </p:txBody>
      </p:sp>
    </p:spTree>
    <p:extLst>
      <p:ext uri="{BB962C8B-B14F-4D97-AF65-F5344CB8AC3E}">
        <p14:creationId xmlns:p14="http://schemas.microsoft.com/office/powerpoint/2010/main" val="157511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53F85E-E83F-6A2F-463E-16C88EF8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9" y="141406"/>
            <a:ext cx="4534687" cy="274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0359F-78E0-7DF0-1ED6-9D3B8C446187}"/>
              </a:ext>
            </a:extLst>
          </p:cNvPr>
          <p:cNvSpPr txBox="1"/>
          <p:nvPr/>
        </p:nvSpPr>
        <p:spPr>
          <a:xfrm>
            <a:off x="4868883" y="46404"/>
            <a:ext cx="4120738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Producer</a:t>
            </a:r>
            <a:r>
              <a:rPr lang="en-GB" dirty="0"/>
              <a:t> – makes its own food (plants) e.g. star grass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0000"/>
                </a:solidFill>
              </a:rPr>
              <a:t>Primary consumer </a:t>
            </a:r>
            <a:r>
              <a:rPr lang="en-GB" dirty="0"/>
              <a:t>– first consumers, and are herbivores 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Secondary consumer </a:t>
            </a:r>
            <a:r>
              <a:rPr lang="en-GB" dirty="0"/>
              <a:t>– second feeder, eats primary consumer and are carnivore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0000"/>
                </a:solidFill>
              </a:rPr>
              <a:t>Tertiary consumer </a:t>
            </a:r>
            <a:r>
              <a:rPr lang="en-GB" dirty="0"/>
              <a:t>– third feeder and eats secondary consumer, they are carnivore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E009A-7C0A-0572-35B3-8365F8985FBA}"/>
              </a:ext>
            </a:extLst>
          </p:cNvPr>
          <p:cNvSpPr txBox="1"/>
          <p:nvPr/>
        </p:nvSpPr>
        <p:spPr>
          <a:xfrm>
            <a:off x="251071" y="2926951"/>
            <a:ext cx="4120738" cy="1631216"/>
          </a:xfrm>
          <a:prstGeom prst="rect">
            <a:avLst/>
          </a:prstGeom>
          <a:solidFill>
            <a:srgbClr val="A6EC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Example of a food chain</a:t>
            </a:r>
          </a:p>
          <a:p>
            <a:endParaRPr lang="en-GB" sz="1000" dirty="0"/>
          </a:p>
          <a:p>
            <a:endParaRPr lang="en-GB" dirty="0"/>
          </a:p>
          <a:p>
            <a:r>
              <a:rPr lang="en-GB" dirty="0"/>
              <a:t>Star grass 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warthog   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cheetah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   (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(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secondary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    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117181-E8DE-F9DA-8A4C-482F0D8CEFF7}"/>
              </a:ext>
            </a:extLst>
          </p:cNvPr>
          <p:cNvSpPr/>
          <p:nvPr/>
        </p:nvSpPr>
        <p:spPr>
          <a:xfrm>
            <a:off x="485951" y="3243075"/>
            <a:ext cx="3504160" cy="3341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Arrows show the flow of energy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DD1AC3-213D-42F1-FAB8-77EEC02231EB}"/>
              </a:ext>
            </a:extLst>
          </p:cNvPr>
          <p:cNvSpPr/>
          <p:nvPr/>
        </p:nvSpPr>
        <p:spPr>
          <a:xfrm>
            <a:off x="4772192" y="3344719"/>
            <a:ext cx="4120738" cy="1057549"/>
          </a:xfrm>
          <a:prstGeom prst="roundRect">
            <a:avLst/>
          </a:prstGeom>
          <a:solidFill>
            <a:srgbClr val="81F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Interdependence</a:t>
            </a:r>
            <a:r>
              <a:rPr lang="en-GB" dirty="0">
                <a:solidFill>
                  <a:schemeClr val="tx1"/>
                </a:solidFill>
              </a:rPr>
              <a:t> – the interactions between organisms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782AF-EE85-5BFC-4EF7-572D95B67D3C}"/>
              </a:ext>
            </a:extLst>
          </p:cNvPr>
          <p:cNvSpPr txBox="1"/>
          <p:nvPr/>
        </p:nvSpPr>
        <p:spPr>
          <a:xfrm>
            <a:off x="2875608" y="4817658"/>
            <a:ext cx="3323404" cy="1754326"/>
          </a:xfrm>
          <a:prstGeom prst="rect">
            <a:avLst/>
          </a:prstGeom>
          <a:solidFill>
            <a:srgbClr val="EE92EC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Interdependence example</a:t>
            </a:r>
          </a:p>
          <a:p>
            <a:r>
              <a:rPr lang="en-GB" dirty="0"/>
              <a:t>Decrease in zebra population due to disease – what effect does this have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Warthog?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Mouse?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04ACF41-7665-9B5D-C975-81DCBD945D0F}"/>
              </a:ext>
            </a:extLst>
          </p:cNvPr>
          <p:cNvSpPr/>
          <p:nvPr/>
        </p:nvSpPr>
        <p:spPr>
          <a:xfrm>
            <a:off x="6199012" y="5408314"/>
            <a:ext cx="335041" cy="570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D1401BC-0B8A-C891-D97A-FD8A89030C2B}"/>
              </a:ext>
            </a:extLst>
          </p:cNvPr>
          <p:cNvSpPr/>
          <p:nvPr/>
        </p:nvSpPr>
        <p:spPr>
          <a:xfrm flipH="1">
            <a:off x="2526160" y="5330097"/>
            <a:ext cx="363853" cy="570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6C95D-38DE-786B-1B09-F1EE66C4BED0}"/>
              </a:ext>
            </a:extLst>
          </p:cNvPr>
          <p:cNvSpPr txBox="1"/>
          <p:nvPr/>
        </p:nvSpPr>
        <p:spPr>
          <a:xfrm>
            <a:off x="251069" y="4801674"/>
            <a:ext cx="2289498" cy="1200329"/>
          </a:xfrm>
          <a:prstGeom prst="rect">
            <a:avLst/>
          </a:prstGeom>
          <a:solidFill>
            <a:srgbClr val="FEDAFB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Warthog population decreases – cheetah’s eat more warthog as less zebra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2593A1-4A7E-9124-C8A9-17B8CABD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37" y="5947666"/>
            <a:ext cx="1431043" cy="801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0E5059-4E4A-252A-6834-90842ADB10D9}"/>
              </a:ext>
            </a:extLst>
          </p:cNvPr>
          <p:cNvSpPr txBox="1"/>
          <p:nvPr/>
        </p:nvSpPr>
        <p:spPr>
          <a:xfrm>
            <a:off x="6548459" y="4694795"/>
            <a:ext cx="2206280" cy="1200329"/>
          </a:xfrm>
          <a:prstGeom prst="rect">
            <a:avLst/>
          </a:prstGeom>
          <a:solidFill>
            <a:srgbClr val="FEDAFB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Mouse population Increases – more food available for mouse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9F37E3-53C2-8FBF-A1F6-700E014FB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124" y="5840788"/>
            <a:ext cx="1431043" cy="8040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B3E235A-6C86-25E3-7F94-1A9F97115AE0}"/>
              </a:ext>
            </a:extLst>
          </p:cNvPr>
          <p:cNvSpPr/>
          <p:nvPr/>
        </p:nvSpPr>
        <p:spPr>
          <a:xfrm>
            <a:off x="130629" y="4634823"/>
            <a:ext cx="8858992" cy="2176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0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BE851-9624-C919-3D73-28334E32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35757"/>
            <a:ext cx="4883399" cy="27469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E18F8D-C3E5-0D4A-E187-43FE602FDFC5}"/>
              </a:ext>
            </a:extLst>
          </p:cNvPr>
          <p:cNvSpPr/>
          <p:nvPr/>
        </p:nvSpPr>
        <p:spPr>
          <a:xfrm>
            <a:off x="341868" y="30563"/>
            <a:ext cx="3477985" cy="558140"/>
          </a:xfrm>
          <a:prstGeom prst="roundRect">
            <a:avLst/>
          </a:prstGeom>
          <a:solidFill>
            <a:srgbClr val="81F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Structural</a:t>
            </a:r>
            <a:r>
              <a:rPr lang="en-GB" dirty="0">
                <a:solidFill>
                  <a:schemeClr val="tx1"/>
                </a:solidFill>
              </a:rPr>
              <a:t> adaptations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CAAE6-F375-C952-E348-890FDF36818D}"/>
              </a:ext>
            </a:extLst>
          </p:cNvPr>
          <p:cNvSpPr txBox="1"/>
          <p:nvPr/>
        </p:nvSpPr>
        <p:spPr>
          <a:xfrm>
            <a:off x="130628" y="2764771"/>
            <a:ext cx="4883399" cy="646331"/>
          </a:xfrm>
          <a:prstGeom prst="rect">
            <a:avLst/>
          </a:prstGeom>
          <a:solidFill>
            <a:srgbClr val="81FFBA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Specific structural features (body features) that allow it survive in a specific habitat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B50DC-19AD-2319-60AF-D056CF923274}"/>
              </a:ext>
            </a:extLst>
          </p:cNvPr>
          <p:cNvSpPr/>
          <p:nvPr/>
        </p:nvSpPr>
        <p:spPr>
          <a:xfrm>
            <a:off x="137101" y="30563"/>
            <a:ext cx="4883399" cy="33984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A0A90-23B0-6707-FE86-688F514B8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946" y="627126"/>
            <a:ext cx="1449842" cy="95260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BEF17E-64B6-76B4-E594-D00237355485}"/>
              </a:ext>
            </a:extLst>
          </p:cNvPr>
          <p:cNvSpPr/>
          <p:nvPr/>
        </p:nvSpPr>
        <p:spPr>
          <a:xfrm>
            <a:off x="5766931" y="3508843"/>
            <a:ext cx="2689714" cy="392875"/>
          </a:xfrm>
          <a:prstGeom prst="roundRect">
            <a:avLst/>
          </a:prstGeom>
          <a:solidFill>
            <a:srgbClr val="A6E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Behavioural</a:t>
            </a:r>
            <a:r>
              <a:rPr lang="en-GB" dirty="0">
                <a:solidFill>
                  <a:schemeClr val="tx1"/>
                </a:solidFill>
              </a:rPr>
              <a:t> adaptations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BB5682-F270-B773-4F27-E81780A10CDE}"/>
              </a:ext>
            </a:extLst>
          </p:cNvPr>
          <p:cNvSpPr txBox="1"/>
          <p:nvPr/>
        </p:nvSpPr>
        <p:spPr>
          <a:xfrm>
            <a:off x="5130416" y="818984"/>
            <a:ext cx="187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Poisons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5AE3B-00F9-6276-6A78-F83EDE0A8819}"/>
              </a:ext>
            </a:extLst>
          </p:cNvPr>
          <p:cNvSpPr txBox="1"/>
          <p:nvPr/>
        </p:nvSpPr>
        <p:spPr>
          <a:xfrm>
            <a:off x="7091106" y="1575427"/>
            <a:ext cx="196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Hibernation –heart rate slowed down to conserve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FDD49-9FDA-4FFE-9BA5-9F724A989F33}"/>
              </a:ext>
            </a:extLst>
          </p:cNvPr>
          <p:cNvSpPr txBox="1"/>
          <p:nvPr/>
        </p:nvSpPr>
        <p:spPr>
          <a:xfrm>
            <a:off x="5208752" y="5791382"/>
            <a:ext cx="3603419" cy="923330"/>
          </a:xfrm>
          <a:prstGeom prst="rect">
            <a:avLst/>
          </a:prstGeom>
          <a:solidFill>
            <a:srgbClr val="A6ECF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Behavioural adaptation are adaptations associated with the way the organism behaves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DF00-6E00-C4CA-9262-3C8C76BE90B6}"/>
              </a:ext>
            </a:extLst>
          </p:cNvPr>
          <p:cNvSpPr/>
          <p:nvPr/>
        </p:nvSpPr>
        <p:spPr>
          <a:xfrm>
            <a:off x="5014027" y="30563"/>
            <a:ext cx="3999344" cy="33984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5108E7-775A-7A13-D666-A00FDA790006}"/>
              </a:ext>
            </a:extLst>
          </p:cNvPr>
          <p:cNvSpPr/>
          <p:nvPr/>
        </p:nvSpPr>
        <p:spPr>
          <a:xfrm>
            <a:off x="5026973" y="3413570"/>
            <a:ext cx="3999344" cy="33206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78ED58-849E-071B-527A-093438DBF3E4}"/>
              </a:ext>
            </a:extLst>
          </p:cNvPr>
          <p:cNvSpPr/>
          <p:nvPr/>
        </p:nvSpPr>
        <p:spPr>
          <a:xfrm>
            <a:off x="5714916" y="47087"/>
            <a:ext cx="2591092" cy="558140"/>
          </a:xfrm>
          <a:prstGeom prst="roundRect">
            <a:avLst/>
          </a:prstGeom>
          <a:solidFill>
            <a:srgbClr val="FED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Functional</a:t>
            </a:r>
            <a:r>
              <a:rPr lang="en-GB" dirty="0">
                <a:solidFill>
                  <a:schemeClr val="tx1"/>
                </a:solidFill>
              </a:rPr>
              <a:t> adaptations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42277E-1EB9-6089-BFBA-7FC659A434B0}"/>
              </a:ext>
            </a:extLst>
          </p:cNvPr>
          <p:cNvSpPr txBox="1"/>
          <p:nvPr/>
        </p:nvSpPr>
        <p:spPr>
          <a:xfrm>
            <a:off x="5260768" y="2487772"/>
            <a:ext cx="3603419" cy="923330"/>
          </a:xfrm>
          <a:prstGeom prst="rect">
            <a:avLst/>
          </a:prstGeom>
          <a:solidFill>
            <a:srgbClr val="FEDAFB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Functional adaptations- these are adaptations about what goes on inside the body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FE2AEF-963F-BE94-FBE0-E5F869BFCA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18435" b="6535"/>
          <a:stretch/>
        </p:blipFill>
        <p:spPr>
          <a:xfrm>
            <a:off x="6110136" y="689888"/>
            <a:ext cx="1082227" cy="694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5A7CBA-03A4-D11C-B91A-36F04B54D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888" y="1511891"/>
            <a:ext cx="1183757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1DDD9E-A62F-09B2-1F4B-A271E7E8F9A3}"/>
              </a:ext>
            </a:extLst>
          </p:cNvPr>
          <p:cNvSpPr txBox="1"/>
          <p:nvPr/>
        </p:nvSpPr>
        <p:spPr>
          <a:xfrm>
            <a:off x="5078488" y="1661034"/>
            <a:ext cx="187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venom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024411-0A4E-2CD0-0D4D-B171405EA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473" y="3970573"/>
            <a:ext cx="1078698" cy="9233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25CEB9-F8E8-B48E-A871-2478531B1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073" y="4013723"/>
            <a:ext cx="1595348" cy="8933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2C1C-55C8-6DCF-1A2C-2D09DDF4840C}"/>
              </a:ext>
            </a:extLst>
          </p:cNvPr>
          <p:cNvSpPr txBox="1"/>
          <p:nvPr/>
        </p:nvSpPr>
        <p:spPr>
          <a:xfrm>
            <a:off x="5139942" y="4964644"/>
            <a:ext cx="187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Migration of birds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FBF037-4DB3-C779-B34F-3D02B3BE10ED}"/>
              </a:ext>
            </a:extLst>
          </p:cNvPr>
          <p:cNvSpPr txBox="1"/>
          <p:nvPr/>
        </p:nvSpPr>
        <p:spPr>
          <a:xfrm>
            <a:off x="7091106" y="4839095"/>
            <a:ext cx="196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Hedgehog roll into a ball when in danger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C07E73-8319-46F0-46EF-1D7205771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442" y="3607560"/>
            <a:ext cx="3212585" cy="2769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33C784A8-7E72-38B3-4224-8356B2AD31A2}"/>
              </a:ext>
            </a:extLst>
          </p:cNvPr>
          <p:cNvSpPr/>
          <p:nvPr/>
        </p:nvSpPr>
        <p:spPr>
          <a:xfrm>
            <a:off x="72200" y="3759062"/>
            <a:ext cx="1729242" cy="2466754"/>
          </a:xfrm>
          <a:prstGeom prst="wedgeRectCallout">
            <a:avLst>
              <a:gd name="adj1" fmla="val 72045"/>
              <a:gd name="adj2" fmla="val -155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Live in extreme conditions</a:t>
            </a:r>
          </a:p>
          <a:p>
            <a:pPr algn="ctr"/>
            <a:r>
              <a:rPr lang="en-GB" dirty="0"/>
              <a:t>High salt</a:t>
            </a:r>
          </a:p>
          <a:p>
            <a:pPr algn="ctr"/>
            <a:r>
              <a:rPr lang="en-GB" dirty="0"/>
              <a:t>High temperature</a:t>
            </a:r>
          </a:p>
          <a:p>
            <a:pPr algn="ctr"/>
            <a:r>
              <a:rPr lang="en-GB" dirty="0"/>
              <a:t>High pressure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High / low pH</a:t>
            </a:r>
          </a:p>
        </p:txBody>
      </p:sp>
    </p:spTree>
    <p:extLst>
      <p:ext uri="{BB962C8B-B14F-4D97-AF65-F5344CB8AC3E}">
        <p14:creationId xmlns:p14="http://schemas.microsoft.com/office/powerpoint/2010/main" val="408186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dator-prey cycle | mrleehamber119">
            <a:extLst>
              <a:ext uri="{FF2B5EF4-FFF2-40B4-BE49-F238E27FC236}">
                <a16:creationId xmlns:a16="http://schemas.microsoft.com/office/drawing/2014/main" id="{1D917C63-C73D-CED5-A96D-E59AA91E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5" y="204274"/>
            <a:ext cx="2527960" cy="18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32B45E-62BB-2E80-8EBD-1B3623A4DC32}"/>
              </a:ext>
            </a:extLst>
          </p:cNvPr>
          <p:cNvSpPr txBox="1"/>
          <p:nvPr/>
        </p:nvSpPr>
        <p:spPr>
          <a:xfrm>
            <a:off x="391887" y="2129411"/>
            <a:ext cx="3467594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When the </a:t>
            </a:r>
            <a:r>
              <a:rPr lang="en-GB" b="1" u="sng" dirty="0">
                <a:solidFill>
                  <a:srgbClr val="FF0000"/>
                </a:solidFill>
              </a:rPr>
              <a:t>prey population increases</a:t>
            </a:r>
            <a:r>
              <a:rPr lang="en-GB" dirty="0"/>
              <a:t>, there is </a:t>
            </a:r>
            <a:r>
              <a:rPr lang="en-GB" b="1" u="sng" dirty="0">
                <a:solidFill>
                  <a:srgbClr val="FF0000"/>
                </a:solidFill>
              </a:rPr>
              <a:t>more food </a:t>
            </a:r>
            <a:r>
              <a:rPr lang="en-GB" dirty="0"/>
              <a:t>available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Predator population increase </a:t>
            </a:r>
            <a:r>
              <a:rPr lang="en-GB" dirty="0"/>
              <a:t>as more food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More prey eaten </a:t>
            </a:r>
            <a:r>
              <a:rPr lang="en-GB" dirty="0"/>
              <a:t>as more predators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Prey population decreases</a:t>
            </a:r>
            <a:r>
              <a:rPr lang="en-GB" dirty="0"/>
              <a:t>, causing </a:t>
            </a:r>
            <a:r>
              <a:rPr lang="en-GB" b="1" u="sng" dirty="0">
                <a:solidFill>
                  <a:srgbClr val="FF0000"/>
                </a:solidFill>
              </a:rPr>
              <a:t>predator population to decrease </a:t>
            </a:r>
            <a:r>
              <a:rPr lang="en-GB" dirty="0"/>
              <a:t>as less food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Less predators, causes the </a:t>
            </a:r>
            <a:r>
              <a:rPr lang="en-GB" b="1" u="sng" dirty="0">
                <a:solidFill>
                  <a:srgbClr val="FF0000"/>
                </a:solidFill>
              </a:rPr>
              <a:t>prey population to increase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F00C2B-5141-5BCC-698F-2C448FF8F7D2}"/>
              </a:ext>
            </a:extLst>
          </p:cNvPr>
          <p:cNvCxnSpPr>
            <a:cxnSpLocks/>
          </p:cNvCxnSpPr>
          <p:nvPr/>
        </p:nvCxnSpPr>
        <p:spPr>
          <a:xfrm>
            <a:off x="4108861" y="0"/>
            <a:ext cx="0" cy="682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6D34AB0-A8EB-D1A7-0EFE-13B8FFF86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5" b="-5195"/>
          <a:stretch/>
        </p:blipFill>
        <p:spPr>
          <a:xfrm>
            <a:off x="4256806" y="204274"/>
            <a:ext cx="47148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34C459-3EB4-F9F0-A333-DFA95AF6FC36}"/>
              </a:ext>
            </a:extLst>
          </p:cNvPr>
          <p:cNvSpPr txBox="1"/>
          <p:nvPr/>
        </p:nvSpPr>
        <p:spPr>
          <a:xfrm>
            <a:off x="1289461" y="65014"/>
            <a:ext cx="22850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Predator-Prey Cycle</a:t>
            </a:r>
          </a:p>
        </p:txBody>
      </p:sp>
    </p:spTree>
    <p:extLst>
      <p:ext uri="{BB962C8B-B14F-4D97-AF65-F5344CB8AC3E}">
        <p14:creationId xmlns:p14="http://schemas.microsoft.com/office/powerpoint/2010/main" val="361479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B52870F-C985-13AF-B221-9C90ECC2CF1A}"/>
              </a:ext>
            </a:extLst>
          </p:cNvPr>
          <p:cNvSpPr txBox="1"/>
          <p:nvPr/>
        </p:nvSpPr>
        <p:spPr>
          <a:xfrm>
            <a:off x="160319" y="696638"/>
            <a:ext cx="4180110" cy="3139321"/>
          </a:xfrm>
          <a:prstGeom prst="rect">
            <a:avLst/>
          </a:prstGeom>
          <a:solidFill>
            <a:srgbClr val="FEDAFB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Measuring </a:t>
            </a:r>
            <a:r>
              <a:rPr lang="en-GB" b="1" u="sng" dirty="0"/>
              <a:t>abundance or number </a:t>
            </a:r>
            <a:r>
              <a:rPr lang="en-GB" dirty="0"/>
              <a:t>of a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0070C0"/>
                </a:solidFill>
              </a:rPr>
              <a:t>Use random method</a:t>
            </a:r>
            <a:endParaRPr lang="en-GB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Divide the field into </a:t>
            </a:r>
            <a:r>
              <a:rPr lang="en-GB" b="1" u="sng" dirty="0">
                <a:solidFill>
                  <a:srgbClr val="FF0000"/>
                </a:solidFill>
              </a:rPr>
              <a:t>coordinates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Randomly pick out </a:t>
            </a:r>
            <a:r>
              <a:rPr lang="en-GB" b="1" u="sng" dirty="0">
                <a:solidFill>
                  <a:srgbClr val="FF0000"/>
                </a:solidFill>
              </a:rPr>
              <a:t>20 coordinates from a hat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u="sng" dirty="0">
                <a:solidFill>
                  <a:srgbClr val="FF0000"/>
                </a:solidFill>
              </a:rPr>
              <a:t>Place a quadrat </a:t>
            </a:r>
            <a:r>
              <a:rPr lang="en-GB" dirty="0"/>
              <a:t>at each coordinate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Count the number </a:t>
            </a:r>
            <a:r>
              <a:rPr lang="en-GB" dirty="0"/>
              <a:t>of plants in each species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Calculate </a:t>
            </a:r>
            <a:r>
              <a:rPr lang="en-GB" b="1" u="sng" dirty="0">
                <a:solidFill>
                  <a:srgbClr val="FF0000"/>
                </a:solidFill>
              </a:rPr>
              <a:t>mean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951FD2-4F58-44F3-BD36-DD9C582C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2" y="3974459"/>
            <a:ext cx="1301568" cy="9749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25A5CD-1927-7A75-4CEB-EFC18558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761" y="4128527"/>
            <a:ext cx="776473" cy="478491"/>
          </a:xfrm>
          <a:prstGeom prst="rect">
            <a:avLst/>
          </a:prstGeom>
        </p:spPr>
      </p:pic>
      <p:pic>
        <p:nvPicPr>
          <p:cNvPr id="35" name="Picture 5">
            <a:extLst>
              <a:ext uri="{FF2B5EF4-FFF2-40B4-BE49-F238E27FC236}">
                <a16:creationId xmlns:a16="http://schemas.microsoft.com/office/drawing/2014/main" id="{FC6357B9-C671-4139-4F38-5BC62809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76" y="3933576"/>
            <a:ext cx="1288082" cy="91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E677637-3038-6F87-7F8A-6234A63148E0}"/>
              </a:ext>
            </a:extLst>
          </p:cNvPr>
          <p:cNvSpPr txBox="1"/>
          <p:nvPr/>
        </p:nvSpPr>
        <p:spPr>
          <a:xfrm>
            <a:off x="4769861" y="712207"/>
            <a:ext cx="418011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Measuring </a:t>
            </a:r>
            <a:r>
              <a:rPr lang="en-GB" b="1" u="sng" dirty="0"/>
              <a:t>how distribution </a:t>
            </a:r>
            <a:r>
              <a:rPr lang="en-GB" dirty="0"/>
              <a:t>of a plant changes along a distance /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0070C0"/>
                </a:solidFill>
              </a:rPr>
              <a:t>Line transect</a:t>
            </a:r>
            <a:endParaRPr lang="en-GB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Use string or tape measure to mark out a line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Place the quadrat every 2m along the transect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Count the number </a:t>
            </a:r>
            <a:r>
              <a:rPr lang="en-GB" dirty="0"/>
              <a:t>of plants in each species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Repeat with a transect parallel to the original line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Calculate </a:t>
            </a:r>
            <a:r>
              <a:rPr lang="en-GB" b="1" u="sng" dirty="0">
                <a:solidFill>
                  <a:srgbClr val="FF0000"/>
                </a:solidFill>
              </a:rPr>
              <a:t>mean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FEC03BD-24E1-293D-4D76-CB41B7CF4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547" y="4367772"/>
            <a:ext cx="2524125" cy="18097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30A6F0C-ABED-BAC7-3AEA-FA062D07FD5D}"/>
              </a:ext>
            </a:extLst>
          </p:cNvPr>
          <p:cNvSpPr txBox="1"/>
          <p:nvPr/>
        </p:nvSpPr>
        <p:spPr>
          <a:xfrm>
            <a:off x="3119191" y="126817"/>
            <a:ext cx="33013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Required Practical - Quadrats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D62142-D24D-C94C-46C4-BE8D14B1D804}"/>
              </a:ext>
            </a:extLst>
          </p:cNvPr>
          <p:cNvCxnSpPr/>
          <p:nvPr/>
        </p:nvCxnSpPr>
        <p:spPr>
          <a:xfrm>
            <a:off x="9464634" y="8431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5600DF-65CE-597B-34C5-4B4B249D7D00}"/>
              </a:ext>
            </a:extLst>
          </p:cNvPr>
          <p:cNvCxnSpPr>
            <a:cxnSpLocks/>
          </p:cNvCxnSpPr>
          <p:nvPr/>
        </p:nvCxnSpPr>
        <p:spPr>
          <a:xfrm>
            <a:off x="4572000" y="593766"/>
            <a:ext cx="48459" cy="6241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F3E0D5-144B-5E07-2251-9D3F32DD1E7A}"/>
              </a:ext>
            </a:extLst>
          </p:cNvPr>
          <p:cNvSpPr/>
          <p:nvPr/>
        </p:nvSpPr>
        <p:spPr>
          <a:xfrm>
            <a:off x="283092" y="139157"/>
            <a:ext cx="234714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Random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8599843-3332-0DBA-C608-8F45470D0D7F}"/>
              </a:ext>
            </a:extLst>
          </p:cNvPr>
          <p:cNvSpPr/>
          <p:nvPr/>
        </p:nvSpPr>
        <p:spPr>
          <a:xfrm>
            <a:off x="6602829" y="139157"/>
            <a:ext cx="234714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Line transect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74743C1-7916-DF81-E8B7-D67E60F6E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40" y="5137933"/>
            <a:ext cx="3645724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1DEE34-943B-D3B1-11D2-4CD9E501481B}"/>
              </a:ext>
            </a:extLst>
          </p:cNvPr>
          <p:cNvSpPr txBox="1"/>
          <p:nvPr/>
        </p:nvSpPr>
        <p:spPr>
          <a:xfrm>
            <a:off x="1142766" y="320633"/>
            <a:ext cx="2814452" cy="380010"/>
          </a:xfrm>
          <a:prstGeom prst="rect">
            <a:avLst/>
          </a:prstGeom>
          <a:solidFill>
            <a:srgbClr val="81FF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Water 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E08E7-1AEC-A888-13AB-E0F55F70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0" y="950024"/>
            <a:ext cx="5188859" cy="4572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4B5478-5716-ABEB-EF4E-8D6DB8E9A50D}"/>
              </a:ext>
            </a:extLst>
          </p:cNvPr>
          <p:cNvSpPr txBox="1"/>
          <p:nvPr/>
        </p:nvSpPr>
        <p:spPr>
          <a:xfrm>
            <a:off x="5391398" y="510638"/>
            <a:ext cx="3595747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</a:rPr>
              <a:t>Heat</a:t>
            </a:r>
            <a:r>
              <a:rPr lang="en-GB" sz="2000" dirty="0"/>
              <a:t> from sun </a:t>
            </a:r>
            <a:r>
              <a:rPr lang="en-GB" sz="2000" b="1" u="sng" dirty="0">
                <a:solidFill>
                  <a:srgbClr val="FF0000"/>
                </a:solidFill>
              </a:rPr>
              <a:t>evaporates water </a:t>
            </a:r>
            <a:r>
              <a:rPr lang="en-GB" sz="2000" dirty="0"/>
              <a:t>into </a:t>
            </a:r>
            <a:r>
              <a:rPr lang="en-GB" sz="2000" b="1" u="sng" dirty="0">
                <a:solidFill>
                  <a:srgbClr val="FF0000"/>
                </a:solidFill>
              </a:rPr>
              <a:t>water vapour </a:t>
            </a:r>
            <a:r>
              <a:rPr lang="en-GB" sz="2000" dirty="0"/>
              <a:t>from land and seas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Water evaporates from the leaves of plants by </a:t>
            </a:r>
            <a:r>
              <a:rPr lang="en-GB" sz="2000" b="1" u="sng" dirty="0">
                <a:solidFill>
                  <a:srgbClr val="FF0000"/>
                </a:solidFill>
              </a:rPr>
              <a:t>transpiration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Water vapour </a:t>
            </a:r>
            <a:r>
              <a:rPr lang="en-GB" sz="2000" b="1" u="sng" dirty="0">
                <a:solidFill>
                  <a:srgbClr val="FF0000"/>
                </a:solidFill>
              </a:rPr>
              <a:t>cools and condenses </a:t>
            </a:r>
            <a:r>
              <a:rPr lang="en-GB" sz="2000" dirty="0"/>
              <a:t>to form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Water falls as </a:t>
            </a:r>
            <a:r>
              <a:rPr lang="en-GB" sz="2000" b="1" u="sng" dirty="0">
                <a:solidFill>
                  <a:srgbClr val="FF0000"/>
                </a:solidFill>
              </a:rPr>
              <a:t>precipitations</a:t>
            </a:r>
            <a:r>
              <a:rPr lang="en-GB" sz="2000" dirty="0"/>
              <a:t> (rain, snow, hail)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</a:rPr>
              <a:t>Some water absorbed </a:t>
            </a:r>
            <a:r>
              <a:rPr lang="en-GB" sz="2000" dirty="0"/>
              <a:t>by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Some </a:t>
            </a:r>
            <a:r>
              <a:rPr lang="en-GB" sz="2000" b="1" u="sng" dirty="0">
                <a:solidFill>
                  <a:srgbClr val="FF0000"/>
                </a:solidFill>
              </a:rPr>
              <a:t>runs off</a:t>
            </a:r>
            <a:r>
              <a:rPr lang="en-GB" sz="2000" dirty="0"/>
              <a:t> from the soil into rivers and stream which then returns to seas</a:t>
            </a:r>
          </a:p>
        </p:txBody>
      </p:sp>
    </p:spTree>
    <p:extLst>
      <p:ext uri="{BB962C8B-B14F-4D97-AF65-F5344CB8AC3E}">
        <p14:creationId xmlns:p14="http://schemas.microsoft.com/office/powerpoint/2010/main" val="16175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8DFC9-E056-4D09-9789-E7BFE2EB278A}"/>
              </a:ext>
            </a:extLst>
          </p:cNvPr>
          <p:cNvSpPr txBox="1"/>
          <p:nvPr/>
        </p:nvSpPr>
        <p:spPr>
          <a:xfrm>
            <a:off x="4612753" y="109056"/>
            <a:ext cx="4423534" cy="6555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0070C0"/>
                </a:solidFill>
              </a:rPr>
              <a:t>Carbon dioxide </a:t>
            </a:r>
            <a:r>
              <a:rPr lang="en-GB" sz="2000" dirty="0"/>
              <a:t>absorbed by </a:t>
            </a:r>
            <a:r>
              <a:rPr lang="en-GB" sz="2000" b="1" u="sng" dirty="0">
                <a:solidFill>
                  <a:srgbClr val="00B050"/>
                </a:solidFill>
              </a:rPr>
              <a:t>plants</a:t>
            </a:r>
            <a:r>
              <a:rPr lang="en-GB" sz="2000" dirty="0"/>
              <a:t> by </a:t>
            </a:r>
            <a:r>
              <a:rPr lang="en-GB" sz="2000" b="1" u="sng" dirty="0">
                <a:solidFill>
                  <a:srgbClr val="FF0000"/>
                </a:solidFill>
              </a:rPr>
              <a:t>photosynthesis</a:t>
            </a:r>
            <a:r>
              <a:rPr lang="en-GB" sz="2000" dirty="0"/>
              <a:t> and converted to </a:t>
            </a:r>
            <a:r>
              <a:rPr lang="en-GB" sz="2000" b="1" u="sng" dirty="0">
                <a:solidFill>
                  <a:srgbClr val="0070C0"/>
                </a:solidFill>
              </a:rPr>
              <a:t>glucose</a:t>
            </a:r>
            <a:r>
              <a:rPr lang="en-GB" sz="2000" dirty="0"/>
              <a:t> which is stored as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starch </a:t>
            </a:r>
            <a:r>
              <a:rPr lang="en-GB" sz="2000" dirty="0"/>
              <a:t>(or converted to fats, proteins and other carbohydrates)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7030A0"/>
                </a:solidFill>
              </a:rPr>
              <a:t>Animals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FF0000"/>
                </a:solidFill>
              </a:rPr>
              <a:t>eat </a:t>
            </a:r>
            <a:r>
              <a:rPr lang="en-GB" sz="2000" dirty="0"/>
              <a:t>plants and store sugars as </a:t>
            </a:r>
            <a:r>
              <a:rPr lang="en-GB" sz="2000" b="1" u="sng" dirty="0">
                <a:solidFill>
                  <a:srgbClr val="0070C0"/>
                </a:solidFill>
              </a:rPr>
              <a:t>glycogen</a:t>
            </a:r>
            <a:r>
              <a:rPr lang="en-GB" sz="2000" b="1" dirty="0"/>
              <a:t> </a:t>
            </a:r>
            <a:r>
              <a:rPr lang="en-GB" sz="2000" dirty="0"/>
              <a:t>(or converted to fats, proteins and other carbohydrates)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7030A0"/>
                </a:solidFill>
              </a:rPr>
              <a:t>Animals</a:t>
            </a:r>
            <a:r>
              <a:rPr lang="en-GB" sz="2000" dirty="0"/>
              <a:t> produce </a:t>
            </a:r>
            <a:r>
              <a:rPr lang="en-GB" sz="2000" b="1" u="sng" dirty="0">
                <a:solidFill>
                  <a:srgbClr val="0070C0"/>
                </a:solidFill>
              </a:rPr>
              <a:t>urine and faeces </a:t>
            </a:r>
            <a:r>
              <a:rPr lang="en-GB" sz="2000" dirty="0"/>
              <a:t>which contain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7030A0"/>
                </a:solidFill>
              </a:rPr>
              <a:t>Animals</a:t>
            </a:r>
            <a:r>
              <a:rPr lang="en-GB" sz="2000" dirty="0"/>
              <a:t> and </a:t>
            </a:r>
            <a:r>
              <a:rPr lang="en-GB" sz="2000" b="1" u="sng" dirty="0">
                <a:solidFill>
                  <a:srgbClr val="00B050"/>
                </a:solidFill>
              </a:rPr>
              <a:t>plants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FF0000"/>
                </a:solidFill>
              </a:rPr>
              <a:t>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7030A0"/>
                </a:solidFill>
              </a:rPr>
              <a:t>Animals</a:t>
            </a:r>
            <a:r>
              <a:rPr lang="en-GB" sz="2000" dirty="0"/>
              <a:t> and </a:t>
            </a:r>
            <a:r>
              <a:rPr lang="en-GB" sz="2000" b="1" u="sng" dirty="0">
                <a:solidFill>
                  <a:srgbClr val="00B050"/>
                </a:solidFill>
              </a:rPr>
              <a:t>plants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FF0000"/>
                </a:solidFill>
              </a:rPr>
              <a:t>respire</a:t>
            </a:r>
            <a:r>
              <a:rPr lang="en-GB" sz="2000" dirty="0"/>
              <a:t> releasing </a:t>
            </a:r>
            <a:r>
              <a:rPr lang="en-GB" sz="2000" b="1" u="sng" dirty="0">
                <a:solidFill>
                  <a:srgbClr val="0070C0"/>
                </a:solidFill>
              </a:rPr>
              <a:t>carbon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2">
                    <a:lumMod val="50000"/>
                  </a:schemeClr>
                </a:solidFill>
              </a:rPr>
              <a:t>Microorganisms</a:t>
            </a:r>
            <a:r>
              <a:rPr lang="en-GB" sz="2000" dirty="0"/>
              <a:t> feed on dead organisms and excretion and </a:t>
            </a:r>
            <a:r>
              <a:rPr lang="en-GB" sz="2000" b="1" u="sng" dirty="0">
                <a:solidFill>
                  <a:srgbClr val="FF0000"/>
                </a:solidFill>
              </a:rPr>
              <a:t>respire </a:t>
            </a:r>
            <a:r>
              <a:rPr lang="en-GB" sz="2000" dirty="0"/>
              <a:t>releasing </a:t>
            </a:r>
            <a:r>
              <a:rPr lang="en-GB" sz="2000" b="1" u="sng" dirty="0">
                <a:solidFill>
                  <a:srgbClr val="0070C0"/>
                </a:solidFill>
              </a:rPr>
              <a:t>carbon dioxide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BECAC-98D9-4C31-A15E-E328AAFA3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60"/>
          <a:stretch/>
        </p:blipFill>
        <p:spPr>
          <a:xfrm>
            <a:off x="467107" y="109056"/>
            <a:ext cx="3629685" cy="2692867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CFC0859-6615-4F7D-957B-758B6014B800}"/>
              </a:ext>
            </a:extLst>
          </p:cNvPr>
          <p:cNvSpPr/>
          <p:nvPr/>
        </p:nvSpPr>
        <p:spPr>
          <a:xfrm>
            <a:off x="243280" y="2902590"/>
            <a:ext cx="1804773" cy="1355917"/>
          </a:xfrm>
          <a:prstGeom prst="wedgeRectCallout">
            <a:avLst>
              <a:gd name="adj1" fmla="val -3580"/>
              <a:gd name="adj2" fmla="val -103171"/>
            </a:avLst>
          </a:prstGeom>
          <a:solidFill>
            <a:srgbClr val="81F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Carbon dioxide only removed from the atmosphere by </a:t>
            </a:r>
            <a:r>
              <a:rPr lang="en-GB" sz="1700" b="1" u="sng" dirty="0">
                <a:solidFill>
                  <a:srgbClr val="FF0000"/>
                </a:solidFill>
              </a:rPr>
              <a:t>photosynthesis</a:t>
            </a:r>
            <a:endParaRPr lang="en-GB" sz="1700" dirty="0">
              <a:solidFill>
                <a:srgbClr val="FF0000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9D7FA1A-E1A7-48BD-B009-2C93EF30C27D}"/>
              </a:ext>
            </a:extLst>
          </p:cNvPr>
          <p:cNvSpPr/>
          <p:nvPr/>
        </p:nvSpPr>
        <p:spPr>
          <a:xfrm>
            <a:off x="2187586" y="2849156"/>
            <a:ext cx="2384414" cy="1409351"/>
          </a:xfrm>
          <a:prstGeom prst="wedgeRectCallout">
            <a:avLst>
              <a:gd name="adj1" fmla="val 3172"/>
              <a:gd name="adj2" fmla="val -9288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Carbon dioxide added to the atmosphere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u="sng" dirty="0">
                <a:solidFill>
                  <a:srgbClr val="FF0000"/>
                </a:solidFill>
              </a:rPr>
              <a:t>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u="sng" dirty="0">
                <a:solidFill>
                  <a:srgbClr val="FF0000"/>
                </a:solidFill>
              </a:rPr>
              <a:t>Burning fossil fuels</a:t>
            </a:r>
            <a:endParaRPr lang="en-GB" sz="1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D7525-ECA1-4C8E-91AD-F62C83371452}"/>
              </a:ext>
            </a:extLst>
          </p:cNvPr>
          <p:cNvSpPr txBox="1"/>
          <p:nvPr/>
        </p:nvSpPr>
        <p:spPr>
          <a:xfrm>
            <a:off x="161970" y="4406407"/>
            <a:ext cx="19054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</a:t>
            </a:r>
            <a:r>
              <a:rPr lang="en-GB" sz="1400" baseline="-25000" dirty="0"/>
              <a:t>2</a:t>
            </a:r>
            <a:r>
              <a:rPr lang="en-GB" sz="1400" dirty="0"/>
              <a:t> taken in by plants in photo synesis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96C77-25EC-4EC1-9CE6-9F35FEC6763C}"/>
              </a:ext>
            </a:extLst>
          </p:cNvPr>
          <p:cNvSpPr txBox="1"/>
          <p:nvPr/>
        </p:nvSpPr>
        <p:spPr>
          <a:xfrm>
            <a:off x="1938870" y="4359174"/>
            <a:ext cx="6040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E509A-8684-4EA7-A1A8-69C55A530410}"/>
              </a:ext>
            </a:extLst>
          </p:cNvPr>
          <p:cNvSpPr txBox="1"/>
          <p:nvPr/>
        </p:nvSpPr>
        <p:spPr>
          <a:xfrm>
            <a:off x="2376236" y="4406407"/>
            <a:ext cx="1947048" cy="523220"/>
          </a:xfrm>
          <a:prstGeom prst="rect">
            <a:avLst/>
          </a:prstGeom>
          <a:solidFill>
            <a:srgbClr val="EE92E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</a:t>
            </a:r>
            <a:r>
              <a:rPr lang="en-GB" sz="1400" baseline="-25000" dirty="0"/>
              <a:t>2</a:t>
            </a:r>
            <a:r>
              <a:rPr lang="en-GB" sz="1400" dirty="0"/>
              <a:t> given out by organisms in respiration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DE359-F153-4E1A-B270-03796BD5E254}"/>
              </a:ext>
            </a:extLst>
          </p:cNvPr>
          <p:cNvSpPr txBox="1"/>
          <p:nvPr/>
        </p:nvSpPr>
        <p:spPr>
          <a:xfrm>
            <a:off x="295490" y="5830946"/>
            <a:ext cx="431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Burning fossil fuels               deforestation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635990-0BD5-4821-971A-8609E33BE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3" y="6175378"/>
            <a:ext cx="1038093" cy="58327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46E9B8-4918-4160-A504-81CEC39C5B04}"/>
              </a:ext>
            </a:extLst>
          </p:cNvPr>
          <p:cNvSpPr/>
          <p:nvPr/>
        </p:nvSpPr>
        <p:spPr>
          <a:xfrm>
            <a:off x="438379" y="5020301"/>
            <a:ext cx="3875714" cy="73429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But… humans are stopping this balance and causing global warming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E074C-5038-4B20-A654-DF8339A59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489" y="6233299"/>
            <a:ext cx="1022303" cy="5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4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1E1F9-366F-4F69-8E50-0DB14E6C1418}"/>
              </a:ext>
            </a:extLst>
          </p:cNvPr>
          <p:cNvSpPr txBox="1"/>
          <p:nvPr/>
        </p:nvSpPr>
        <p:spPr>
          <a:xfrm>
            <a:off x="4202887" y="29253"/>
            <a:ext cx="16100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Human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8ACD4-23D8-41DC-BA46-9AEDD993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7" y="159821"/>
            <a:ext cx="1794589" cy="1604052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B96A012-CB6D-4189-8187-B9981236EE72}"/>
              </a:ext>
            </a:extLst>
          </p:cNvPr>
          <p:cNvSpPr/>
          <p:nvPr/>
        </p:nvSpPr>
        <p:spPr>
          <a:xfrm>
            <a:off x="1895914" y="92279"/>
            <a:ext cx="2248247" cy="1671594"/>
          </a:xfrm>
          <a:prstGeom prst="wedgeRectCallout">
            <a:avLst>
              <a:gd name="adj1" fmla="val -78887"/>
              <a:gd name="adj2" fmla="val 11630"/>
            </a:avLst>
          </a:prstGeom>
          <a:solidFill>
            <a:srgbClr val="A6E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Human population growing rapidly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Better medicines, living conditions, farming etc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2363D02-D267-4C4C-850D-29A0DB12A291}"/>
              </a:ext>
            </a:extLst>
          </p:cNvPr>
          <p:cNvSpPr/>
          <p:nvPr/>
        </p:nvSpPr>
        <p:spPr>
          <a:xfrm>
            <a:off x="4429387" y="780176"/>
            <a:ext cx="1031846" cy="528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99BD7-674D-4C9C-97BA-29B303594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36" y="391970"/>
            <a:ext cx="1640654" cy="10947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8C8501-490D-4633-9371-A0CC1423DE61}"/>
              </a:ext>
            </a:extLst>
          </p:cNvPr>
          <p:cNvSpPr/>
          <p:nvPr/>
        </p:nvSpPr>
        <p:spPr>
          <a:xfrm>
            <a:off x="6227427" y="72328"/>
            <a:ext cx="1409350" cy="3103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More waste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0BA3F7-2711-464F-8AF2-D2E86EEE5E79}"/>
              </a:ext>
            </a:extLst>
          </p:cNvPr>
          <p:cNvSpPr/>
          <p:nvPr/>
        </p:nvSpPr>
        <p:spPr>
          <a:xfrm>
            <a:off x="7997592" y="72328"/>
            <a:ext cx="1064004" cy="5238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More sewage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1D6836-513D-4E11-B91A-4AA3E3516C5C}"/>
              </a:ext>
            </a:extLst>
          </p:cNvPr>
          <p:cNvSpPr/>
          <p:nvPr/>
        </p:nvSpPr>
        <p:spPr>
          <a:xfrm>
            <a:off x="5812918" y="1044429"/>
            <a:ext cx="1064004" cy="5238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Global warming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1DCA51-8857-47BC-89E8-D88829555A95}"/>
              </a:ext>
            </a:extLst>
          </p:cNvPr>
          <p:cNvSpPr/>
          <p:nvPr/>
        </p:nvSpPr>
        <p:spPr>
          <a:xfrm>
            <a:off x="7693999" y="1377677"/>
            <a:ext cx="1367597" cy="5238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Loss of biodiversity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95EAE1-B9EB-485C-8320-1EFA3D680A04}"/>
              </a:ext>
            </a:extLst>
          </p:cNvPr>
          <p:cNvSpPr/>
          <p:nvPr/>
        </p:nvSpPr>
        <p:spPr>
          <a:xfrm>
            <a:off x="227156" y="1831415"/>
            <a:ext cx="2763429" cy="48667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0C3C2-4DF0-4C99-B3BD-D3D65ACF2A21}"/>
              </a:ext>
            </a:extLst>
          </p:cNvPr>
          <p:cNvSpPr/>
          <p:nvPr/>
        </p:nvSpPr>
        <p:spPr>
          <a:xfrm>
            <a:off x="3208776" y="1831415"/>
            <a:ext cx="2763429" cy="48667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A0275-5F5F-4C97-9C8D-D7811D136B98}"/>
              </a:ext>
            </a:extLst>
          </p:cNvPr>
          <p:cNvSpPr/>
          <p:nvPr/>
        </p:nvSpPr>
        <p:spPr>
          <a:xfrm>
            <a:off x="6144348" y="2105637"/>
            <a:ext cx="2763429" cy="4592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9385DB-8A93-4405-B3E5-F03B1B5E49C0}"/>
              </a:ext>
            </a:extLst>
          </p:cNvPr>
          <p:cNvSpPr txBox="1"/>
          <p:nvPr/>
        </p:nvSpPr>
        <p:spPr>
          <a:xfrm>
            <a:off x="469781" y="1831415"/>
            <a:ext cx="224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Human impact - 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CAE9C-6209-4EAE-BE72-86358A4474AA}"/>
              </a:ext>
            </a:extLst>
          </p:cNvPr>
          <p:cNvSpPr txBox="1"/>
          <p:nvPr/>
        </p:nvSpPr>
        <p:spPr>
          <a:xfrm>
            <a:off x="3466366" y="1860687"/>
            <a:ext cx="234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Human impact - water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737A5-058D-4048-B6AB-0D0F1290F699}"/>
              </a:ext>
            </a:extLst>
          </p:cNvPr>
          <p:cNvSpPr txBox="1"/>
          <p:nvPr/>
        </p:nvSpPr>
        <p:spPr>
          <a:xfrm>
            <a:off x="6463501" y="2078108"/>
            <a:ext cx="234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Human impact - 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7EAE29-C804-4A24-BAF0-AEFAA0ABC74E}"/>
              </a:ext>
            </a:extLst>
          </p:cNvPr>
          <p:cNvSpPr txBox="1"/>
          <p:nvPr/>
        </p:nvSpPr>
        <p:spPr>
          <a:xfrm>
            <a:off x="252325" y="2195083"/>
            <a:ext cx="26418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Toxic chemicals </a:t>
            </a:r>
            <a:r>
              <a:rPr lang="en-GB" sz="1600" dirty="0"/>
              <a:t>farming – pesticides &amp; fertilisers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Building and quarrying </a:t>
            </a:r>
            <a:r>
              <a:rPr lang="en-GB" sz="1600" dirty="0"/>
              <a:t>– </a:t>
            </a:r>
            <a:r>
              <a:rPr lang="en-GB" sz="1600" b="1" dirty="0">
                <a:solidFill>
                  <a:srgbClr val="00B050"/>
                </a:solidFill>
              </a:rPr>
              <a:t>destroys habitat </a:t>
            </a:r>
            <a:r>
              <a:rPr lang="en-GB" sz="1600" dirty="0"/>
              <a:t>&amp; </a:t>
            </a:r>
            <a:r>
              <a:rPr lang="en-GB" sz="1600" b="1" dirty="0">
                <a:solidFill>
                  <a:srgbClr val="00B050"/>
                </a:solidFill>
              </a:rPr>
              <a:t>loss of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Deforestation</a:t>
            </a:r>
            <a:r>
              <a:rPr lang="en-GB" sz="1600" dirty="0"/>
              <a:t> – for farming but causes </a:t>
            </a:r>
            <a:r>
              <a:rPr lang="en-GB" sz="1600" b="1" dirty="0">
                <a:solidFill>
                  <a:srgbClr val="0070C0"/>
                </a:solidFill>
              </a:rPr>
              <a:t>global warming</a:t>
            </a:r>
            <a:r>
              <a:rPr lang="en-GB" sz="1600" dirty="0"/>
              <a:t> &amp; </a:t>
            </a:r>
            <a:r>
              <a:rPr lang="en-GB" sz="1600" b="1" dirty="0">
                <a:solidFill>
                  <a:srgbClr val="00B050"/>
                </a:solidFill>
              </a:rPr>
              <a:t>loss of biodiversity</a:t>
            </a:r>
            <a:r>
              <a:rPr lang="en-GB" sz="1600" dirty="0"/>
              <a:t> due to loss of </a:t>
            </a:r>
            <a:r>
              <a:rPr lang="en-GB" sz="1600" b="1" dirty="0">
                <a:solidFill>
                  <a:srgbClr val="00B050"/>
                </a:solidFill>
              </a:rPr>
              <a:t>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Destroying peat bogs </a:t>
            </a:r>
            <a:r>
              <a:rPr lang="en-GB" sz="1600" dirty="0"/>
              <a:t>– when dug up releases carbon dioxide (</a:t>
            </a:r>
            <a:r>
              <a:rPr lang="en-GB" sz="1600" b="1" dirty="0">
                <a:solidFill>
                  <a:srgbClr val="0070C0"/>
                </a:solidFill>
              </a:rPr>
              <a:t>global warming</a:t>
            </a:r>
            <a:r>
              <a:rPr lang="en-GB" sz="1600" dirty="0"/>
              <a:t>) &amp; </a:t>
            </a:r>
            <a:r>
              <a:rPr lang="en-GB" sz="1600" b="1" dirty="0">
                <a:solidFill>
                  <a:srgbClr val="00B050"/>
                </a:solidFill>
              </a:rPr>
              <a:t>loss of biodiversity</a:t>
            </a:r>
            <a:r>
              <a:rPr lang="en-GB" sz="1600" dirty="0"/>
              <a:t> due to loss of </a:t>
            </a:r>
            <a:r>
              <a:rPr lang="en-GB" sz="1600" b="1" dirty="0">
                <a:solidFill>
                  <a:srgbClr val="00B050"/>
                </a:solidFill>
              </a:rPr>
              <a:t>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7C78D8-9F1B-4263-A8BC-B7900DAA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886"/>
          <a:stretch/>
        </p:blipFill>
        <p:spPr>
          <a:xfrm>
            <a:off x="338032" y="6191672"/>
            <a:ext cx="865801" cy="506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E21E6C-4941-412D-93DC-764F22213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024" y="5926240"/>
            <a:ext cx="1326380" cy="8394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16D587-A374-4A7F-874A-8C4E16DBAC89}"/>
              </a:ext>
            </a:extLst>
          </p:cNvPr>
          <p:cNvSpPr txBox="1"/>
          <p:nvPr/>
        </p:nvSpPr>
        <p:spPr>
          <a:xfrm>
            <a:off x="3252119" y="2286605"/>
            <a:ext cx="26418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Sewage </a:t>
            </a:r>
            <a:r>
              <a:rPr lang="en-GB" sz="1600" dirty="0"/>
              <a:t>– </a:t>
            </a:r>
            <a:r>
              <a:rPr lang="en-GB" sz="1600" b="1" dirty="0">
                <a:solidFill>
                  <a:srgbClr val="00B050"/>
                </a:solidFill>
              </a:rPr>
              <a:t>loss of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Toxic chemicals from industry </a:t>
            </a:r>
            <a:r>
              <a:rPr lang="en-GB" sz="1600" dirty="0"/>
              <a:t>– </a:t>
            </a:r>
            <a:r>
              <a:rPr lang="en-GB" sz="1600" b="1" dirty="0">
                <a:solidFill>
                  <a:srgbClr val="00B050"/>
                </a:solidFill>
              </a:rPr>
              <a:t>loss of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Fertilisers run off from land</a:t>
            </a:r>
            <a:r>
              <a:rPr lang="en-GB" sz="1600" dirty="0"/>
              <a:t> – form algae blooms which cause death of all life in rivers - </a:t>
            </a:r>
            <a:r>
              <a:rPr lang="en-GB" sz="1600" b="1" dirty="0">
                <a:solidFill>
                  <a:srgbClr val="00B050"/>
                </a:solidFill>
              </a:rPr>
              <a:t>loss of biodiversity</a:t>
            </a:r>
            <a:r>
              <a:rPr lang="en-GB" sz="1600" dirty="0"/>
              <a:t>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eutrophication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Plastic waste </a:t>
            </a:r>
            <a:r>
              <a:rPr lang="en-GB" sz="1600" dirty="0"/>
              <a:t>– </a:t>
            </a:r>
            <a:r>
              <a:rPr lang="en-GB" sz="1600" b="1" dirty="0">
                <a:solidFill>
                  <a:srgbClr val="00B050"/>
                </a:solidFill>
              </a:rPr>
              <a:t>loss of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4B478F-49F0-47C0-AEC0-FDD343117C63}"/>
              </a:ext>
            </a:extLst>
          </p:cNvPr>
          <p:cNvSpPr txBox="1"/>
          <p:nvPr/>
        </p:nvSpPr>
        <p:spPr>
          <a:xfrm>
            <a:off x="6188558" y="2492932"/>
            <a:ext cx="26418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Burning fossil fuels </a:t>
            </a:r>
            <a:r>
              <a:rPr lang="en-GB" sz="1600" dirty="0"/>
              <a:t>– </a:t>
            </a:r>
            <a:r>
              <a:rPr lang="en-GB" sz="1600" b="1" dirty="0">
                <a:solidFill>
                  <a:srgbClr val="0070C0"/>
                </a:solidFill>
              </a:rPr>
              <a:t>global warming</a:t>
            </a:r>
            <a:endParaRPr lang="en-GB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Farming cattle </a:t>
            </a:r>
            <a:r>
              <a:rPr lang="en-GB" sz="1600" dirty="0"/>
              <a:t>– </a:t>
            </a:r>
            <a:r>
              <a:rPr lang="en-GB" sz="1600" b="1" dirty="0">
                <a:solidFill>
                  <a:srgbClr val="0070C0"/>
                </a:solidFill>
              </a:rPr>
              <a:t>global warming</a:t>
            </a:r>
            <a:endParaRPr lang="en-GB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Nitrogen and </a:t>
            </a:r>
            <a:r>
              <a:rPr lang="en-GB" sz="1600" b="1" u="sng" dirty="0" err="1">
                <a:solidFill>
                  <a:srgbClr val="FF0000"/>
                </a:solidFill>
              </a:rPr>
              <a:t>sulfur</a:t>
            </a:r>
            <a:r>
              <a:rPr lang="en-GB" sz="1600" b="1" u="sng" dirty="0">
                <a:solidFill>
                  <a:srgbClr val="FF0000"/>
                </a:solidFill>
              </a:rPr>
              <a:t> dioxides </a:t>
            </a:r>
            <a:r>
              <a:rPr lang="en-GB" sz="1600" dirty="0"/>
              <a:t>– </a:t>
            </a:r>
            <a:r>
              <a:rPr lang="en-GB" sz="1600" b="1" dirty="0">
                <a:solidFill>
                  <a:srgbClr val="7030A0"/>
                </a:solidFill>
              </a:rPr>
              <a:t>acid 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C870D5-E3B0-47F3-A8EE-B6B96C472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340" y="5013304"/>
            <a:ext cx="1469936" cy="1545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6035E-9114-40FC-A180-6F0FEC755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121" y="4682307"/>
            <a:ext cx="1136058" cy="7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3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97B99-01AF-4BC4-941C-1F062C7DA7BA}"/>
              </a:ext>
            </a:extLst>
          </p:cNvPr>
          <p:cNvSpPr txBox="1"/>
          <p:nvPr/>
        </p:nvSpPr>
        <p:spPr>
          <a:xfrm>
            <a:off x="2545976" y="116541"/>
            <a:ext cx="423134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Maintaining the Ecosystem and Biodiversity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30A41-B901-46ED-9FC2-37A025F0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7" y="116541"/>
            <a:ext cx="1499627" cy="160328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6995420-4F95-4900-A129-797DE9A67FE9}"/>
              </a:ext>
            </a:extLst>
          </p:cNvPr>
          <p:cNvSpPr/>
          <p:nvPr/>
        </p:nvSpPr>
        <p:spPr>
          <a:xfrm>
            <a:off x="1694328" y="555813"/>
            <a:ext cx="1864659" cy="1021976"/>
          </a:xfrm>
          <a:prstGeom prst="wedgeRectCallout">
            <a:avLst>
              <a:gd name="adj1" fmla="val -54559"/>
              <a:gd name="adj2" fmla="val 3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Biodiversity – total number of species in a given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BBD81-AA01-4019-B2C2-1776D282D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38"/>
          <a:stretch/>
        </p:blipFill>
        <p:spPr>
          <a:xfrm>
            <a:off x="3918622" y="555813"/>
            <a:ext cx="5021711" cy="2364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6C754-16F3-4F72-A747-775B1B840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168084"/>
            <a:ext cx="1864660" cy="1396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53AE5-B5EF-4F28-ADCA-6493F6312C69}"/>
              </a:ext>
            </a:extLst>
          </p:cNvPr>
          <p:cNvSpPr txBox="1"/>
          <p:nvPr/>
        </p:nvSpPr>
        <p:spPr>
          <a:xfrm>
            <a:off x="367553" y="2017061"/>
            <a:ext cx="2043953" cy="1200329"/>
          </a:xfrm>
          <a:prstGeom prst="rect">
            <a:avLst/>
          </a:prstGeom>
          <a:solidFill>
            <a:srgbClr val="81FFB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Breeding programmes to help endangered species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A6237-91E1-478D-9F44-B9A5734A79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49"/>
          <a:stretch/>
        </p:blipFill>
        <p:spPr>
          <a:xfrm>
            <a:off x="1504746" y="4839014"/>
            <a:ext cx="1310044" cy="1753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F12C9A-D271-45BD-B051-38F0444EF284}"/>
              </a:ext>
            </a:extLst>
          </p:cNvPr>
          <p:cNvSpPr txBox="1"/>
          <p:nvPr/>
        </p:nvSpPr>
        <p:spPr>
          <a:xfrm>
            <a:off x="194702" y="4981054"/>
            <a:ext cx="1310044" cy="1477328"/>
          </a:xfrm>
          <a:prstGeom prst="rect">
            <a:avLst/>
          </a:prstGeom>
          <a:solidFill>
            <a:srgbClr val="FEDA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Protect certain habitats to maintain diversity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BE4D97-F6A8-4A12-BE7D-18F2255EB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327" y="3104970"/>
            <a:ext cx="1545011" cy="1029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C6837C-0C49-469E-80A8-20B5F7B2A494}"/>
              </a:ext>
            </a:extLst>
          </p:cNvPr>
          <p:cNvSpPr txBox="1"/>
          <p:nvPr/>
        </p:nvSpPr>
        <p:spPr>
          <a:xfrm>
            <a:off x="3102857" y="4134273"/>
            <a:ext cx="204395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Use hedgerows to increase biodiversity by providing habitats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638DE-90FF-4AA4-8635-25ED52C3E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613" y="3137742"/>
            <a:ext cx="2179773" cy="963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5AC3E0-9D02-4B2F-9491-9769A0182B79}"/>
              </a:ext>
            </a:extLst>
          </p:cNvPr>
          <p:cNvSpPr txBox="1"/>
          <p:nvPr/>
        </p:nvSpPr>
        <p:spPr>
          <a:xfrm>
            <a:off x="5838159" y="4101499"/>
            <a:ext cx="284864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Government agreements to cut down carbon dioxide emissions and to reduce deforestation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988F57-2E16-4960-95B8-E5DD093A7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3250" y="5477200"/>
            <a:ext cx="1234609" cy="11651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C24DF3-AFDE-40BD-8607-F8CF202C297A}"/>
              </a:ext>
            </a:extLst>
          </p:cNvPr>
          <p:cNvSpPr txBox="1"/>
          <p:nvPr/>
        </p:nvSpPr>
        <p:spPr>
          <a:xfrm>
            <a:off x="4879410" y="5715801"/>
            <a:ext cx="284864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Reduce waste in land filled sites</a:t>
            </a:r>
          </a:p>
        </p:txBody>
      </p:sp>
    </p:spTree>
    <p:extLst>
      <p:ext uri="{BB962C8B-B14F-4D97-AF65-F5344CB8AC3E}">
        <p14:creationId xmlns:p14="http://schemas.microsoft.com/office/powerpoint/2010/main" val="404981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7" ma:contentTypeDescription="Create a new document." ma:contentTypeScope="" ma:versionID="383d5f4513da7c309c2eb9b315d3572e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e48419727b104e75b5098e6416ec96f6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50C40F-6689-49F3-96CA-98D037466F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E56AB9-8E2E-41D3-B603-DB4D20D9A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6E6A3F-E68E-494B-9E2C-88B9DD107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830</Words>
  <Application>Microsoft Office PowerPoint</Application>
  <PresentationFormat>On-screen Show (4:3)</PresentationFormat>
  <Paragraphs>167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18</cp:revision>
  <dcterms:created xsi:type="dcterms:W3CDTF">2023-04-20T18:56:28Z</dcterms:created>
  <dcterms:modified xsi:type="dcterms:W3CDTF">2025-12-10T15:10:57Z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