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4"/>
  </p:sldMasterIdLst>
  <p:notesMasterIdLst>
    <p:notesMasterId r:id="rId17"/>
  </p:notesMasterIdLst>
  <p:sldIdLst>
    <p:sldId id="256" r:id="rId5"/>
    <p:sldId id="257" r:id="rId6"/>
    <p:sldId id="258" r:id="rId7"/>
    <p:sldId id="259" r:id="rId8"/>
    <p:sldId id="261" r:id="rId9"/>
    <p:sldId id="262" r:id="rId10"/>
    <p:sldId id="264" r:id="rId11"/>
    <p:sldId id="266" r:id="rId12"/>
    <p:sldId id="268" r:id="rId13"/>
    <p:sldId id="273" r:id="rId14"/>
    <p:sldId id="274" r:id="rId15"/>
    <p:sldId id="27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07F8D5-DC49-48D1-9F05-FA1E242F1AC9}" v="211" dt="2026-06-17T12:55:21.8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M Walshe" userId="af64958e-59dd-41eb-becd-afda1fc0b93a" providerId="ADAL" clId="{9A48C267-A565-4DAF-8FC1-7EF824C32046}"/>
    <pc:docChg chg="custSel delSld modSld">
      <pc:chgData name="Mrs M Walshe" userId="af64958e-59dd-41eb-becd-afda1fc0b93a" providerId="ADAL" clId="{9A48C267-A565-4DAF-8FC1-7EF824C32046}" dt="2026-06-17T12:55:21.819" v="1851" actId="20577"/>
      <pc:docMkLst>
        <pc:docMk/>
      </pc:docMkLst>
      <pc:sldChg chg="modSp mod">
        <pc:chgData name="Mrs M Walshe" userId="af64958e-59dd-41eb-becd-afda1fc0b93a" providerId="ADAL" clId="{9A48C267-A565-4DAF-8FC1-7EF824C32046}" dt="2026-06-17T12:41:36.470" v="1461" actId="1076"/>
        <pc:sldMkLst>
          <pc:docMk/>
          <pc:sldMk cId="3566784021" sldId="256"/>
        </pc:sldMkLst>
        <pc:spChg chg="mod">
          <ac:chgData name="Mrs M Walshe" userId="af64958e-59dd-41eb-becd-afda1fc0b93a" providerId="ADAL" clId="{9A48C267-A565-4DAF-8FC1-7EF824C32046}" dt="2026-06-17T12:40:43.146" v="1446" actId="20577"/>
          <ac:spMkLst>
            <pc:docMk/>
            <pc:sldMk cId="3566784021" sldId="256"/>
            <ac:spMk id="8" creationId="{00000000-0000-0000-0000-000000000000}"/>
          </ac:spMkLst>
        </pc:spChg>
        <pc:spChg chg="mod">
          <ac:chgData name="Mrs M Walshe" userId="af64958e-59dd-41eb-becd-afda1fc0b93a" providerId="ADAL" clId="{9A48C267-A565-4DAF-8FC1-7EF824C32046}" dt="2026-06-17T12:41:18.959" v="1456" actId="1076"/>
          <ac:spMkLst>
            <pc:docMk/>
            <pc:sldMk cId="3566784021" sldId="256"/>
            <ac:spMk id="9" creationId="{00000000-0000-0000-0000-000000000000}"/>
          </ac:spMkLst>
        </pc:spChg>
        <pc:spChg chg="mod">
          <ac:chgData name="Mrs M Walshe" userId="af64958e-59dd-41eb-becd-afda1fc0b93a" providerId="ADAL" clId="{9A48C267-A565-4DAF-8FC1-7EF824C32046}" dt="2026-06-17T12:41:07.078" v="1453" actId="1076"/>
          <ac:spMkLst>
            <pc:docMk/>
            <pc:sldMk cId="3566784021" sldId="256"/>
            <ac:spMk id="10" creationId="{00000000-0000-0000-0000-000000000000}"/>
          </ac:spMkLst>
        </pc:spChg>
        <pc:spChg chg="mod">
          <ac:chgData name="Mrs M Walshe" userId="af64958e-59dd-41eb-becd-afda1fc0b93a" providerId="ADAL" clId="{9A48C267-A565-4DAF-8FC1-7EF824C32046}" dt="2026-06-17T12:41:12.278" v="1454" actId="14100"/>
          <ac:spMkLst>
            <pc:docMk/>
            <pc:sldMk cId="3566784021" sldId="256"/>
            <ac:spMk id="11" creationId="{00000000-0000-0000-0000-000000000000}"/>
          </ac:spMkLst>
        </pc:spChg>
        <pc:spChg chg="mod">
          <ac:chgData name="Mrs M Walshe" userId="af64958e-59dd-41eb-becd-afda1fc0b93a" providerId="ADAL" clId="{9A48C267-A565-4DAF-8FC1-7EF824C32046}" dt="2026-06-17T12:41:36.470" v="1461" actId="1076"/>
          <ac:spMkLst>
            <pc:docMk/>
            <pc:sldMk cId="3566784021" sldId="256"/>
            <ac:spMk id="12" creationId="{00000000-0000-0000-0000-000000000000}"/>
          </ac:spMkLst>
        </pc:spChg>
        <pc:graphicFrameChg chg="mod">
          <ac:chgData name="Mrs M Walshe" userId="af64958e-59dd-41eb-becd-afda1fc0b93a" providerId="ADAL" clId="{9A48C267-A565-4DAF-8FC1-7EF824C32046}" dt="2026-06-17T12:41:04.422" v="1452" actId="1076"/>
          <ac:graphicFrameMkLst>
            <pc:docMk/>
            <pc:sldMk cId="3566784021" sldId="256"/>
            <ac:graphicFrameMk id="2" creationId="{0EDB46D7-0CD6-43B3-8B34-D264786234AB}"/>
          </ac:graphicFrameMkLst>
        </pc:graphicFrameChg>
        <pc:graphicFrameChg chg="mod">
          <ac:chgData name="Mrs M Walshe" userId="af64958e-59dd-41eb-becd-afda1fc0b93a" providerId="ADAL" clId="{9A48C267-A565-4DAF-8FC1-7EF824C32046}" dt="2026-06-17T12:41:27.030" v="1458" actId="1076"/>
          <ac:graphicFrameMkLst>
            <pc:docMk/>
            <pc:sldMk cId="3566784021" sldId="256"/>
            <ac:graphicFrameMk id="7" creationId="{B9CFFCEA-6F2B-40A1-95DE-69588FAE70A8}"/>
          </ac:graphicFrameMkLst>
        </pc:graphicFrameChg>
      </pc:sldChg>
      <pc:sldChg chg="modSp mod">
        <pc:chgData name="Mrs M Walshe" userId="af64958e-59dd-41eb-becd-afda1fc0b93a" providerId="ADAL" clId="{9A48C267-A565-4DAF-8FC1-7EF824C32046}" dt="2026-06-17T12:42:10.464" v="1470" actId="1076"/>
        <pc:sldMkLst>
          <pc:docMk/>
          <pc:sldMk cId="2208397113" sldId="257"/>
        </pc:sldMkLst>
        <pc:spChg chg="mod">
          <ac:chgData name="Mrs M Walshe" userId="af64958e-59dd-41eb-becd-afda1fc0b93a" providerId="ADAL" clId="{9A48C267-A565-4DAF-8FC1-7EF824C32046}" dt="2026-06-12T10:52:54.967" v="7" actId="20577"/>
          <ac:spMkLst>
            <pc:docMk/>
            <pc:sldMk cId="2208397113" sldId="257"/>
            <ac:spMk id="8" creationId="{00000000-0000-0000-0000-000000000000}"/>
          </ac:spMkLst>
        </pc:spChg>
        <pc:spChg chg="mod">
          <ac:chgData name="Mrs M Walshe" userId="af64958e-59dd-41eb-becd-afda1fc0b93a" providerId="ADAL" clId="{9A48C267-A565-4DAF-8FC1-7EF824C32046}" dt="2026-06-17T12:42:07.487" v="1469" actId="1076"/>
          <ac:spMkLst>
            <pc:docMk/>
            <pc:sldMk cId="2208397113" sldId="257"/>
            <ac:spMk id="9" creationId="{00000000-0000-0000-0000-000000000000}"/>
          </ac:spMkLst>
        </pc:spChg>
        <pc:spChg chg="mod">
          <ac:chgData name="Mrs M Walshe" userId="af64958e-59dd-41eb-becd-afda1fc0b93a" providerId="ADAL" clId="{9A48C267-A565-4DAF-8FC1-7EF824C32046}" dt="2026-06-17T12:42:10.464" v="1470" actId="1076"/>
          <ac:spMkLst>
            <pc:docMk/>
            <pc:sldMk cId="2208397113" sldId="257"/>
            <ac:spMk id="10" creationId="{00000000-0000-0000-0000-000000000000}"/>
          </ac:spMkLst>
        </pc:spChg>
        <pc:spChg chg="mod">
          <ac:chgData name="Mrs M Walshe" userId="af64958e-59dd-41eb-becd-afda1fc0b93a" providerId="ADAL" clId="{9A48C267-A565-4DAF-8FC1-7EF824C32046}" dt="2026-06-17T12:42:05.248" v="1468" actId="14100"/>
          <ac:spMkLst>
            <pc:docMk/>
            <pc:sldMk cId="2208397113" sldId="257"/>
            <ac:spMk id="14" creationId="{00000000-0000-0000-0000-000000000000}"/>
          </ac:spMkLst>
        </pc:spChg>
      </pc:sldChg>
      <pc:sldChg chg="modSp mod">
        <pc:chgData name="Mrs M Walshe" userId="af64958e-59dd-41eb-becd-afda1fc0b93a" providerId="ADAL" clId="{9A48C267-A565-4DAF-8FC1-7EF824C32046}" dt="2026-06-17T12:51:31.577" v="1645" actId="5793"/>
        <pc:sldMkLst>
          <pc:docMk/>
          <pc:sldMk cId="3369741505" sldId="258"/>
        </pc:sldMkLst>
        <pc:spChg chg="mod">
          <ac:chgData name="Mrs M Walshe" userId="af64958e-59dd-41eb-becd-afda1fc0b93a" providerId="ADAL" clId="{9A48C267-A565-4DAF-8FC1-7EF824C32046}" dt="2026-06-17T12:51:24.884" v="1643" actId="1076"/>
          <ac:spMkLst>
            <pc:docMk/>
            <pc:sldMk cId="3369741505" sldId="258"/>
            <ac:spMk id="13" creationId="{00000000-0000-0000-0000-000000000000}"/>
          </ac:spMkLst>
        </pc:spChg>
        <pc:spChg chg="mod">
          <ac:chgData name="Mrs M Walshe" userId="af64958e-59dd-41eb-becd-afda1fc0b93a" providerId="ADAL" clId="{9A48C267-A565-4DAF-8FC1-7EF824C32046}" dt="2026-06-17T12:51:31.577" v="1645" actId="5793"/>
          <ac:spMkLst>
            <pc:docMk/>
            <pc:sldMk cId="3369741505" sldId="258"/>
            <ac:spMk id="14" creationId="{00000000-0000-0000-0000-000000000000}"/>
          </ac:spMkLst>
        </pc:spChg>
      </pc:sldChg>
      <pc:sldChg chg="modSp mod">
        <pc:chgData name="Mrs M Walshe" userId="af64958e-59dd-41eb-becd-afda1fc0b93a" providerId="ADAL" clId="{9A48C267-A565-4DAF-8FC1-7EF824C32046}" dt="2026-06-17T12:51:47.267" v="1647" actId="1076"/>
        <pc:sldMkLst>
          <pc:docMk/>
          <pc:sldMk cId="3422342330" sldId="259"/>
        </pc:sldMkLst>
        <pc:spChg chg="mod">
          <ac:chgData name="Mrs M Walshe" userId="af64958e-59dd-41eb-becd-afda1fc0b93a" providerId="ADAL" clId="{9A48C267-A565-4DAF-8FC1-7EF824C32046}" dt="2026-06-12T10:53:27.591" v="15" actId="20577"/>
          <ac:spMkLst>
            <pc:docMk/>
            <pc:sldMk cId="3422342330" sldId="259"/>
            <ac:spMk id="10" creationId="{00000000-0000-0000-0000-000000000000}"/>
          </ac:spMkLst>
        </pc:spChg>
        <pc:spChg chg="mod">
          <ac:chgData name="Mrs M Walshe" userId="af64958e-59dd-41eb-becd-afda1fc0b93a" providerId="ADAL" clId="{9A48C267-A565-4DAF-8FC1-7EF824C32046}" dt="2026-06-17T12:51:44.948" v="1646" actId="1076"/>
          <ac:spMkLst>
            <pc:docMk/>
            <pc:sldMk cId="3422342330" sldId="259"/>
            <ac:spMk id="13" creationId="{00000000-0000-0000-0000-000000000000}"/>
          </ac:spMkLst>
        </pc:spChg>
        <pc:spChg chg="mod">
          <ac:chgData name="Mrs M Walshe" userId="af64958e-59dd-41eb-becd-afda1fc0b93a" providerId="ADAL" clId="{9A48C267-A565-4DAF-8FC1-7EF824C32046}" dt="2026-06-17T12:51:47.267" v="1647" actId="1076"/>
          <ac:spMkLst>
            <pc:docMk/>
            <pc:sldMk cId="3422342330" sldId="259"/>
            <ac:spMk id="15" creationId="{00000000-0000-0000-0000-000000000000}"/>
          </ac:spMkLst>
        </pc:spChg>
      </pc:sldChg>
      <pc:sldChg chg="modSp mod">
        <pc:chgData name="Mrs M Walshe" userId="af64958e-59dd-41eb-becd-afda1fc0b93a" providerId="ADAL" clId="{9A48C267-A565-4DAF-8FC1-7EF824C32046}" dt="2026-06-17T12:52:04.540" v="1653" actId="1076"/>
        <pc:sldMkLst>
          <pc:docMk/>
          <pc:sldMk cId="244975609" sldId="261"/>
        </pc:sldMkLst>
        <pc:spChg chg="mod">
          <ac:chgData name="Mrs M Walshe" userId="af64958e-59dd-41eb-becd-afda1fc0b93a" providerId="ADAL" clId="{9A48C267-A565-4DAF-8FC1-7EF824C32046}" dt="2026-06-17T12:52:04.540" v="1653" actId="1076"/>
          <ac:spMkLst>
            <pc:docMk/>
            <pc:sldMk cId="244975609" sldId="261"/>
            <ac:spMk id="5" creationId="{00000000-0000-0000-0000-000000000000}"/>
          </ac:spMkLst>
        </pc:spChg>
        <pc:spChg chg="mod">
          <ac:chgData name="Mrs M Walshe" userId="af64958e-59dd-41eb-becd-afda1fc0b93a" providerId="ADAL" clId="{9A48C267-A565-4DAF-8FC1-7EF824C32046}" dt="2026-06-17T12:51:59.669" v="1651" actId="14100"/>
          <ac:spMkLst>
            <pc:docMk/>
            <pc:sldMk cId="244975609" sldId="261"/>
            <ac:spMk id="7" creationId="{00000000-0000-0000-0000-000000000000}"/>
          </ac:spMkLst>
        </pc:spChg>
        <pc:spChg chg="mod">
          <ac:chgData name="Mrs M Walshe" userId="af64958e-59dd-41eb-becd-afda1fc0b93a" providerId="ADAL" clId="{9A48C267-A565-4DAF-8FC1-7EF824C32046}" dt="2026-06-17T12:51:52.068" v="1648" actId="1076"/>
          <ac:spMkLst>
            <pc:docMk/>
            <pc:sldMk cId="244975609" sldId="261"/>
            <ac:spMk id="8" creationId="{00000000-0000-0000-0000-000000000000}"/>
          </ac:spMkLst>
        </pc:spChg>
        <pc:spChg chg="mod">
          <ac:chgData name="Mrs M Walshe" userId="af64958e-59dd-41eb-becd-afda1fc0b93a" providerId="ADAL" clId="{9A48C267-A565-4DAF-8FC1-7EF824C32046}" dt="2026-06-17T12:51:56.765" v="1650" actId="14100"/>
          <ac:spMkLst>
            <pc:docMk/>
            <pc:sldMk cId="244975609" sldId="261"/>
            <ac:spMk id="9" creationId="{00000000-0000-0000-0000-000000000000}"/>
          </ac:spMkLst>
        </pc:spChg>
      </pc:sldChg>
      <pc:sldChg chg="modSp mod">
        <pc:chgData name="Mrs M Walshe" userId="af64958e-59dd-41eb-becd-afda1fc0b93a" providerId="ADAL" clId="{9A48C267-A565-4DAF-8FC1-7EF824C32046}" dt="2026-06-12T11:19:12.949" v="1443" actId="1076"/>
        <pc:sldMkLst>
          <pc:docMk/>
          <pc:sldMk cId="90853340" sldId="262"/>
        </pc:sldMkLst>
        <pc:spChg chg="mod">
          <ac:chgData name="Mrs M Walshe" userId="af64958e-59dd-41eb-becd-afda1fc0b93a" providerId="ADAL" clId="{9A48C267-A565-4DAF-8FC1-7EF824C32046}" dt="2026-06-12T11:19:12.949" v="1443" actId="1076"/>
          <ac:spMkLst>
            <pc:docMk/>
            <pc:sldMk cId="90853340" sldId="262"/>
            <ac:spMk id="6" creationId="{00000000-0000-0000-0000-000000000000}"/>
          </ac:spMkLst>
        </pc:spChg>
        <pc:spChg chg="mod">
          <ac:chgData name="Mrs M Walshe" userId="af64958e-59dd-41eb-becd-afda1fc0b93a" providerId="ADAL" clId="{9A48C267-A565-4DAF-8FC1-7EF824C32046}" dt="2026-06-12T11:18:46.456" v="1377" actId="20577"/>
          <ac:spMkLst>
            <pc:docMk/>
            <pc:sldMk cId="90853340" sldId="262"/>
            <ac:spMk id="7" creationId="{00000000-0000-0000-0000-000000000000}"/>
          </ac:spMkLst>
        </pc:spChg>
        <pc:spChg chg="mod">
          <ac:chgData name="Mrs M Walshe" userId="af64958e-59dd-41eb-becd-afda1fc0b93a" providerId="ADAL" clId="{9A48C267-A565-4DAF-8FC1-7EF824C32046}" dt="2026-06-12T11:18:21.026" v="1362" actId="1076"/>
          <ac:spMkLst>
            <pc:docMk/>
            <pc:sldMk cId="90853340" sldId="262"/>
            <ac:spMk id="8" creationId="{00000000-0000-0000-0000-000000000000}"/>
          </ac:spMkLst>
        </pc:spChg>
      </pc:sldChg>
      <pc:sldChg chg="delSp modSp mod delAnim">
        <pc:chgData name="Mrs M Walshe" userId="af64958e-59dd-41eb-becd-afda1fc0b93a" providerId="ADAL" clId="{9A48C267-A565-4DAF-8FC1-7EF824C32046}" dt="2026-06-17T12:52:35.098" v="1664" actId="20577"/>
        <pc:sldMkLst>
          <pc:docMk/>
          <pc:sldMk cId="4258696934" sldId="264"/>
        </pc:sldMkLst>
        <pc:spChg chg="mod">
          <ac:chgData name="Mrs M Walshe" userId="af64958e-59dd-41eb-becd-afda1fc0b93a" providerId="ADAL" clId="{9A48C267-A565-4DAF-8FC1-7EF824C32046}" dt="2026-06-12T10:56:58.034" v="351" actId="20577"/>
          <ac:spMkLst>
            <pc:docMk/>
            <pc:sldMk cId="4258696934" sldId="264"/>
            <ac:spMk id="3" creationId="{00000000-0000-0000-0000-000000000000}"/>
          </ac:spMkLst>
        </pc:spChg>
        <pc:spChg chg="mod">
          <ac:chgData name="Mrs M Walshe" userId="af64958e-59dd-41eb-becd-afda1fc0b93a" providerId="ADAL" clId="{9A48C267-A565-4DAF-8FC1-7EF824C32046}" dt="2026-06-17T12:52:32.154" v="1662" actId="20577"/>
          <ac:spMkLst>
            <pc:docMk/>
            <pc:sldMk cId="4258696934" sldId="264"/>
            <ac:spMk id="4" creationId="{00000000-0000-0000-0000-000000000000}"/>
          </ac:spMkLst>
        </pc:spChg>
        <pc:spChg chg="mod">
          <ac:chgData name="Mrs M Walshe" userId="af64958e-59dd-41eb-becd-afda1fc0b93a" providerId="ADAL" clId="{9A48C267-A565-4DAF-8FC1-7EF824C32046}" dt="2026-06-17T12:52:35.098" v="1664" actId="20577"/>
          <ac:spMkLst>
            <pc:docMk/>
            <pc:sldMk cId="4258696934" sldId="264"/>
            <ac:spMk id="6" creationId="{00000000-0000-0000-0000-000000000000}"/>
          </ac:spMkLst>
        </pc:spChg>
        <pc:spChg chg="mod">
          <ac:chgData name="Mrs M Walshe" userId="af64958e-59dd-41eb-becd-afda1fc0b93a" providerId="ADAL" clId="{9A48C267-A565-4DAF-8FC1-7EF824C32046}" dt="2026-06-17T12:52:29.428" v="1660" actId="1076"/>
          <ac:spMkLst>
            <pc:docMk/>
            <pc:sldMk cId="4258696934" sldId="264"/>
            <ac:spMk id="7" creationId="{00000000-0000-0000-0000-000000000000}"/>
          </ac:spMkLst>
        </pc:spChg>
        <pc:spChg chg="mod">
          <ac:chgData name="Mrs M Walshe" userId="af64958e-59dd-41eb-becd-afda1fc0b93a" providerId="ADAL" clId="{9A48C267-A565-4DAF-8FC1-7EF824C32046}" dt="2026-06-17T12:52:16.581" v="1655" actId="1076"/>
          <ac:spMkLst>
            <pc:docMk/>
            <pc:sldMk cId="4258696934" sldId="264"/>
            <ac:spMk id="9" creationId="{00000000-0000-0000-0000-000000000000}"/>
          </ac:spMkLst>
        </pc:spChg>
      </pc:sldChg>
      <pc:sldChg chg="modSp mod">
        <pc:chgData name="Mrs M Walshe" userId="af64958e-59dd-41eb-becd-afda1fc0b93a" providerId="ADAL" clId="{9A48C267-A565-4DAF-8FC1-7EF824C32046}" dt="2026-06-17T12:43:20.680" v="1489" actId="20577"/>
        <pc:sldMkLst>
          <pc:docMk/>
          <pc:sldMk cId="2511205771" sldId="266"/>
        </pc:sldMkLst>
        <pc:spChg chg="mod">
          <ac:chgData name="Mrs M Walshe" userId="af64958e-59dd-41eb-becd-afda1fc0b93a" providerId="ADAL" clId="{9A48C267-A565-4DAF-8FC1-7EF824C32046}" dt="2026-06-12T11:01:23.347" v="517" actId="1076"/>
          <ac:spMkLst>
            <pc:docMk/>
            <pc:sldMk cId="2511205771" sldId="266"/>
            <ac:spMk id="4" creationId="{00000000-0000-0000-0000-000000000000}"/>
          </ac:spMkLst>
        </pc:spChg>
        <pc:spChg chg="mod">
          <ac:chgData name="Mrs M Walshe" userId="af64958e-59dd-41eb-becd-afda1fc0b93a" providerId="ADAL" clId="{9A48C267-A565-4DAF-8FC1-7EF824C32046}" dt="2026-06-17T12:42:26.095" v="1471" actId="1076"/>
          <ac:spMkLst>
            <pc:docMk/>
            <pc:sldMk cId="2511205771" sldId="266"/>
            <ac:spMk id="5" creationId="{00000000-0000-0000-0000-000000000000}"/>
          </ac:spMkLst>
        </pc:spChg>
        <pc:spChg chg="mod">
          <ac:chgData name="Mrs M Walshe" userId="af64958e-59dd-41eb-becd-afda1fc0b93a" providerId="ADAL" clId="{9A48C267-A565-4DAF-8FC1-7EF824C32046}" dt="2026-06-12T10:59:20.482" v="500" actId="20577"/>
          <ac:spMkLst>
            <pc:docMk/>
            <pc:sldMk cId="2511205771" sldId="266"/>
            <ac:spMk id="6" creationId="{00000000-0000-0000-0000-000000000000}"/>
          </ac:spMkLst>
        </pc:spChg>
        <pc:spChg chg="mod">
          <ac:chgData name="Mrs M Walshe" userId="af64958e-59dd-41eb-becd-afda1fc0b93a" providerId="ADAL" clId="{9A48C267-A565-4DAF-8FC1-7EF824C32046}" dt="2026-06-12T11:01:40.350" v="520" actId="2711"/>
          <ac:spMkLst>
            <pc:docMk/>
            <pc:sldMk cId="2511205771" sldId="266"/>
            <ac:spMk id="7" creationId="{00000000-0000-0000-0000-000000000000}"/>
          </ac:spMkLst>
        </pc:spChg>
        <pc:spChg chg="mod">
          <ac:chgData name="Mrs M Walshe" userId="af64958e-59dd-41eb-becd-afda1fc0b93a" providerId="ADAL" clId="{9A48C267-A565-4DAF-8FC1-7EF824C32046}" dt="2026-06-17T12:43:20.680" v="1489" actId="20577"/>
          <ac:spMkLst>
            <pc:docMk/>
            <pc:sldMk cId="2511205771" sldId="266"/>
            <ac:spMk id="8" creationId="{00000000-0000-0000-0000-000000000000}"/>
          </ac:spMkLst>
        </pc:spChg>
      </pc:sldChg>
      <pc:sldChg chg="addSp delSp modSp mod delAnim modAnim">
        <pc:chgData name="Mrs M Walshe" userId="af64958e-59dd-41eb-becd-afda1fc0b93a" providerId="ADAL" clId="{9A48C267-A565-4DAF-8FC1-7EF824C32046}" dt="2026-06-17T12:52:44.466" v="1665" actId="20577"/>
        <pc:sldMkLst>
          <pc:docMk/>
          <pc:sldMk cId="335421570" sldId="268"/>
        </pc:sldMkLst>
        <pc:spChg chg="mod">
          <ac:chgData name="Mrs M Walshe" userId="af64958e-59dd-41eb-becd-afda1fc0b93a" providerId="ADAL" clId="{9A48C267-A565-4DAF-8FC1-7EF824C32046}" dt="2026-06-12T11:09:29.019" v="909" actId="1076"/>
          <ac:spMkLst>
            <pc:docMk/>
            <pc:sldMk cId="335421570" sldId="268"/>
            <ac:spMk id="2" creationId="{00000000-0000-0000-0000-000000000000}"/>
          </ac:spMkLst>
        </pc:spChg>
        <pc:spChg chg="mod">
          <ac:chgData name="Mrs M Walshe" userId="af64958e-59dd-41eb-becd-afda1fc0b93a" providerId="ADAL" clId="{9A48C267-A565-4DAF-8FC1-7EF824C32046}" dt="2026-06-12T11:08:35.854" v="898" actId="20577"/>
          <ac:spMkLst>
            <pc:docMk/>
            <pc:sldMk cId="335421570" sldId="268"/>
            <ac:spMk id="3" creationId="{00000000-0000-0000-0000-000000000000}"/>
          </ac:spMkLst>
        </pc:spChg>
        <pc:spChg chg="mod">
          <ac:chgData name="Mrs M Walshe" userId="af64958e-59dd-41eb-becd-afda1fc0b93a" providerId="ADAL" clId="{9A48C267-A565-4DAF-8FC1-7EF824C32046}" dt="2026-06-12T11:09:26.276" v="908" actId="1076"/>
          <ac:spMkLst>
            <pc:docMk/>
            <pc:sldMk cId="335421570" sldId="268"/>
            <ac:spMk id="4" creationId="{00000000-0000-0000-0000-000000000000}"/>
          </ac:spMkLst>
        </pc:spChg>
        <pc:spChg chg="mod">
          <ac:chgData name="Mrs M Walshe" userId="af64958e-59dd-41eb-becd-afda1fc0b93a" providerId="ADAL" clId="{9A48C267-A565-4DAF-8FC1-7EF824C32046}" dt="2026-06-12T11:07:55.761" v="866" actId="27636"/>
          <ac:spMkLst>
            <pc:docMk/>
            <pc:sldMk cId="335421570" sldId="268"/>
            <ac:spMk id="5" creationId="{00000000-0000-0000-0000-000000000000}"/>
          </ac:spMkLst>
        </pc:spChg>
        <pc:spChg chg="mod">
          <ac:chgData name="Mrs M Walshe" userId="af64958e-59dd-41eb-becd-afda1fc0b93a" providerId="ADAL" clId="{9A48C267-A565-4DAF-8FC1-7EF824C32046}" dt="2026-06-12T11:14:00.489" v="1110" actId="1076"/>
          <ac:spMkLst>
            <pc:docMk/>
            <pc:sldMk cId="335421570" sldId="268"/>
            <ac:spMk id="6" creationId="{00000000-0000-0000-0000-000000000000}"/>
          </ac:spMkLst>
        </pc:spChg>
        <pc:spChg chg="mod">
          <ac:chgData name="Mrs M Walshe" userId="af64958e-59dd-41eb-becd-afda1fc0b93a" providerId="ADAL" clId="{9A48C267-A565-4DAF-8FC1-7EF824C32046}" dt="2026-06-17T12:52:44.466" v="1665" actId="20577"/>
          <ac:spMkLst>
            <pc:docMk/>
            <pc:sldMk cId="335421570" sldId="268"/>
            <ac:spMk id="7" creationId="{00000000-0000-0000-0000-000000000000}"/>
          </ac:spMkLst>
        </pc:spChg>
        <pc:spChg chg="add mod">
          <ac:chgData name="Mrs M Walshe" userId="af64958e-59dd-41eb-becd-afda1fc0b93a" providerId="ADAL" clId="{9A48C267-A565-4DAF-8FC1-7EF824C32046}" dt="2026-06-12T11:06:35.181" v="827" actId="20577"/>
          <ac:spMkLst>
            <pc:docMk/>
            <pc:sldMk cId="335421570" sldId="268"/>
            <ac:spMk id="9" creationId="{00000000-0000-0000-0000-000000000000}"/>
          </ac:spMkLst>
        </pc:spChg>
        <pc:spChg chg="add mod">
          <ac:chgData name="Mrs M Walshe" userId="af64958e-59dd-41eb-becd-afda1fc0b93a" providerId="ADAL" clId="{9A48C267-A565-4DAF-8FC1-7EF824C32046}" dt="2026-06-12T11:13:55.348" v="1109" actId="1076"/>
          <ac:spMkLst>
            <pc:docMk/>
            <pc:sldMk cId="335421570" sldId="268"/>
            <ac:spMk id="10" creationId="{00000000-0000-0000-0000-000000000000}"/>
          </ac:spMkLst>
        </pc:spChg>
        <pc:spChg chg="add mod">
          <ac:chgData name="Mrs M Walshe" userId="af64958e-59dd-41eb-becd-afda1fc0b93a" providerId="ADAL" clId="{9A48C267-A565-4DAF-8FC1-7EF824C32046}" dt="2026-06-12T11:14:03.880" v="1111" actId="1076"/>
          <ac:spMkLst>
            <pc:docMk/>
            <pc:sldMk cId="335421570" sldId="268"/>
            <ac:spMk id="11" creationId="{803B7313-513B-73DB-BEC6-EEF53433B3A1}"/>
          </ac:spMkLst>
        </pc:spChg>
      </pc:sldChg>
      <pc:sldChg chg="addSp delSp modSp mod delAnim modAnim">
        <pc:chgData name="Mrs M Walshe" userId="af64958e-59dd-41eb-becd-afda1fc0b93a" providerId="ADAL" clId="{9A48C267-A565-4DAF-8FC1-7EF824C32046}" dt="2026-06-17T12:51:06.403" v="1642" actId="1076"/>
        <pc:sldMkLst>
          <pc:docMk/>
          <pc:sldMk cId="1413225476" sldId="273"/>
        </pc:sldMkLst>
        <pc:spChg chg="mod">
          <ac:chgData name="Mrs M Walshe" userId="af64958e-59dd-41eb-becd-afda1fc0b93a" providerId="ADAL" clId="{9A48C267-A565-4DAF-8FC1-7EF824C32046}" dt="2026-06-17T12:51:00.667" v="1639" actId="1076"/>
          <ac:spMkLst>
            <pc:docMk/>
            <pc:sldMk cId="1413225476" sldId="273"/>
            <ac:spMk id="2" creationId="{00000000-0000-0000-0000-000000000000}"/>
          </ac:spMkLst>
        </pc:spChg>
        <pc:spChg chg="mod">
          <ac:chgData name="Mrs M Walshe" userId="af64958e-59dd-41eb-becd-afda1fc0b93a" providerId="ADAL" clId="{9A48C267-A565-4DAF-8FC1-7EF824C32046}" dt="2026-06-12T11:05:31.347" v="779" actId="20577"/>
          <ac:spMkLst>
            <pc:docMk/>
            <pc:sldMk cId="1413225476" sldId="273"/>
            <ac:spMk id="3" creationId="{00000000-0000-0000-0000-000000000000}"/>
          </ac:spMkLst>
        </pc:spChg>
        <pc:spChg chg="mod">
          <ac:chgData name="Mrs M Walshe" userId="af64958e-59dd-41eb-becd-afda1fc0b93a" providerId="ADAL" clId="{9A48C267-A565-4DAF-8FC1-7EF824C32046}" dt="2026-06-17T12:46:49.385" v="1498" actId="20577"/>
          <ac:spMkLst>
            <pc:docMk/>
            <pc:sldMk cId="1413225476" sldId="273"/>
            <ac:spMk id="5" creationId="{00000000-0000-0000-0000-000000000000}"/>
          </ac:spMkLst>
        </pc:spChg>
        <pc:spChg chg="mod">
          <ac:chgData name="Mrs M Walshe" userId="af64958e-59dd-41eb-becd-afda1fc0b93a" providerId="ADAL" clId="{9A48C267-A565-4DAF-8FC1-7EF824C32046}" dt="2026-06-17T12:50:59.043" v="1638" actId="1076"/>
          <ac:spMkLst>
            <pc:docMk/>
            <pc:sldMk cId="1413225476" sldId="273"/>
            <ac:spMk id="6" creationId="{00000000-0000-0000-0000-000000000000}"/>
          </ac:spMkLst>
        </pc:spChg>
        <pc:spChg chg="add mod">
          <ac:chgData name="Mrs M Walshe" userId="af64958e-59dd-41eb-becd-afda1fc0b93a" providerId="ADAL" clId="{9A48C267-A565-4DAF-8FC1-7EF824C32046}" dt="2026-06-17T12:51:02.354" v="1640" actId="1076"/>
          <ac:spMkLst>
            <pc:docMk/>
            <pc:sldMk cId="1413225476" sldId="273"/>
            <ac:spMk id="7" creationId="{31F349B4-0D86-6014-0177-1F904777B564}"/>
          </ac:spMkLst>
        </pc:spChg>
        <pc:spChg chg="add mod">
          <ac:chgData name="Mrs M Walshe" userId="af64958e-59dd-41eb-becd-afda1fc0b93a" providerId="ADAL" clId="{9A48C267-A565-4DAF-8FC1-7EF824C32046}" dt="2026-06-17T12:51:04.291" v="1641" actId="1076"/>
          <ac:spMkLst>
            <pc:docMk/>
            <pc:sldMk cId="1413225476" sldId="273"/>
            <ac:spMk id="8" creationId="{26462316-6B6D-E582-A40B-013DD081ED5D}"/>
          </ac:spMkLst>
        </pc:spChg>
        <pc:spChg chg="add mod">
          <ac:chgData name="Mrs M Walshe" userId="af64958e-59dd-41eb-becd-afda1fc0b93a" providerId="ADAL" clId="{9A48C267-A565-4DAF-8FC1-7EF824C32046}" dt="2026-06-17T12:51:06.403" v="1642" actId="1076"/>
          <ac:spMkLst>
            <pc:docMk/>
            <pc:sldMk cId="1413225476" sldId="273"/>
            <ac:spMk id="10" creationId="{D3207D4F-1446-8650-2DD3-F4EFF3086062}"/>
          </ac:spMkLst>
        </pc:spChg>
      </pc:sldChg>
      <pc:sldChg chg="modSp mod">
        <pc:chgData name="Mrs M Walshe" userId="af64958e-59dd-41eb-becd-afda1fc0b93a" providerId="ADAL" clId="{9A48C267-A565-4DAF-8FC1-7EF824C32046}" dt="2026-06-17T12:55:21.819" v="1851" actId="20577"/>
        <pc:sldMkLst>
          <pc:docMk/>
          <pc:sldMk cId="1243328997" sldId="276"/>
        </pc:sldMkLst>
        <pc:spChg chg="mod">
          <ac:chgData name="Mrs M Walshe" userId="af64958e-59dd-41eb-becd-afda1fc0b93a" providerId="ADAL" clId="{9A48C267-A565-4DAF-8FC1-7EF824C32046}" dt="2026-06-12T11:09:57.850" v="920" actId="20577"/>
          <ac:spMkLst>
            <pc:docMk/>
            <pc:sldMk cId="1243328997" sldId="276"/>
            <ac:spMk id="3" creationId="{00000000-0000-0000-0000-000000000000}"/>
          </ac:spMkLst>
        </pc:spChg>
        <pc:spChg chg="mod">
          <ac:chgData name="Mrs M Walshe" userId="af64958e-59dd-41eb-becd-afda1fc0b93a" providerId="ADAL" clId="{9A48C267-A565-4DAF-8FC1-7EF824C32046}" dt="2026-06-17T12:55:21.819" v="1851" actId="20577"/>
          <ac:spMkLst>
            <pc:docMk/>
            <pc:sldMk cId="1243328997" sldId="276"/>
            <ac:spMk id="7" creationId="{00000000-0000-0000-0000-000000000000}"/>
          </ac:spMkLst>
        </pc:spChg>
      </pc:sldChg>
      <pc:sldMasterChg chg="delSldLayout">
        <pc:chgData name="Mrs M Walshe" userId="af64958e-59dd-41eb-becd-afda1fc0b93a" providerId="ADAL" clId="{9A48C267-A565-4DAF-8FC1-7EF824C32046}" dt="2026-06-12T11:10:05.831" v="922" actId="47"/>
        <pc:sldMasterMkLst>
          <pc:docMk/>
          <pc:sldMasterMk cId="200785352" sldId="2147483678"/>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FBD289-0F41-4866-861C-FBCBF12B6D98}" type="datetimeFigureOut">
              <a:rPr lang="en-GB" smtClean="0"/>
              <a:t>17/06/2026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F5276A-EE24-4824-8F9D-7A583034E61E}" type="slidenum">
              <a:rPr lang="en-GB" smtClean="0"/>
              <a:t>‹#›</a:t>
            </a:fld>
            <a:endParaRPr lang="en-GB"/>
          </a:p>
        </p:txBody>
      </p:sp>
    </p:spTree>
    <p:extLst>
      <p:ext uri="{BB962C8B-B14F-4D97-AF65-F5344CB8AC3E}">
        <p14:creationId xmlns:p14="http://schemas.microsoft.com/office/powerpoint/2010/main" val="1215944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91F11C8-AAF3-406E-96FB-C6355224E091}"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FA566E-C33D-48C5-8B88-671F8EFF26C0}" type="slidenum">
              <a:rPr lang="en-GB" smtClean="0"/>
              <a:t>‹#›</a:t>
            </a:fld>
            <a:endParaRPr lang="en-GB"/>
          </a:p>
        </p:txBody>
      </p:sp>
    </p:spTree>
    <p:extLst>
      <p:ext uri="{BB962C8B-B14F-4D97-AF65-F5344CB8AC3E}">
        <p14:creationId xmlns:p14="http://schemas.microsoft.com/office/powerpoint/2010/main" val="4272884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91F11C8-AAF3-406E-96FB-C6355224E091}" type="datetimeFigureOut">
              <a:rPr lang="en-GB" smtClean="0"/>
              <a:t>17/06/2026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FA566E-C33D-48C5-8B88-671F8EFF26C0}" type="slidenum">
              <a:rPr lang="en-GB" smtClean="0"/>
              <a:t>‹#›</a:t>
            </a:fld>
            <a:endParaRPr lang="en-GB"/>
          </a:p>
        </p:txBody>
      </p:sp>
    </p:spTree>
    <p:extLst>
      <p:ext uri="{BB962C8B-B14F-4D97-AF65-F5344CB8AC3E}">
        <p14:creationId xmlns:p14="http://schemas.microsoft.com/office/powerpoint/2010/main" val="4217305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fld id="{A91F11C8-AAF3-406E-96FB-C6355224E091}" type="datetimeFigureOut">
              <a:rPr lang="en-GB" smtClean="0"/>
              <a:t>17/06/2026</a:t>
            </a:fld>
            <a:endParaRPr lang="en-GB"/>
          </a:p>
        </p:txBody>
      </p:sp>
      <p:sp>
        <p:nvSpPr>
          <p:cNvPr id="3" name="Rectangle 4"/>
          <p:cNvSpPr>
            <a:spLocks noGrp="1" noChangeArrowheads="1"/>
          </p:cNvSpPr>
          <p:nvPr>
            <p:ph type="ftr" idx="11"/>
          </p:nvPr>
        </p:nvSpPr>
        <p:spPr>
          <a:ln/>
        </p:spPr>
        <p:txBody>
          <a:bodyPr/>
          <a:lstStyle>
            <a:lvl1pPr>
              <a:defRPr/>
            </a:lvl1pPr>
          </a:lstStyle>
          <a:p>
            <a:endParaRPr lang="en-GB"/>
          </a:p>
        </p:txBody>
      </p:sp>
      <p:sp>
        <p:nvSpPr>
          <p:cNvPr id="4" name="Rectangle 5"/>
          <p:cNvSpPr>
            <a:spLocks noGrp="1" noChangeArrowheads="1"/>
          </p:cNvSpPr>
          <p:nvPr>
            <p:ph type="sldNum" idx="12"/>
          </p:nvPr>
        </p:nvSpPr>
        <p:spPr>
          <a:ln/>
        </p:spPr>
        <p:txBody>
          <a:bodyPr/>
          <a:lstStyle>
            <a:lvl1pPr>
              <a:defRPr/>
            </a:lvl1pPr>
          </a:lstStyle>
          <a:p>
            <a:fld id="{12FA566E-C33D-48C5-8B88-671F8EFF26C0}" type="slidenum">
              <a:rPr lang="en-GB" smtClean="0"/>
              <a:t>‹#›</a:t>
            </a:fld>
            <a:endParaRPr lang="en-GB"/>
          </a:p>
        </p:txBody>
      </p:sp>
      <p:sp>
        <p:nvSpPr>
          <p:cNvPr id="5"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6"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8484076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alpha val="37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2400">
                <a:solidFill>
                  <a:schemeClr val="tx1">
                    <a:tint val="75000"/>
                  </a:schemeClr>
                </a:solidFill>
                <a:latin typeface="Comic Sans MS" panose="030F0702030302020204" pitchFamily="66" charset="0"/>
              </a:defRPr>
            </a:lvl1pPr>
          </a:lstStyle>
          <a:p>
            <a:fld id="{A91F11C8-AAF3-406E-96FB-C6355224E091}" type="datetimeFigureOut">
              <a:rPr lang="en-GB" smtClean="0"/>
              <a:t>17/06/2026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latin typeface="Comic Sans MS" panose="030F0702030302020204" pitchFamily="66" charset="0"/>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400">
                <a:solidFill>
                  <a:schemeClr val="tx1">
                    <a:tint val="75000"/>
                  </a:schemeClr>
                </a:solidFill>
                <a:latin typeface="Comic Sans MS" panose="030F0702030302020204" pitchFamily="66" charset="0"/>
              </a:defRPr>
            </a:lvl1pPr>
          </a:lstStyle>
          <a:p>
            <a:fld id="{12FA566E-C33D-48C5-8B88-671F8EFF26C0}" type="slidenum">
              <a:rPr lang="en-GB" smtClean="0"/>
              <a:t>‹#›</a:t>
            </a:fld>
            <a:endParaRPr lang="en-GB"/>
          </a:p>
        </p:txBody>
      </p:sp>
    </p:spTree>
    <p:extLst>
      <p:ext uri="{BB962C8B-B14F-4D97-AF65-F5344CB8AC3E}">
        <p14:creationId xmlns:p14="http://schemas.microsoft.com/office/powerpoint/2010/main" val="20078535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Lst>
  <p:txStyles>
    <p:titleStyle>
      <a:lvl1pPr algn="l" defTabSz="914400" rtl="0" eaLnBrk="1" latinLnBrk="0" hangingPunct="1">
        <a:lnSpc>
          <a:spcPct val="90000"/>
        </a:lnSpc>
        <a:spcBef>
          <a:spcPct val="0"/>
        </a:spcBef>
        <a:buNone/>
        <a:defRPr sz="2400" kern="1200">
          <a:solidFill>
            <a:schemeClr val="tx1"/>
          </a:solidFill>
          <a:latin typeface="Comic Sans MS" panose="030F0702030302020204" pitchFamily="66"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9954" y="68847"/>
            <a:ext cx="9144000" cy="684691"/>
          </a:xfrm>
        </p:spPr>
        <p:txBody>
          <a:bodyPr/>
          <a:lstStyle/>
          <a:p>
            <a:r>
              <a:rPr lang="en-GB" dirty="0"/>
              <a:t>13.1 An increasing urban world</a:t>
            </a:r>
          </a:p>
        </p:txBody>
      </p:sp>
      <p:graphicFrame>
        <p:nvGraphicFramePr>
          <p:cNvPr id="2" name="Table 1">
            <a:extLst>
              <a:ext uri="{FF2B5EF4-FFF2-40B4-BE49-F238E27FC236}">
                <a16:creationId xmlns:a16="http://schemas.microsoft.com/office/drawing/2014/main" id="{0EDB46D7-0CD6-43B3-8B34-D264786234AB}"/>
              </a:ext>
            </a:extLst>
          </p:cNvPr>
          <p:cNvGraphicFramePr>
            <a:graphicFrameLocks noGrp="1"/>
          </p:cNvGraphicFramePr>
          <p:nvPr>
            <p:extLst>
              <p:ext uri="{D42A27DB-BD31-4B8C-83A1-F6EECF244321}">
                <p14:modId xmlns:p14="http://schemas.microsoft.com/office/powerpoint/2010/main" val="3854734866"/>
              </p:ext>
            </p:extLst>
          </p:nvPr>
        </p:nvGraphicFramePr>
        <p:xfrm>
          <a:off x="160664" y="4854456"/>
          <a:ext cx="5066253" cy="391986"/>
        </p:xfrm>
        <a:graphic>
          <a:graphicData uri="http://schemas.openxmlformats.org/drawingml/2006/table">
            <a:tbl>
              <a:tblPr firstRow="1" firstCol="1" bandRow="1">
                <a:tableStyleId>{2D5ABB26-0587-4C30-8999-92F81FD0307C}</a:tableStyleId>
              </a:tblPr>
              <a:tblGrid>
                <a:gridCol w="5066253">
                  <a:extLst>
                    <a:ext uri="{9D8B030D-6E8A-4147-A177-3AD203B41FA5}">
                      <a16:colId xmlns:a16="http://schemas.microsoft.com/office/drawing/2014/main" val="278554956"/>
                    </a:ext>
                  </a:extLst>
                </a:gridCol>
              </a:tblGrid>
              <a:tr h="362030">
                <a:tc>
                  <a:txBody>
                    <a:bodyPr/>
                    <a:lstStyle/>
                    <a:p>
                      <a:pPr marL="0" lvl="0" indent="0">
                        <a:lnSpc>
                          <a:spcPct val="115000"/>
                        </a:lnSpc>
                        <a:spcAft>
                          <a:spcPts val="0"/>
                        </a:spcAft>
                        <a:buFont typeface="+mj-lt"/>
                        <a:buNone/>
                      </a:pPr>
                      <a:r>
                        <a:rPr lang="en-GB" sz="2400" dirty="0">
                          <a:effectLst/>
                          <a:latin typeface="Comic Sans MS" panose="030F0702030302020204" pitchFamily="66" charset="0"/>
                        </a:rPr>
                        <a:t>4. What is an informal economy? </a:t>
                      </a:r>
                      <a:endParaRPr lang="en-GB" sz="32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76662374"/>
                  </a:ext>
                </a:extLst>
              </a:tr>
            </a:tbl>
          </a:graphicData>
        </a:graphic>
      </p:graphicFrame>
      <p:graphicFrame>
        <p:nvGraphicFramePr>
          <p:cNvPr id="7" name="Table 6">
            <a:extLst>
              <a:ext uri="{FF2B5EF4-FFF2-40B4-BE49-F238E27FC236}">
                <a16:creationId xmlns:a16="http://schemas.microsoft.com/office/drawing/2014/main" id="{B9CFFCEA-6F2B-40A1-95DE-69588FAE70A8}"/>
              </a:ext>
            </a:extLst>
          </p:cNvPr>
          <p:cNvGraphicFramePr>
            <a:graphicFrameLocks noGrp="1"/>
          </p:cNvGraphicFramePr>
          <p:nvPr>
            <p:extLst>
              <p:ext uri="{D42A27DB-BD31-4B8C-83A1-F6EECF244321}">
                <p14:modId xmlns:p14="http://schemas.microsoft.com/office/powerpoint/2010/main" val="3767976362"/>
              </p:ext>
            </p:extLst>
          </p:nvPr>
        </p:nvGraphicFramePr>
        <p:xfrm>
          <a:off x="236421" y="3036136"/>
          <a:ext cx="5719396" cy="761165"/>
        </p:xfrm>
        <a:graphic>
          <a:graphicData uri="http://schemas.openxmlformats.org/drawingml/2006/table">
            <a:tbl>
              <a:tblPr firstRow="1" firstCol="1" bandRow="1">
                <a:tableStyleId>{2D5ABB26-0587-4C30-8999-92F81FD0307C}</a:tableStyleId>
              </a:tblPr>
              <a:tblGrid>
                <a:gridCol w="5719396">
                  <a:extLst>
                    <a:ext uri="{9D8B030D-6E8A-4147-A177-3AD203B41FA5}">
                      <a16:colId xmlns:a16="http://schemas.microsoft.com/office/drawing/2014/main" val="1910884994"/>
                    </a:ext>
                  </a:extLst>
                </a:gridCol>
              </a:tblGrid>
              <a:tr h="761165">
                <a:tc>
                  <a:txBody>
                    <a:bodyPr/>
                    <a:lstStyle/>
                    <a:p>
                      <a:pPr marL="0" lvl="0" indent="0">
                        <a:lnSpc>
                          <a:spcPct val="115000"/>
                        </a:lnSpc>
                        <a:spcAft>
                          <a:spcPts val="1000"/>
                        </a:spcAft>
                        <a:buFont typeface="+mj-lt"/>
                        <a:buNone/>
                      </a:pPr>
                      <a:r>
                        <a:rPr lang="en-GB" sz="2800" dirty="0">
                          <a:effectLst/>
                        </a:rPr>
                        <a:t>3. Name two push factors</a:t>
                      </a:r>
                      <a:endParaRPr lang="en-GB" sz="2400" dirty="0">
                        <a:effectLst/>
                      </a:endParaRPr>
                    </a:p>
                  </a:txBody>
                  <a:tcPr marL="68580" marR="68580" marT="0" marB="0"/>
                </a:tc>
                <a:extLst>
                  <a:ext uri="{0D108BD9-81ED-4DB2-BD59-A6C34878D82A}">
                    <a16:rowId xmlns:a16="http://schemas.microsoft.com/office/drawing/2014/main" val="901174618"/>
                  </a:ext>
                </a:extLst>
              </a:tr>
            </a:tbl>
          </a:graphicData>
        </a:graphic>
      </p:graphicFrame>
      <p:sp>
        <p:nvSpPr>
          <p:cNvPr id="8" name="Rectangle 7"/>
          <p:cNvSpPr/>
          <p:nvPr/>
        </p:nvSpPr>
        <p:spPr>
          <a:xfrm>
            <a:off x="201365" y="546987"/>
            <a:ext cx="11539926" cy="2308324"/>
          </a:xfrm>
          <a:prstGeom prst="rect">
            <a:avLst/>
          </a:prstGeom>
        </p:spPr>
        <p:txBody>
          <a:bodyPr wrap="square">
            <a:spAutoFit/>
          </a:bodyPr>
          <a:lstStyle/>
          <a:p>
            <a:r>
              <a:rPr lang="en-GB" sz="2400" dirty="0">
                <a:latin typeface="Comic Sans MS" panose="030F0702030302020204" pitchFamily="66" charset="0"/>
              </a:rPr>
              <a:t>1.What is meant by the term ‘urbanisation’ ?</a:t>
            </a:r>
          </a:p>
          <a:p>
            <a:endParaRPr lang="en-GB" sz="2400" dirty="0">
              <a:latin typeface="Comic Sans MS" panose="030F0702030302020204" pitchFamily="66" charset="0"/>
            </a:endParaRPr>
          </a:p>
          <a:p>
            <a:endParaRPr lang="en-GB" sz="2400" dirty="0">
              <a:latin typeface="Comic Sans MS" panose="030F0702030302020204" pitchFamily="66" charset="0"/>
            </a:endParaRPr>
          </a:p>
          <a:p>
            <a:endParaRPr lang="en-GB" sz="2400" dirty="0">
              <a:latin typeface="Comic Sans MS" panose="030F0702030302020204" pitchFamily="66" charset="0"/>
            </a:endParaRPr>
          </a:p>
          <a:p>
            <a:r>
              <a:rPr lang="en-GB" sz="2400" dirty="0">
                <a:latin typeface="Comic Sans MS" panose="030F0702030302020204" pitchFamily="66" charset="0"/>
              </a:rPr>
              <a:t>2.What is a pull factor?</a:t>
            </a:r>
          </a:p>
          <a:p>
            <a:endParaRPr lang="en-GB" sz="2400" dirty="0">
              <a:latin typeface="Comic Sans MS" panose="030F0702030302020204" pitchFamily="66" charset="0"/>
            </a:endParaRPr>
          </a:p>
        </p:txBody>
      </p:sp>
      <p:sp>
        <p:nvSpPr>
          <p:cNvPr id="9" name="Rectangle 8"/>
          <p:cNvSpPr/>
          <p:nvPr/>
        </p:nvSpPr>
        <p:spPr>
          <a:xfrm>
            <a:off x="160664" y="3426541"/>
            <a:ext cx="11178640" cy="1366528"/>
          </a:xfrm>
          <a:prstGeom prst="rect">
            <a:avLst/>
          </a:prstGeom>
        </p:spPr>
        <p:txBody>
          <a:bodyPr wrap="square">
            <a:spAutoFit/>
          </a:bodyPr>
          <a:lstStyle/>
          <a:p>
            <a:pPr marL="228600">
              <a:lnSpc>
                <a:spcPct val="115000"/>
              </a:lnSpc>
              <a:spcAft>
                <a:spcPts val="1000"/>
              </a:spcAft>
            </a:pPr>
            <a:r>
              <a:rPr lang="en-GB" sz="2400" dirty="0">
                <a:solidFill>
                  <a:srgbClr val="FF0000"/>
                </a:solidFill>
                <a:latin typeface="Comic Sans MS" panose="030F0702030302020204" pitchFamily="66" charset="0"/>
              </a:rPr>
              <a:t>Farming jobs are difficult, technology replaces workers and low pay. Desertification and drought makes farming difficult. Schools and hospitals provide basic services. Rural areas are isolated.</a:t>
            </a:r>
            <a:endPar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endParaRPr>
          </a:p>
        </p:txBody>
      </p:sp>
      <p:sp>
        <p:nvSpPr>
          <p:cNvPr id="10" name="Rectangle 9"/>
          <p:cNvSpPr/>
          <p:nvPr/>
        </p:nvSpPr>
        <p:spPr>
          <a:xfrm>
            <a:off x="-38204" y="5369217"/>
            <a:ext cx="10624759" cy="941796"/>
          </a:xfrm>
          <a:prstGeom prst="rect">
            <a:avLst/>
          </a:prstGeom>
        </p:spPr>
        <p:txBody>
          <a:bodyPr wrap="square">
            <a:spAutoFit/>
          </a:bodyPr>
          <a:lstStyle/>
          <a:p>
            <a:pPr marL="228600">
              <a:lnSpc>
                <a:spcPct val="115000"/>
              </a:lnSpc>
              <a:spcAft>
                <a:spcPts val="1000"/>
              </a:spcAft>
            </a:pPr>
            <a:r>
              <a:rPr lang="en-GB" sz="2400" dirty="0">
                <a:solidFill>
                  <a:srgbClr val="FF0000"/>
                </a:solidFill>
                <a:latin typeface="Comic Sans MS" panose="030F0702030302020204" pitchFamily="66" charset="0"/>
              </a:rPr>
              <a:t>Employment where there is no official contract, no taxes are paid to the government</a:t>
            </a:r>
            <a:endPar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endParaRPr>
          </a:p>
        </p:txBody>
      </p:sp>
      <p:sp>
        <p:nvSpPr>
          <p:cNvPr id="11" name="Rectangle 10"/>
          <p:cNvSpPr/>
          <p:nvPr/>
        </p:nvSpPr>
        <p:spPr>
          <a:xfrm>
            <a:off x="274320" y="1063133"/>
            <a:ext cx="11336434" cy="830997"/>
          </a:xfrm>
          <a:prstGeom prst="rect">
            <a:avLst/>
          </a:prstGeom>
        </p:spPr>
        <p:txBody>
          <a:bodyPr wrap="square">
            <a:spAutoFit/>
          </a:bodyPr>
          <a:lstStyle/>
          <a:p>
            <a:r>
              <a:rPr lang="en-GB" sz="2400" dirty="0">
                <a:solidFill>
                  <a:srgbClr val="FF0000"/>
                </a:solidFill>
                <a:latin typeface="Comic Sans MS" panose="030F0702030302020204" pitchFamily="66" charset="0"/>
              </a:rPr>
              <a:t>The process of an increasing percentage of people living in urban areas (towns and cities).</a:t>
            </a:r>
          </a:p>
        </p:txBody>
      </p:sp>
      <p:sp>
        <p:nvSpPr>
          <p:cNvPr id="12" name="Rectangle 11"/>
          <p:cNvSpPr/>
          <p:nvPr/>
        </p:nvSpPr>
        <p:spPr>
          <a:xfrm>
            <a:off x="201365" y="2516421"/>
            <a:ext cx="11681259" cy="461665"/>
          </a:xfrm>
          <a:prstGeom prst="rect">
            <a:avLst/>
          </a:prstGeom>
        </p:spPr>
        <p:txBody>
          <a:bodyPr wrap="square">
            <a:spAutoFit/>
          </a:bodyPr>
          <a:lstStyle/>
          <a:p>
            <a:r>
              <a:rPr lang="en-GB" sz="2400" dirty="0">
                <a:solidFill>
                  <a:srgbClr val="FF0000"/>
                </a:solidFill>
                <a:latin typeface="Comic Sans MS" panose="030F0702030302020204" pitchFamily="66" charset="0"/>
              </a:rPr>
              <a:t>A reason why people are attracted to somewhere e.g. more job opportunities</a:t>
            </a:r>
          </a:p>
        </p:txBody>
      </p:sp>
    </p:spTree>
    <p:extLst>
      <p:ext uri="{BB962C8B-B14F-4D97-AF65-F5344CB8AC3E}">
        <p14:creationId xmlns:p14="http://schemas.microsoft.com/office/powerpoint/2010/main" val="356678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9685" y="171535"/>
            <a:ext cx="9144000" cy="910585"/>
          </a:xfrm>
        </p:spPr>
        <p:txBody>
          <a:bodyPr/>
          <a:lstStyle/>
          <a:p>
            <a:r>
              <a:rPr lang="en-GB" dirty="0"/>
              <a:t>14.10 /11 Regeneration of Birmingham </a:t>
            </a:r>
          </a:p>
        </p:txBody>
      </p:sp>
      <p:sp>
        <p:nvSpPr>
          <p:cNvPr id="2" name="TextBox 1"/>
          <p:cNvSpPr txBox="1"/>
          <p:nvPr/>
        </p:nvSpPr>
        <p:spPr>
          <a:xfrm>
            <a:off x="159170" y="1550157"/>
            <a:ext cx="10494653" cy="461665"/>
          </a:xfrm>
          <a:prstGeom prst="rect">
            <a:avLst/>
          </a:prstGeom>
          <a:noFill/>
        </p:spPr>
        <p:txBody>
          <a:bodyPr wrap="square" rtlCol="0">
            <a:spAutoFit/>
          </a:bodyPr>
          <a:lstStyle/>
          <a:p>
            <a:r>
              <a:rPr lang="en-GB" sz="2400" dirty="0">
                <a:latin typeface="Comic Sans MS" panose="030F0702030302020204" pitchFamily="66" charset="0"/>
              </a:rPr>
              <a:t>2. Why did Lee Bank (Park Central) need regenerating? </a:t>
            </a:r>
          </a:p>
        </p:txBody>
      </p:sp>
      <p:sp>
        <p:nvSpPr>
          <p:cNvPr id="5" name="TextBox 4"/>
          <p:cNvSpPr txBox="1"/>
          <p:nvPr/>
        </p:nvSpPr>
        <p:spPr>
          <a:xfrm>
            <a:off x="255182" y="626827"/>
            <a:ext cx="8343332" cy="461665"/>
          </a:xfrm>
          <a:prstGeom prst="rect">
            <a:avLst/>
          </a:prstGeom>
          <a:noFill/>
        </p:spPr>
        <p:txBody>
          <a:bodyPr wrap="square" rtlCol="0">
            <a:spAutoFit/>
          </a:bodyPr>
          <a:lstStyle/>
          <a:p>
            <a:r>
              <a:rPr lang="en-GB" sz="2400" dirty="0">
                <a:latin typeface="Comic Sans MS" panose="030F0702030302020204" pitchFamily="66" charset="0"/>
              </a:rPr>
              <a:t>1. Where is Birmingham located in the UK?  </a:t>
            </a:r>
          </a:p>
        </p:txBody>
      </p:sp>
      <p:sp>
        <p:nvSpPr>
          <p:cNvPr id="6" name="TextBox 5"/>
          <p:cNvSpPr txBox="1"/>
          <p:nvPr/>
        </p:nvSpPr>
        <p:spPr>
          <a:xfrm>
            <a:off x="255182" y="1075746"/>
            <a:ext cx="9918890" cy="461665"/>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It is in the West Midlands in the centre of England</a:t>
            </a:r>
          </a:p>
        </p:txBody>
      </p:sp>
      <p:sp>
        <p:nvSpPr>
          <p:cNvPr id="7" name="TextBox 6">
            <a:extLst>
              <a:ext uri="{FF2B5EF4-FFF2-40B4-BE49-F238E27FC236}">
                <a16:creationId xmlns:a16="http://schemas.microsoft.com/office/drawing/2014/main" id="{31F349B4-0D86-6014-0177-1F904777B564}"/>
              </a:ext>
            </a:extLst>
          </p:cNvPr>
          <p:cNvSpPr txBox="1"/>
          <p:nvPr/>
        </p:nvSpPr>
        <p:spPr>
          <a:xfrm>
            <a:off x="255182" y="2056835"/>
            <a:ext cx="12032830" cy="1938992"/>
          </a:xfrm>
          <a:prstGeom prst="rect">
            <a:avLst/>
          </a:prstGeom>
          <a:noFill/>
        </p:spPr>
        <p:txBody>
          <a:bodyPr wrap="square">
            <a:spAutoFit/>
          </a:bodyPr>
          <a:lstStyle/>
          <a:p>
            <a:r>
              <a:rPr lang="en-GB" sz="2400" dirty="0">
                <a:solidFill>
                  <a:srgbClr val="FF0000"/>
                </a:solidFill>
                <a:latin typeface="Comic Sans MS" panose="030F0702030302020204" pitchFamily="66" charset="0"/>
              </a:rPr>
              <a:t>Lee Bank suffered with </a:t>
            </a:r>
            <a:r>
              <a:rPr lang="en-GB" sz="2400" b="1" dirty="0">
                <a:solidFill>
                  <a:srgbClr val="FF0000"/>
                </a:solidFill>
                <a:latin typeface="Comic Sans MS" panose="030F0702030302020204" pitchFamily="66" charset="0"/>
              </a:rPr>
              <a:t>derelict buildings</a:t>
            </a:r>
            <a:r>
              <a:rPr lang="en-GB" sz="2400" dirty="0">
                <a:solidFill>
                  <a:srgbClr val="FF0000"/>
                </a:solidFill>
                <a:latin typeface="Comic Sans MS" panose="030F0702030302020204" pitchFamily="66" charset="0"/>
              </a:rPr>
              <a:t>, </a:t>
            </a:r>
            <a:r>
              <a:rPr lang="en-GB" sz="2400" b="1" dirty="0">
                <a:solidFill>
                  <a:srgbClr val="FF0000"/>
                </a:solidFill>
                <a:latin typeface="Comic Sans MS" panose="030F0702030302020204" pitchFamily="66" charset="0"/>
              </a:rPr>
              <a:t>housing</a:t>
            </a:r>
            <a:r>
              <a:rPr lang="en-GB" sz="2400" dirty="0">
                <a:solidFill>
                  <a:srgbClr val="FF0000"/>
                </a:solidFill>
                <a:latin typeface="Comic Sans MS" panose="030F0702030302020204" pitchFamily="66" charset="0"/>
              </a:rPr>
              <a:t> in this area was of </a:t>
            </a:r>
            <a:r>
              <a:rPr lang="en-GB" sz="2400" b="1" dirty="0">
                <a:solidFill>
                  <a:srgbClr val="FF0000"/>
                </a:solidFill>
                <a:latin typeface="Comic Sans MS" panose="030F0702030302020204" pitchFamily="66" charset="0"/>
              </a:rPr>
              <a:t>poor quality</a:t>
            </a:r>
            <a:r>
              <a:rPr lang="en-GB" sz="2400" dirty="0">
                <a:solidFill>
                  <a:srgbClr val="FF0000"/>
                </a:solidFill>
                <a:latin typeface="Comic Sans MS" panose="030F0702030302020204" pitchFamily="66" charset="0"/>
              </a:rPr>
              <a:t>.  </a:t>
            </a:r>
            <a:r>
              <a:rPr lang="en-GB" sz="2400" b="1" dirty="0">
                <a:solidFill>
                  <a:srgbClr val="FF0000"/>
                </a:solidFill>
                <a:latin typeface="Comic Sans MS" panose="030F0702030302020204" pitchFamily="66" charset="0"/>
              </a:rPr>
              <a:t>Children did not achieve well </a:t>
            </a:r>
            <a:r>
              <a:rPr lang="en-GB" sz="2400" dirty="0">
                <a:solidFill>
                  <a:srgbClr val="FF0000"/>
                </a:solidFill>
                <a:latin typeface="Comic Sans MS" panose="030F0702030302020204" pitchFamily="66" charset="0"/>
              </a:rPr>
              <a:t>at school and after they left, suffered with high unemployment.  Due to it being social housing (council housing) those on </a:t>
            </a:r>
            <a:r>
              <a:rPr lang="en-GB" sz="2400" b="1" dirty="0">
                <a:solidFill>
                  <a:srgbClr val="FF0000"/>
                </a:solidFill>
                <a:latin typeface="Comic Sans MS" panose="030F0702030302020204" pitchFamily="66" charset="0"/>
              </a:rPr>
              <a:t>low incomes or benefits </a:t>
            </a:r>
            <a:r>
              <a:rPr lang="en-GB" sz="2400" dirty="0">
                <a:solidFill>
                  <a:srgbClr val="FF0000"/>
                </a:solidFill>
                <a:latin typeface="Comic Sans MS" panose="030F0702030302020204" pitchFamily="66" charset="0"/>
              </a:rPr>
              <a:t>all lived in this area. People in this area disproportionately suffered from </a:t>
            </a:r>
            <a:r>
              <a:rPr lang="en-GB" sz="2400" b="1" dirty="0">
                <a:solidFill>
                  <a:srgbClr val="FF0000"/>
                </a:solidFill>
                <a:latin typeface="Comic Sans MS" panose="030F0702030302020204" pitchFamily="66" charset="0"/>
              </a:rPr>
              <a:t>ill health </a:t>
            </a:r>
            <a:r>
              <a:rPr lang="en-GB" sz="2400" dirty="0">
                <a:solidFill>
                  <a:srgbClr val="FF0000"/>
                </a:solidFill>
                <a:latin typeface="Comic Sans MS" panose="030F0702030302020204" pitchFamily="66" charset="0"/>
              </a:rPr>
              <a:t>compared to other. </a:t>
            </a:r>
            <a:endParaRPr lang="en-GB" sz="2400" dirty="0">
              <a:solidFill>
                <a:srgbClr val="FF0000"/>
              </a:solidFill>
            </a:endParaRPr>
          </a:p>
        </p:txBody>
      </p:sp>
      <p:sp>
        <p:nvSpPr>
          <p:cNvPr id="8" name="TextBox 7">
            <a:extLst>
              <a:ext uri="{FF2B5EF4-FFF2-40B4-BE49-F238E27FC236}">
                <a16:creationId xmlns:a16="http://schemas.microsoft.com/office/drawing/2014/main" id="{26462316-6B6D-E582-A40B-013DD081ED5D}"/>
              </a:ext>
            </a:extLst>
          </p:cNvPr>
          <p:cNvSpPr txBox="1"/>
          <p:nvPr/>
        </p:nvSpPr>
        <p:spPr>
          <a:xfrm>
            <a:off x="159170" y="4040840"/>
            <a:ext cx="6828311" cy="461665"/>
          </a:xfrm>
          <a:prstGeom prst="rect">
            <a:avLst/>
          </a:prstGeom>
          <a:noFill/>
        </p:spPr>
        <p:txBody>
          <a:bodyPr wrap="square" rtlCol="0">
            <a:spAutoFit/>
          </a:bodyPr>
          <a:lstStyle/>
          <a:p>
            <a:r>
              <a:rPr lang="en-GB" sz="2400" dirty="0">
                <a:latin typeface="Comic Sans MS" panose="030F0702030302020204" pitchFamily="66" charset="0"/>
              </a:rPr>
              <a:t>3. How was Park Central regenerated? </a:t>
            </a:r>
          </a:p>
        </p:txBody>
      </p:sp>
      <p:sp>
        <p:nvSpPr>
          <p:cNvPr id="10" name="TextBox 9">
            <a:extLst>
              <a:ext uri="{FF2B5EF4-FFF2-40B4-BE49-F238E27FC236}">
                <a16:creationId xmlns:a16="http://schemas.microsoft.com/office/drawing/2014/main" id="{D3207D4F-1446-8650-2DD3-F4EFF3086062}"/>
              </a:ext>
            </a:extLst>
          </p:cNvPr>
          <p:cNvSpPr txBox="1"/>
          <p:nvPr/>
        </p:nvSpPr>
        <p:spPr>
          <a:xfrm>
            <a:off x="159170" y="4439696"/>
            <a:ext cx="12032830" cy="2246769"/>
          </a:xfrm>
          <a:prstGeom prst="rect">
            <a:avLst/>
          </a:prstGeom>
          <a:noFill/>
        </p:spPr>
        <p:txBody>
          <a:bodyPr wrap="square">
            <a:spAutoFit/>
          </a:bodyPr>
          <a:lstStyle/>
          <a:p>
            <a:pPr marL="342900" indent="-342900">
              <a:buFontTx/>
              <a:buChar char="-"/>
            </a:pPr>
            <a:r>
              <a:rPr lang="en-GB" sz="2000" b="1" dirty="0">
                <a:solidFill>
                  <a:srgbClr val="FF0000"/>
                </a:solidFill>
                <a:latin typeface="Comic Sans MS"/>
              </a:rPr>
              <a:t>Developers included local people in the decision-making process</a:t>
            </a:r>
            <a:r>
              <a:rPr lang="en-GB" sz="2000" dirty="0">
                <a:solidFill>
                  <a:srgbClr val="FF0000"/>
                </a:solidFill>
                <a:latin typeface="Comic Sans MS"/>
              </a:rPr>
              <a:t>, so </a:t>
            </a:r>
            <a:r>
              <a:rPr lang="en-GB" sz="2000" b="1" dirty="0">
                <a:solidFill>
                  <a:srgbClr val="FF0000"/>
                </a:solidFill>
                <a:latin typeface="Comic Sans MS"/>
              </a:rPr>
              <a:t>energy efficient homes were built around park areas – urban greening</a:t>
            </a:r>
          </a:p>
          <a:p>
            <a:pPr marL="342900" indent="-342900">
              <a:buFontTx/>
              <a:buChar char="-"/>
            </a:pPr>
            <a:r>
              <a:rPr lang="en-GB" sz="2000" b="1" dirty="0">
                <a:solidFill>
                  <a:srgbClr val="FF0000"/>
                </a:solidFill>
                <a:latin typeface="Comic Sans MS" panose="030F0702030302020204" pitchFamily="66" charset="0"/>
              </a:rPr>
              <a:t>Sustainable houses/buildings – energy efficient with floor to ceiling windows that allow light and heat in but triple glazed so heat doesn’t escape.</a:t>
            </a:r>
          </a:p>
          <a:p>
            <a:pPr marL="342900" indent="-342900">
              <a:buFontTx/>
              <a:buChar char="-"/>
            </a:pPr>
            <a:r>
              <a:rPr lang="en-GB" sz="2000" b="1" dirty="0">
                <a:solidFill>
                  <a:srgbClr val="FF0000"/>
                </a:solidFill>
                <a:latin typeface="Comic Sans MS" panose="030F0702030302020204" pitchFamily="66" charset="0"/>
              </a:rPr>
              <a:t>Well lit environment so that criminal activity can’t thrive</a:t>
            </a:r>
          </a:p>
          <a:p>
            <a:r>
              <a:rPr lang="en-GB" sz="2000" b="1" dirty="0">
                <a:solidFill>
                  <a:srgbClr val="FF0000"/>
                </a:solidFill>
                <a:latin typeface="Comic Sans MS"/>
              </a:rPr>
              <a:t>-Pepper potting - mix of social housing tenants and private homeowners aimed at improving aspirations of the residents there.  Making them feel socially included in everyday society.</a:t>
            </a:r>
            <a:endParaRPr lang="en-GB" sz="2000" dirty="0">
              <a:solidFill>
                <a:srgbClr val="FF0000"/>
              </a:solidFill>
            </a:endParaRPr>
          </a:p>
        </p:txBody>
      </p:sp>
    </p:spTree>
    <p:extLst>
      <p:ext uri="{BB962C8B-B14F-4D97-AF65-F5344CB8AC3E}">
        <p14:creationId xmlns:p14="http://schemas.microsoft.com/office/powerpoint/2010/main" val="141322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82890" y="198961"/>
            <a:ext cx="9144000" cy="674496"/>
          </a:xfrm>
        </p:spPr>
        <p:txBody>
          <a:bodyPr/>
          <a:lstStyle/>
          <a:p>
            <a:r>
              <a:rPr lang="en-GB" dirty="0"/>
              <a:t>15.1/2 Planning for urban sustainability/ Sustainable living</a:t>
            </a:r>
          </a:p>
        </p:txBody>
      </p:sp>
      <p:sp>
        <p:nvSpPr>
          <p:cNvPr id="2" name="TextBox 1"/>
          <p:cNvSpPr txBox="1"/>
          <p:nvPr/>
        </p:nvSpPr>
        <p:spPr>
          <a:xfrm>
            <a:off x="95535" y="1105469"/>
            <a:ext cx="5923128" cy="461665"/>
          </a:xfrm>
          <a:prstGeom prst="rect">
            <a:avLst/>
          </a:prstGeom>
          <a:noFill/>
        </p:spPr>
        <p:txBody>
          <a:bodyPr wrap="square" rtlCol="0">
            <a:spAutoFit/>
          </a:bodyPr>
          <a:lstStyle/>
          <a:p>
            <a:r>
              <a:rPr lang="en-GB" sz="2400" dirty="0">
                <a:latin typeface="Comic Sans MS" panose="030F0702030302020204" pitchFamily="66" charset="0"/>
              </a:rPr>
              <a:t>1. What is urban sustainability?</a:t>
            </a:r>
          </a:p>
        </p:txBody>
      </p:sp>
      <p:sp>
        <p:nvSpPr>
          <p:cNvPr id="4" name="Rectangle 3"/>
          <p:cNvSpPr/>
          <p:nvPr/>
        </p:nvSpPr>
        <p:spPr>
          <a:xfrm>
            <a:off x="5095164" y="1105469"/>
            <a:ext cx="6096000" cy="1477328"/>
          </a:xfrm>
          <a:prstGeom prst="rect">
            <a:avLst/>
          </a:prstGeom>
        </p:spPr>
        <p:txBody>
          <a:bodyPr>
            <a:spAutoFit/>
          </a:bodyPr>
          <a:lstStyle/>
          <a:p>
            <a:r>
              <a:rPr lang="en-GB" dirty="0">
                <a:solidFill>
                  <a:srgbClr val="FF0000"/>
                </a:solidFill>
                <a:latin typeface="Comic Sans MS" panose="030F0702030302020204" pitchFamily="66" charset="0"/>
              </a:rPr>
              <a:t>Improving the quality of life in a city, including ecological, cultural, political, institutional, social and economic components without leaving a burden on the future generations. A burden which is the result of a reduced natural capital and an excessive local debt.</a:t>
            </a:r>
            <a:endParaRPr lang="en-GB" dirty="0"/>
          </a:p>
        </p:txBody>
      </p:sp>
      <p:sp>
        <p:nvSpPr>
          <p:cNvPr id="5" name="TextBox 4"/>
          <p:cNvSpPr txBox="1"/>
          <p:nvPr/>
        </p:nvSpPr>
        <p:spPr>
          <a:xfrm>
            <a:off x="259307" y="2582797"/>
            <a:ext cx="5036024" cy="830997"/>
          </a:xfrm>
          <a:prstGeom prst="rect">
            <a:avLst/>
          </a:prstGeom>
          <a:noFill/>
        </p:spPr>
        <p:txBody>
          <a:bodyPr wrap="square" rtlCol="0">
            <a:spAutoFit/>
          </a:bodyPr>
          <a:lstStyle/>
          <a:p>
            <a:r>
              <a:rPr lang="en-GB" sz="2400" dirty="0">
                <a:latin typeface="Comic Sans MS" panose="030F0702030302020204" pitchFamily="66" charset="0"/>
              </a:rPr>
              <a:t>2. How can a city (Birmingham)  be more sustainable? </a:t>
            </a:r>
          </a:p>
        </p:txBody>
      </p:sp>
      <p:sp>
        <p:nvSpPr>
          <p:cNvPr id="6" name="TextBox 5"/>
          <p:cNvSpPr txBox="1"/>
          <p:nvPr/>
        </p:nvSpPr>
        <p:spPr>
          <a:xfrm>
            <a:off x="3650776" y="3238394"/>
            <a:ext cx="7956644" cy="1200329"/>
          </a:xfrm>
          <a:prstGeom prst="rect">
            <a:avLst/>
          </a:prstGeom>
          <a:noFill/>
        </p:spPr>
        <p:txBody>
          <a:bodyPr wrap="square" rtlCol="0">
            <a:spAutoFit/>
          </a:bodyPr>
          <a:lstStyle/>
          <a:p>
            <a:r>
              <a:rPr lang="en-GB" altLang="en-US" dirty="0">
                <a:solidFill>
                  <a:srgbClr val="FF0000"/>
                </a:solidFill>
                <a:latin typeface="Comic Sans MS" panose="030F0702030302020204" pitchFamily="66" charset="0"/>
                <a:cs typeface="Times New Roman" panose="02020603050405020304" pitchFamily="18" charset="0"/>
              </a:rPr>
              <a:t>Reducing and safely disposing of waste</a:t>
            </a:r>
            <a:r>
              <a:rPr lang="en-GB" altLang="en-US" dirty="0">
                <a:solidFill>
                  <a:srgbClr val="FF0000"/>
                </a:solidFill>
                <a:latin typeface="Comic Sans MS" panose="030F0702030302020204" pitchFamily="66" charset="0"/>
              </a:rPr>
              <a:t>, Making buildings more energy efficient, </a:t>
            </a:r>
            <a:r>
              <a:rPr lang="en-GB" altLang="en-US" dirty="0">
                <a:solidFill>
                  <a:srgbClr val="FF0000"/>
                </a:solidFill>
                <a:latin typeface="Comic Sans MS" panose="030F0702030302020204" pitchFamily="66" charset="0"/>
                <a:cs typeface="Times New Roman" panose="02020603050405020304" pitchFamily="18" charset="0"/>
              </a:rPr>
              <a:t>Using green energy sources to reduce pollution</a:t>
            </a:r>
            <a:r>
              <a:rPr lang="en-GB" altLang="en-US" dirty="0">
                <a:solidFill>
                  <a:srgbClr val="FF0000"/>
                </a:solidFill>
                <a:latin typeface="Comic Sans MS" panose="030F0702030302020204" pitchFamily="66" charset="0"/>
              </a:rPr>
              <a:t>, </a:t>
            </a:r>
            <a:r>
              <a:rPr lang="en-GB" altLang="en-US" dirty="0">
                <a:solidFill>
                  <a:srgbClr val="FF0000"/>
                </a:solidFill>
                <a:latin typeface="Comic Sans MS" panose="030F0702030302020204" pitchFamily="66" charset="0"/>
                <a:cs typeface="Times New Roman" panose="02020603050405020304" pitchFamily="18" charset="0"/>
              </a:rPr>
              <a:t>Providing an efficient public transport system</a:t>
            </a:r>
            <a:r>
              <a:rPr lang="en-GB" altLang="en-US" dirty="0">
                <a:solidFill>
                  <a:srgbClr val="FF0000"/>
                </a:solidFill>
                <a:latin typeface="Comic Sans MS" panose="030F0702030302020204" pitchFamily="66" charset="0"/>
              </a:rPr>
              <a:t>, Use of brownfield sites, </a:t>
            </a:r>
            <a:r>
              <a:rPr lang="en-GB" altLang="en-US" dirty="0">
                <a:solidFill>
                  <a:srgbClr val="FF0000"/>
                </a:solidFill>
                <a:latin typeface="Comic Sans MS" panose="030F0702030302020204" pitchFamily="66" charset="0"/>
                <a:cs typeface="Times New Roman" panose="02020603050405020304" pitchFamily="18" charset="0"/>
              </a:rPr>
              <a:t>Conserving the historic and natural environment</a:t>
            </a:r>
            <a:r>
              <a:rPr lang="en-GB" altLang="en-US" dirty="0">
                <a:solidFill>
                  <a:srgbClr val="FF0000"/>
                </a:solidFill>
                <a:latin typeface="Comic Sans MS" panose="030F0702030302020204" pitchFamily="66" charset="0"/>
              </a:rPr>
              <a:t>,</a:t>
            </a:r>
            <a:r>
              <a:rPr lang="en-GB" altLang="en-US" dirty="0">
                <a:solidFill>
                  <a:srgbClr val="FF0000"/>
                </a:solidFill>
                <a:latin typeface="Comic Sans MS" panose="030F0702030302020204" pitchFamily="66" charset="0"/>
                <a:cs typeface="Times New Roman" panose="02020603050405020304" pitchFamily="18" charset="0"/>
              </a:rPr>
              <a:t> Involving local people</a:t>
            </a:r>
            <a:r>
              <a:rPr lang="en-GB" altLang="en-US" dirty="0">
                <a:solidFill>
                  <a:srgbClr val="FF0000"/>
                </a:solidFill>
                <a:latin typeface="Comic Sans MS" panose="030F0702030302020204" pitchFamily="66" charset="0"/>
              </a:rPr>
              <a:t>.</a:t>
            </a:r>
          </a:p>
        </p:txBody>
      </p:sp>
      <p:sp>
        <p:nvSpPr>
          <p:cNvPr id="7" name="TextBox 6"/>
          <p:cNvSpPr txBox="1"/>
          <p:nvPr/>
        </p:nvSpPr>
        <p:spPr>
          <a:xfrm>
            <a:off x="95535" y="4763069"/>
            <a:ext cx="6701051" cy="830997"/>
          </a:xfrm>
          <a:prstGeom prst="rect">
            <a:avLst/>
          </a:prstGeom>
          <a:noFill/>
        </p:spPr>
        <p:txBody>
          <a:bodyPr wrap="square" rtlCol="0">
            <a:spAutoFit/>
          </a:bodyPr>
          <a:lstStyle/>
          <a:p>
            <a:r>
              <a:rPr lang="en-GB" sz="2400" dirty="0">
                <a:latin typeface="Comic Sans MS" panose="030F0702030302020204" pitchFamily="66" charset="0"/>
              </a:rPr>
              <a:t>3. Why is involving local people important in becoming more sustainable? </a:t>
            </a:r>
          </a:p>
        </p:txBody>
      </p:sp>
      <p:sp>
        <p:nvSpPr>
          <p:cNvPr id="8" name="TextBox 7"/>
          <p:cNvSpPr txBox="1"/>
          <p:nvPr/>
        </p:nvSpPr>
        <p:spPr>
          <a:xfrm>
            <a:off x="4790364" y="5547899"/>
            <a:ext cx="6400800"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It allows local governments/ authorities to tailor what is needed to help people in specific areas and not to waste resources.  </a:t>
            </a:r>
          </a:p>
        </p:txBody>
      </p:sp>
    </p:spTree>
    <p:extLst>
      <p:ext uri="{BB962C8B-B14F-4D97-AF65-F5344CB8AC3E}">
        <p14:creationId xmlns:p14="http://schemas.microsoft.com/office/powerpoint/2010/main" val="294511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9616" y="799462"/>
            <a:ext cx="9144000" cy="1655762"/>
          </a:xfrm>
        </p:spPr>
        <p:txBody>
          <a:bodyPr/>
          <a:lstStyle/>
          <a:p>
            <a:r>
              <a:rPr lang="en-GB" dirty="0"/>
              <a:t>15.3 Sustainable traffic management strategies (we focus on Birmingham or Curitiba, in Brazil).</a:t>
            </a:r>
          </a:p>
        </p:txBody>
      </p:sp>
      <p:sp>
        <p:nvSpPr>
          <p:cNvPr id="2" name="TextBox 1"/>
          <p:cNvSpPr txBox="1"/>
          <p:nvPr/>
        </p:nvSpPr>
        <p:spPr>
          <a:xfrm>
            <a:off x="368489" y="1774209"/>
            <a:ext cx="7710985" cy="461665"/>
          </a:xfrm>
          <a:prstGeom prst="rect">
            <a:avLst/>
          </a:prstGeom>
          <a:noFill/>
        </p:spPr>
        <p:txBody>
          <a:bodyPr wrap="square" rtlCol="0">
            <a:spAutoFit/>
          </a:bodyPr>
          <a:lstStyle/>
          <a:p>
            <a:r>
              <a:rPr lang="en-GB" sz="2400" dirty="0">
                <a:latin typeface="Comic Sans MS" panose="030F0702030302020204" pitchFamily="66" charset="0"/>
              </a:rPr>
              <a:t>1. Why do we need to reduce traffic? </a:t>
            </a:r>
          </a:p>
        </p:txBody>
      </p:sp>
      <p:sp>
        <p:nvSpPr>
          <p:cNvPr id="4" name="TextBox 3"/>
          <p:cNvSpPr txBox="1"/>
          <p:nvPr/>
        </p:nvSpPr>
        <p:spPr>
          <a:xfrm>
            <a:off x="6242935" y="1820375"/>
            <a:ext cx="5295331" cy="830997"/>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Air pollution, journey times, fuel consumption, risk of accidents.</a:t>
            </a:r>
          </a:p>
        </p:txBody>
      </p:sp>
      <p:sp>
        <p:nvSpPr>
          <p:cNvPr id="6" name="TextBox 5"/>
          <p:cNvSpPr txBox="1"/>
          <p:nvPr/>
        </p:nvSpPr>
        <p:spPr>
          <a:xfrm>
            <a:off x="150125" y="2455224"/>
            <a:ext cx="5983628" cy="830997"/>
          </a:xfrm>
          <a:prstGeom prst="rect">
            <a:avLst/>
          </a:prstGeom>
          <a:noFill/>
        </p:spPr>
        <p:txBody>
          <a:bodyPr wrap="square" rtlCol="0">
            <a:spAutoFit/>
          </a:bodyPr>
          <a:lstStyle/>
          <a:p>
            <a:r>
              <a:rPr lang="en-GB" sz="2400" dirty="0">
                <a:latin typeface="Comic Sans MS" panose="030F0702030302020204" pitchFamily="66" charset="0"/>
              </a:rPr>
              <a:t>2. How does your named city deal with traffic congestion? </a:t>
            </a:r>
          </a:p>
        </p:txBody>
      </p:sp>
      <p:sp>
        <p:nvSpPr>
          <p:cNvPr id="7" name="TextBox 6"/>
          <p:cNvSpPr txBox="1"/>
          <p:nvPr/>
        </p:nvSpPr>
        <p:spPr>
          <a:xfrm>
            <a:off x="368489" y="3286221"/>
            <a:ext cx="11673386" cy="1938992"/>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Birmingham – More investment into public transport e.g. tram. Park and ride, bus lanes, car sharing lanes. Clean Air Zone around Birmingham city centre.</a:t>
            </a:r>
          </a:p>
          <a:p>
            <a:endParaRPr lang="en-GB" sz="2400" dirty="0">
              <a:solidFill>
                <a:srgbClr val="FF0000"/>
              </a:solidFill>
              <a:latin typeface="Comic Sans MS" panose="030F0702030302020204" pitchFamily="66" charset="0"/>
            </a:endParaRPr>
          </a:p>
          <a:p>
            <a:r>
              <a:rPr lang="en-GB" sz="2400" dirty="0">
                <a:solidFill>
                  <a:srgbClr val="FF0000"/>
                </a:solidFill>
                <a:latin typeface="Comic Sans MS" panose="030F0702030302020204" pitchFamily="66" charset="0"/>
              </a:rPr>
              <a:t>Curitiba- Bendy bus, coloured bus stop system to improve</a:t>
            </a:r>
            <a:r>
              <a:rPr lang="en-GB" dirty="0"/>
              <a:t> </a:t>
            </a:r>
            <a:r>
              <a:rPr lang="en-GB" sz="2400" dirty="0">
                <a:solidFill>
                  <a:srgbClr val="FF0000"/>
                </a:solidFill>
                <a:latin typeface="Comic Sans MS" panose="030F0702030302020204" pitchFamily="66" charset="0"/>
              </a:rPr>
              <a:t>efficiency and reduce congestion</a:t>
            </a:r>
          </a:p>
        </p:txBody>
      </p:sp>
      <p:sp>
        <p:nvSpPr>
          <p:cNvPr id="8" name="TextBox 7"/>
          <p:cNvSpPr txBox="1"/>
          <p:nvPr/>
        </p:nvSpPr>
        <p:spPr>
          <a:xfrm>
            <a:off x="586854" y="5186149"/>
            <a:ext cx="6905767" cy="830997"/>
          </a:xfrm>
          <a:prstGeom prst="rect">
            <a:avLst/>
          </a:prstGeom>
          <a:noFill/>
        </p:spPr>
        <p:txBody>
          <a:bodyPr wrap="square" rtlCol="0">
            <a:spAutoFit/>
          </a:bodyPr>
          <a:lstStyle/>
          <a:p>
            <a:r>
              <a:rPr lang="en-GB" sz="2400" dirty="0">
                <a:latin typeface="Comic Sans MS" panose="030F0702030302020204" pitchFamily="66" charset="0"/>
              </a:rPr>
              <a:t>3. For the strategies mentioned come up with 1 cost and 1 benefit of each.  </a:t>
            </a:r>
          </a:p>
        </p:txBody>
      </p:sp>
    </p:spTree>
    <p:extLst>
      <p:ext uri="{BB962C8B-B14F-4D97-AF65-F5344CB8AC3E}">
        <p14:creationId xmlns:p14="http://schemas.microsoft.com/office/powerpoint/2010/main" val="124332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74618" y="151985"/>
            <a:ext cx="9144000" cy="695098"/>
          </a:xfrm>
        </p:spPr>
        <p:txBody>
          <a:bodyPr/>
          <a:lstStyle/>
          <a:p>
            <a:r>
              <a:rPr lang="en-GB" dirty="0"/>
              <a:t>13.2 The emergence of megacities</a:t>
            </a:r>
          </a:p>
        </p:txBody>
      </p:sp>
      <p:sp>
        <p:nvSpPr>
          <p:cNvPr id="7" name="Rectangle 6"/>
          <p:cNvSpPr/>
          <p:nvPr/>
        </p:nvSpPr>
        <p:spPr>
          <a:xfrm>
            <a:off x="0" y="579154"/>
            <a:ext cx="3437159" cy="517065"/>
          </a:xfrm>
          <a:prstGeom prst="rect">
            <a:avLst/>
          </a:prstGeom>
        </p:spPr>
        <p:txBody>
          <a:bodyPr wrap="none">
            <a:spAutoFit/>
          </a:bodyPr>
          <a:lstStyle/>
          <a:p>
            <a:pPr marL="342900" lvl="0" indent="-342900">
              <a:lnSpc>
                <a:spcPct val="115000"/>
              </a:lnSpc>
              <a:spcAft>
                <a:spcPts val="0"/>
              </a:spcAft>
              <a:buFont typeface="+mj-lt"/>
              <a:buAutoNum type="arabicPeriod"/>
            </a:pPr>
            <a:r>
              <a:rPr lang="en-GB" sz="2400" dirty="0">
                <a:latin typeface="Comic Sans MS" panose="030F0702030302020204" pitchFamily="66" charset="0"/>
              </a:rPr>
              <a:t>What is a megacity?</a:t>
            </a:r>
            <a:endParaRPr lang="en-GB"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8" name="Rectangle 7"/>
          <p:cNvSpPr/>
          <p:nvPr/>
        </p:nvSpPr>
        <p:spPr>
          <a:xfrm>
            <a:off x="3377084" y="598114"/>
            <a:ext cx="8422498" cy="488147"/>
          </a:xfrm>
          <a:prstGeom prst="rect">
            <a:avLst/>
          </a:prstGeom>
        </p:spPr>
        <p:txBody>
          <a:bodyPr wrap="none">
            <a:spAutoFit/>
          </a:bodyPr>
          <a:lstStyle/>
          <a:p>
            <a:pPr marL="228600" algn="ctr">
              <a:lnSpc>
                <a:spcPct val="115000"/>
              </a:lnSpc>
              <a:spcAft>
                <a:spcPts val="1000"/>
              </a:spcAft>
            </a:pPr>
            <a:r>
              <a:rPr lang="en-GB" sz="2400" dirty="0">
                <a:solidFill>
                  <a:srgbClr val="FF0000"/>
                </a:solidFill>
                <a:latin typeface="Comic Sans MS" panose="030F0702030302020204" pitchFamily="66" charset="0"/>
              </a:rPr>
              <a:t>A city or urban area with a population of over 10 million.</a:t>
            </a:r>
            <a:endPar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endParaRPr>
          </a:p>
        </p:txBody>
      </p:sp>
      <p:sp>
        <p:nvSpPr>
          <p:cNvPr id="9" name="Rectangle 8"/>
          <p:cNvSpPr/>
          <p:nvPr/>
        </p:nvSpPr>
        <p:spPr>
          <a:xfrm>
            <a:off x="0" y="3356273"/>
            <a:ext cx="12099374" cy="941796"/>
          </a:xfrm>
          <a:prstGeom prst="rect">
            <a:avLst/>
          </a:prstGeom>
        </p:spPr>
        <p:txBody>
          <a:bodyPr wrap="square">
            <a:spAutoFit/>
          </a:bodyPr>
          <a:lstStyle/>
          <a:p>
            <a:pPr lvl="0">
              <a:lnSpc>
                <a:spcPct val="115000"/>
              </a:lnSpc>
              <a:spcAft>
                <a:spcPts val="1000"/>
              </a:spcAft>
            </a:pPr>
            <a:r>
              <a:rPr lang="en-GB" sz="2400" dirty="0">
                <a:latin typeface="Comic Sans MS" panose="030F0702030302020204" pitchFamily="66" charset="0"/>
              </a:rPr>
              <a:t>4.  Explain why an increasing number of megacities are located in LICs or NEEs? (4 marks)</a:t>
            </a:r>
            <a:endParaRPr lang="en-GB"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0" name="Rectangle 9"/>
          <p:cNvSpPr/>
          <p:nvPr/>
        </p:nvSpPr>
        <p:spPr>
          <a:xfrm>
            <a:off x="7916" y="4187270"/>
            <a:ext cx="12184084" cy="2463238"/>
          </a:xfrm>
          <a:prstGeom prst="rect">
            <a:avLst/>
          </a:prstGeom>
        </p:spPr>
        <p:txBody>
          <a:bodyPr wrap="square">
            <a:spAutoFit/>
          </a:bodyPr>
          <a:lstStyle/>
          <a:p>
            <a:pPr>
              <a:lnSpc>
                <a:spcPct val="107000"/>
              </a:lnSpc>
              <a:spcAft>
                <a:spcPts val="0"/>
              </a:spcAft>
            </a:pPr>
            <a:r>
              <a:rPr lang="en-GB" dirty="0">
                <a:solidFill>
                  <a:srgbClr val="FF0000"/>
                </a:solidFill>
                <a:latin typeface="Comic Sans MS" panose="030F0702030302020204" pitchFamily="66" charset="0"/>
              </a:rPr>
              <a:t>2 ideas explained = 4 marks</a:t>
            </a:r>
          </a:p>
          <a:p>
            <a:pPr>
              <a:lnSpc>
                <a:spcPct val="107000"/>
              </a:lnSpc>
              <a:spcAft>
                <a:spcPts val="0"/>
              </a:spcAft>
            </a:pPr>
            <a:r>
              <a:rPr lang="en-GB" dirty="0">
                <a:solidFill>
                  <a:srgbClr val="FF0000"/>
                </a:solidFill>
                <a:latin typeface="Comic Sans MS" panose="030F0702030302020204" pitchFamily="66" charset="0"/>
              </a:rPr>
              <a:t>1 idea explained = 2 marks</a:t>
            </a:r>
          </a:p>
          <a:p>
            <a:pPr>
              <a:lnSpc>
                <a:spcPct val="107000"/>
              </a:lnSpc>
              <a:spcAft>
                <a:spcPts val="0"/>
              </a:spcAft>
            </a:pPr>
            <a:r>
              <a:rPr lang="en-GB" dirty="0">
                <a:solidFill>
                  <a:srgbClr val="FF0000"/>
                </a:solidFill>
                <a:latin typeface="Comic Sans MS" panose="030F0702030302020204" pitchFamily="66" charset="0"/>
              </a:rPr>
              <a:t>LICs/NEEs are rapidly growing because of high levels of migration (rural-urban migration (1) Because of more opportunities for healthcare, education, living standards (1)</a:t>
            </a:r>
          </a:p>
          <a:p>
            <a:pPr>
              <a:lnSpc>
                <a:spcPct val="107000"/>
              </a:lnSpc>
              <a:spcAft>
                <a:spcPts val="0"/>
              </a:spcAft>
            </a:pPr>
            <a:r>
              <a:rPr lang="en-GB" dirty="0">
                <a:solidFill>
                  <a:srgbClr val="FF0000"/>
                </a:solidFill>
                <a:latin typeface="Comic Sans MS" panose="030F0702030302020204" pitchFamily="66" charset="0"/>
              </a:rPr>
              <a:t>Megacities are at the centre of economic activity (1), so they attract large numbers of people looking for work (1)</a:t>
            </a:r>
          </a:p>
          <a:p>
            <a:pPr>
              <a:lnSpc>
                <a:spcPct val="107000"/>
              </a:lnSpc>
              <a:spcAft>
                <a:spcPts val="0"/>
              </a:spcAft>
            </a:pPr>
            <a:r>
              <a:rPr lang="en-GB" dirty="0">
                <a:solidFill>
                  <a:srgbClr val="FF0000"/>
                </a:solidFill>
                <a:latin typeface="Comic Sans MS" panose="030F0702030302020204" pitchFamily="66" charset="0"/>
              </a:rPr>
              <a:t>Push factors including unemployment, poor services move to cities (1) these tend to be younger people so have higher birth rates. (1)</a:t>
            </a:r>
            <a:endParaRPr lang="en-GB" dirty="0">
              <a:solidFill>
                <a:srgbClr val="FF0000"/>
              </a:solidFill>
              <a:latin typeface="Comic Sans MS" panose="030F0702030302020204" pitchFamily="66" charset="0"/>
              <a:ea typeface="Calibri" panose="020F0502020204030204" pitchFamily="34" charset="0"/>
              <a:cs typeface="Times New Roman" panose="02020603050405020304" pitchFamily="18" charset="0"/>
            </a:endParaRPr>
          </a:p>
        </p:txBody>
      </p:sp>
      <p:sp>
        <p:nvSpPr>
          <p:cNvPr id="11" name="TextBox 10"/>
          <p:cNvSpPr txBox="1"/>
          <p:nvPr/>
        </p:nvSpPr>
        <p:spPr>
          <a:xfrm>
            <a:off x="184066" y="1278646"/>
            <a:ext cx="6056415" cy="830997"/>
          </a:xfrm>
          <a:prstGeom prst="rect">
            <a:avLst/>
          </a:prstGeom>
          <a:noFill/>
        </p:spPr>
        <p:txBody>
          <a:bodyPr wrap="square" rtlCol="0">
            <a:spAutoFit/>
          </a:bodyPr>
          <a:lstStyle/>
          <a:p>
            <a:r>
              <a:rPr lang="en-GB" sz="2400" dirty="0">
                <a:latin typeface="Comic Sans MS" panose="030F0702030302020204" pitchFamily="66" charset="0"/>
              </a:rPr>
              <a:t>2. What is a megacity. Give an example of 2 megacities.</a:t>
            </a:r>
          </a:p>
        </p:txBody>
      </p:sp>
      <p:sp>
        <p:nvSpPr>
          <p:cNvPr id="12" name="TextBox 11"/>
          <p:cNvSpPr txBox="1"/>
          <p:nvPr/>
        </p:nvSpPr>
        <p:spPr>
          <a:xfrm>
            <a:off x="6003901" y="1216550"/>
            <a:ext cx="6452259"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Tokyo, Moscow, Los Angeles, Beijing, Shanghai, Mexico city, Lagos, Jakarta, Mumbai, Manila.</a:t>
            </a:r>
          </a:p>
        </p:txBody>
      </p:sp>
      <p:sp>
        <p:nvSpPr>
          <p:cNvPr id="13" name="TextBox 12"/>
          <p:cNvSpPr txBox="1"/>
          <p:nvPr/>
        </p:nvSpPr>
        <p:spPr>
          <a:xfrm>
            <a:off x="0" y="2448873"/>
            <a:ext cx="7588333" cy="461665"/>
          </a:xfrm>
          <a:prstGeom prst="rect">
            <a:avLst/>
          </a:prstGeom>
          <a:noFill/>
        </p:spPr>
        <p:txBody>
          <a:bodyPr wrap="square" rtlCol="0">
            <a:spAutoFit/>
          </a:bodyPr>
          <a:lstStyle/>
          <a:p>
            <a:r>
              <a:rPr lang="en-GB" sz="2400" dirty="0">
                <a:latin typeface="Comic Sans MS" panose="030F0702030302020204" pitchFamily="66" charset="0"/>
              </a:rPr>
              <a:t>3. What is meant by the term ‘natural increase’? </a:t>
            </a:r>
          </a:p>
        </p:txBody>
      </p:sp>
      <p:sp>
        <p:nvSpPr>
          <p:cNvPr id="14" name="TextBox 13"/>
          <p:cNvSpPr txBox="1"/>
          <p:nvPr/>
        </p:nvSpPr>
        <p:spPr>
          <a:xfrm>
            <a:off x="6986781" y="2525276"/>
            <a:ext cx="5205219" cy="830997"/>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Where birth rate is higher than death rate.</a:t>
            </a:r>
          </a:p>
        </p:txBody>
      </p:sp>
    </p:spTree>
    <p:extLst>
      <p:ext uri="{BB962C8B-B14F-4D97-AF65-F5344CB8AC3E}">
        <p14:creationId xmlns:p14="http://schemas.microsoft.com/office/powerpoint/2010/main" val="220839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14584" y="74664"/>
            <a:ext cx="9144000" cy="506824"/>
          </a:xfrm>
        </p:spPr>
        <p:txBody>
          <a:bodyPr/>
          <a:lstStyle/>
          <a:p>
            <a:r>
              <a:rPr lang="en-GB" dirty="0"/>
              <a:t>13.3 Introducing Rio de Janeiro </a:t>
            </a:r>
          </a:p>
        </p:txBody>
      </p:sp>
      <p:sp>
        <p:nvSpPr>
          <p:cNvPr id="9" name="Rectangle 8"/>
          <p:cNvSpPr/>
          <p:nvPr/>
        </p:nvSpPr>
        <p:spPr>
          <a:xfrm>
            <a:off x="127689" y="277888"/>
            <a:ext cx="3773790" cy="389145"/>
          </a:xfrm>
          <a:prstGeom prst="rect">
            <a:avLst/>
          </a:prstGeom>
        </p:spPr>
        <p:txBody>
          <a:bodyPr wrap="none">
            <a:spAutoFit/>
          </a:bodyPr>
          <a:lstStyle/>
          <a:p>
            <a:pPr marL="342900" lvl="0" indent="-342900">
              <a:lnSpc>
                <a:spcPct val="115000"/>
              </a:lnSpc>
              <a:spcAft>
                <a:spcPts val="0"/>
              </a:spcAft>
              <a:buFont typeface="+mj-lt"/>
              <a:buAutoNum type="arabicPeriod"/>
            </a:pPr>
            <a:r>
              <a:rPr lang="en-GB" dirty="0">
                <a:latin typeface="Comic Sans MS" panose="030F0702030302020204" pitchFamily="66" charset="0"/>
              </a:rPr>
              <a:t>Write down 3 facts about Rio.</a:t>
            </a:r>
            <a:endParaRPr lang="en-GB"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0" name="Rectangle 9"/>
          <p:cNvSpPr/>
          <p:nvPr/>
        </p:nvSpPr>
        <p:spPr>
          <a:xfrm>
            <a:off x="914400" y="688770"/>
            <a:ext cx="11162805" cy="1754326"/>
          </a:xfrm>
          <a:prstGeom prst="rect">
            <a:avLst/>
          </a:prstGeom>
        </p:spPr>
        <p:txBody>
          <a:bodyPr wrap="square">
            <a:spAutoFit/>
          </a:bodyPr>
          <a:lstStyle/>
          <a:p>
            <a:pPr fontAlgn="base">
              <a:spcAft>
                <a:spcPts val="0"/>
              </a:spcAft>
            </a:pPr>
            <a:r>
              <a:rPr lang="en-GB" dirty="0">
                <a:solidFill>
                  <a:srgbClr val="FF0000"/>
                </a:solidFill>
                <a:latin typeface="Comic Sans MS" panose="030F0702030302020204" pitchFamily="66" charset="0"/>
              </a:rPr>
              <a:t>It is now known as the cultural capital of Brazil with over 50 museums and the world famous carnival </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fontAlgn="base">
              <a:spcAft>
                <a:spcPts val="0"/>
              </a:spcAft>
            </a:pPr>
            <a:r>
              <a:rPr lang="en-GB" dirty="0">
                <a:solidFill>
                  <a:srgbClr val="FF0000"/>
                </a:solidFill>
                <a:latin typeface="Comic Sans MS" panose="030F0702030302020204" pitchFamily="66" charset="0"/>
              </a:rPr>
              <a:t>Rio is home to a major port which trades coffee, sugar and iron ore</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fontAlgn="base">
              <a:spcAft>
                <a:spcPts val="0"/>
              </a:spcAft>
            </a:pPr>
            <a:r>
              <a:rPr lang="en-GB" dirty="0">
                <a:solidFill>
                  <a:srgbClr val="FF0000"/>
                </a:solidFill>
                <a:latin typeface="Comic Sans MS" panose="030F0702030302020204" pitchFamily="66" charset="0"/>
              </a:rPr>
              <a:t>Rio is Brazil’s second most important industrial centre after Brasilia</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fontAlgn="base">
              <a:spcAft>
                <a:spcPts val="0"/>
              </a:spcAft>
            </a:pPr>
            <a:r>
              <a:rPr lang="en-GB" dirty="0">
                <a:solidFill>
                  <a:srgbClr val="FF0000"/>
                </a:solidFill>
                <a:latin typeface="Comic Sans MS" panose="030F0702030302020204" pitchFamily="66" charset="0"/>
              </a:rPr>
              <a:t>Its main service industries are banking and finance</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fontAlgn="base">
              <a:spcAft>
                <a:spcPts val="0"/>
              </a:spcAft>
            </a:pPr>
            <a:r>
              <a:rPr lang="en-GB" dirty="0">
                <a:solidFill>
                  <a:srgbClr val="FF0000"/>
                </a:solidFill>
                <a:latin typeface="Comic Sans MS" panose="030F0702030302020204" pitchFamily="66" charset="0"/>
              </a:rPr>
              <a:t>Its main manufacturing industries include pharmaceuticals, furniture, clothing and processed food.</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fontAlgn="base">
              <a:spcAft>
                <a:spcPts val="0"/>
              </a:spcAft>
            </a:pPr>
            <a:r>
              <a:rPr lang="en-GB" dirty="0">
                <a:solidFill>
                  <a:srgbClr val="FF0000"/>
                </a:solidFill>
                <a:latin typeface="Comic Sans MS" panose="030F0702030302020204" pitchFamily="66" charset="0"/>
              </a:rPr>
              <a:t>Rio held the last Olympic Games in 2016</a:t>
            </a:r>
            <a:endParaRPr lang="en-GB" sz="2800" dirty="0">
              <a:solidFill>
                <a:srgbClr val="FF0000"/>
              </a:solidFill>
              <a:latin typeface="Comic Sans MS" panose="030F0702030302020204" pitchFamily="66" charset="0"/>
              <a:ea typeface="Times New Roman" panose="02020603050405020304" pitchFamily="18" charset="0"/>
              <a:cs typeface="Times New Roman" panose="02020603050405020304" pitchFamily="18" charset="0"/>
            </a:endParaRPr>
          </a:p>
        </p:txBody>
      </p:sp>
      <p:sp>
        <p:nvSpPr>
          <p:cNvPr id="11" name="Rectangle 10"/>
          <p:cNvSpPr/>
          <p:nvPr/>
        </p:nvSpPr>
        <p:spPr>
          <a:xfrm>
            <a:off x="390004" y="2378915"/>
            <a:ext cx="3624710" cy="410882"/>
          </a:xfrm>
          <a:prstGeom prst="rect">
            <a:avLst/>
          </a:prstGeom>
        </p:spPr>
        <p:txBody>
          <a:bodyPr wrap="none">
            <a:spAutoFit/>
          </a:bodyPr>
          <a:lstStyle/>
          <a:p>
            <a:pPr lvl="0">
              <a:lnSpc>
                <a:spcPct val="115000"/>
              </a:lnSpc>
            </a:pPr>
            <a:r>
              <a:rPr lang="en-GB" dirty="0">
                <a:latin typeface="Comic Sans MS" panose="030F0702030302020204" pitchFamily="66" charset="0"/>
              </a:rPr>
              <a:t>2. Why is Rio an important city?</a:t>
            </a:r>
            <a:endParaRPr lang="en-GB" sz="1600" dirty="0">
              <a:latin typeface="Comic Sans MS" panose="030F0702030302020204" pitchFamily="66" charset="0"/>
            </a:endParaRPr>
          </a:p>
        </p:txBody>
      </p:sp>
      <p:sp>
        <p:nvSpPr>
          <p:cNvPr id="12" name="Rectangle 11"/>
          <p:cNvSpPr/>
          <p:nvPr/>
        </p:nvSpPr>
        <p:spPr>
          <a:xfrm>
            <a:off x="566057" y="2657660"/>
            <a:ext cx="11625943" cy="1366528"/>
          </a:xfrm>
          <a:prstGeom prst="rect">
            <a:avLst/>
          </a:prstGeom>
        </p:spPr>
        <p:txBody>
          <a:bodyPr wrap="square">
            <a:spAutoFit/>
          </a:bodyPr>
          <a:lstStyle/>
          <a:p>
            <a:pPr lvl="0">
              <a:lnSpc>
                <a:spcPct val="115000"/>
              </a:lnSpc>
            </a:pPr>
            <a:r>
              <a:rPr lang="en-GB" dirty="0">
                <a:solidFill>
                  <a:srgbClr val="FF0000"/>
                </a:solidFill>
                <a:latin typeface="Comic Sans MS" panose="030F0702030302020204" pitchFamily="66" charset="0"/>
              </a:rPr>
              <a:t>Major industry attracting people from Brazil for a better life, Major tourist destination for overseas visitors, Christ the redeemer statue and Copacabana beach. Hosted world cup and Olympics. Main Banking and finance for Brazil. Migrants from Korea and China seeking new business opportunities. Rio’s industry attracts workers from UK and USA.</a:t>
            </a:r>
            <a:endParaRPr lang="en-GB" sz="1600" dirty="0">
              <a:solidFill>
                <a:srgbClr val="FF0000"/>
              </a:solidFill>
              <a:latin typeface="Comic Sans MS" panose="030F0702030302020204" pitchFamily="66" charset="0"/>
            </a:endParaRPr>
          </a:p>
        </p:txBody>
      </p:sp>
      <p:sp>
        <p:nvSpPr>
          <p:cNvPr id="13" name="Rectangle 12"/>
          <p:cNvSpPr/>
          <p:nvPr/>
        </p:nvSpPr>
        <p:spPr>
          <a:xfrm>
            <a:off x="223520" y="4154978"/>
            <a:ext cx="9886111" cy="389145"/>
          </a:xfrm>
          <a:prstGeom prst="rect">
            <a:avLst/>
          </a:prstGeom>
        </p:spPr>
        <p:txBody>
          <a:bodyPr wrap="square">
            <a:spAutoFit/>
          </a:bodyPr>
          <a:lstStyle/>
          <a:p>
            <a:pPr lvl="0">
              <a:lnSpc>
                <a:spcPct val="115000"/>
              </a:lnSpc>
              <a:spcAft>
                <a:spcPts val="1000"/>
              </a:spcAft>
            </a:pPr>
            <a:r>
              <a:rPr lang="en-GB" dirty="0">
                <a:latin typeface="Comic Sans MS" panose="030F0702030302020204" pitchFamily="66" charset="0"/>
              </a:rPr>
              <a:t>3. Explain why a city like Rio de Janeiro is of </a:t>
            </a:r>
            <a:r>
              <a:rPr lang="en-GB" u="sng" dirty="0">
                <a:latin typeface="Comic Sans MS" panose="030F0702030302020204" pitchFamily="66" charset="0"/>
              </a:rPr>
              <a:t>international </a:t>
            </a:r>
            <a:r>
              <a:rPr lang="en-GB" dirty="0">
                <a:latin typeface="Comic Sans MS" panose="030F0702030302020204" pitchFamily="66" charset="0"/>
              </a:rPr>
              <a:t>importance? (6 marks)</a:t>
            </a:r>
            <a:endParaRPr lang="en-GB"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4" name="Rectangle 13"/>
          <p:cNvSpPr/>
          <p:nvPr/>
        </p:nvSpPr>
        <p:spPr>
          <a:xfrm>
            <a:off x="390004" y="4674913"/>
            <a:ext cx="10212779" cy="2031325"/>
          </a:xfrm>
          <a:prstGeom prst="rect">
            <a:avLst/>
          </a:prstGeom>
        </p:spPr>
        <p:txBody>
          <a:bodyPr wrap="square">
            <a:spAutoFit/>
          </a:bodyPr>
          <a:lstStyle/>
          <a:p>
            <a:pPr marL="342900" lvl="0" indent="-342900" fontAlgn="base">
              <a:spcAft>
                <a:spcPts val="0"/>
              </a:spcAft>
              <a:buSzPts val="1000"/>
              <a:buFont typeface="Symbol" panose="05050102010706020507" pitchFamily="18" charset="2"/>
              <a:buChar char=""/>
              <a:tabLst>
                <a:tab pos="457200" algn="l"/>
              </a:tabLst>
            </a:pPr>
            <a:r>
              <a:rPr lang="en-GB" dirty="0">
                <a:solidFill>
                  <a:srgbClr val="FF0000"/>
                </a:solidFill>
                <a:latin typeface="Comic Sans MS" panose="030F0702030302020204" pitchFamily="66" charset="0"/>
              </a:rPr>
              <a:t>Pupils should identify at least 2 reasons why Rio is of international importance and have developed their points into an explanation</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lvl="0" fontAlgn="base">
              <a:spcAft>
                <a:spcPts val="0"/>
              </a:spcAft>
              <a:buSzPts val="1000"/>
              <a:tabLst>
                <a:tab pos="457200" algn="l"/>
              </a:tabLst>
            </a:pPr>
            <a:r>
              <a:rPr lang="en-GB" dirty="0">
                <a:solidFill>
                  <a:srgbClr val="FF0000"/>
                </a:solidFill>
                <a:latin typeface="Comic Sans MS" panose="030F0702030302020204" pitchFamily="66" charset="0"/>
              </a:rPr>
              <a:t>E.G.</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marL="342900" lvl="0" indent="-342900" fontAlgn="base">
              <a:spcAft>
                <a:spcPts val="0"/>
              </a:spcAft>
              <a:buSzPts val="1000"/>
              <a:buFont typeface="Symbol" panose="05050102010706020507" pitchFamily="18" charset="2"/>
              <a:buChar char=""/>
              <a:tabLst>
                <a:tab pos="457200" algn="l"/>
              </a:tabLst>
            </a:pPr>
            <a:r>
              <a:rPr lang="en-GB" dirty="0">
                <a:solidFill>
                  <a:srgbClr val="FF0000"/>
                </a:solidFill>
                <a:latin typeface="Comic Sans MS" panose="030F0702030302020204" pitchFamily="66" charset="0"/>
              </a:rPr>
              <a:t> Rio is both an industrial and financial centre</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marL="342900" lvl="0" indent="-342900" fontAlgn="base">
              <a:spcAft>
                <a:spcPts val="0"/>
              </a:spcAft>
              <a:buSzPts val="1000"/>
              <a:buFont typeface="Symbol" panose="05050102010706020507" pitchFamily="18" charset="2"/>
              <a:buChar char=""/>
              <a:tabLst>
                <a:tab pos="457200" algn="l"/>
              </a:tabLst>
            </a:pPr>
            <a:r>
              <a:rPr lang="en-GB" dirty="0">
                <a:solidFill>
                  <a:srgbClr val="FF0000"/>
                </a:solidFill>
                <a:latin typeface="Comic Sans MS" panose="030F0702030302020204" pitchFamily="66" charset="0"/>
              </a:rPr>
              <a:t>Events like the Olympics/World cup brings in global coverage/tourism into the area</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marL="342900" lvl="0" indent="-342900" fontAlgn="base">
              <a:spcAft>
                <a:spcPts val="0"/>
              </a:spcAft>
              <a:buSzPts val="1000"/>
              <a:buFont typeface="Symbol" panose="05050102010706020507" pitchFamily="18" charset="2"/>
              <a:buChar char=""/>
              <a:tabLst>
                <a:tab pos="457200" algn="l"/>
              </a:tabLst>
            </a:pPr>
            <a:r>
              <a:rPr lang="en-GB" dirty="0">
                <a:solidFill>
                  <a:srgbClr val="FF0000"/>
                </a:solidFill>
                <a:latin typeface="Comic Sans MS" panose="030F0702030302020204" pitchFamily="66" charset="0"/>
              </a:rPr>
              <a:t>An international hub as large amounts of trade/imports (both globally and nationally)</a:t>
            </a:r>
            <a:r>
              <a:rPr lang="en-US" dirty="0">
                <a:solidFill>
                  <a:srgbClr val="FF0000"/>
                </a:solidFill>
                <a:latin typeface="Comic Sans MS" panose="030F0702030302020204" pitchFamily="66" charset="0"/>
              </a:rPr>
              <a:t>​</a:t>
            </a:r>
            <a:endParaRPr lang="en-GB" sz="2800" dirty="0">
              <a:solidFill>
                <a:srgbClr val="FF0000"/>
              </a:solidFill>
              <a:latin typeface="Comic Sans MS" panose="030F0702030302020204" pitchFamily="66" charset="0"/>
            </a:endParaRPr>
          </a:p>
          <a:p>
            <a:pPr marL="342900" lvl="0" indent="-342900" fontAlgn="base">
              <a:spcAft>
                <a:spcPts val="0"/>
              </a:spcAft>
              <a:buSzPts val="1000"/>
              <a:buFont typeface="Symbol" panose="05050102010706020507" pitchFamily="18" charset="2"/>
              <a:buChar char=""/>
              <a:tabLst>
                <a:tab pos="457200" algn="l"/>
              </a:tabLst>
            </a:pPr>
            <a:r>
              <a:rPr lang="en-GB" dirty="0">
                <a:solidFill>
                  <a:srgbClr val="FF0000"/>
                </a:solidFill>
                <a:latin typeface="Comic Sans MS" panose="030F0702030302020204" pitchFamily="66" charset="0"/>
              </a:rPr>
              <a:t>A base for many large companies (particularly manufacturing) </a:t>
            </a:r>
            <a:endParaRPr lang="en-GB" sz="2800" dirty="0">
              <a:solidFill>
                <a:srgbClr val="FF0000"/>
              </a:solidFill>
              <a:latin typeface="Comic Sans MS" panose="030F0702030302020204" pitchFamily="66"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74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27052" y="1"/>
            <a:ext cx="9144000" cy="503238"/>
          </a:xfrm>
        </p:spPr>
        <p:txBody>
          <a:bodyPr>
            <a:normAutofit/>
          </a:bodyPr>
          <a:lstStyle/>
          <a:p>
            <a:r>
              <a:rPr lang="en-GB" dirty="0"/>
              <a:t>13.4/5 </a:t>
            </a:r>
            <a:r>
              <a:rPr lang="en-GB" u="sng" dirty="0"/>
              <a:t>Social and economic challenges in Rio de Janeiro </a:t>
            </a:r>
          </a:p>
        </p:txBody>
      </p:sp>
      <p:sp>
        <p:nvSpPr>
          <p:cNvPr id="9" name="Rectangle 8"/>
          <p:cNvSpPr/>
          <p:nvPr/>
        </p:nvSpPr>
        <p:spPr>
          <a:xfrm>
            <a:off x="0" y="545118"/>
            <a:ext cx="6085320" cy="488147"/>
          </a:xfrm>
          <a:prstGeom prst="rect">
            <a:avLst/>
          </a:prstGeom>
        </p:spPr>
        <p:txBody>
          <a:bodyPr wrap="none">
            <a:spAutoFit/>
          </a:bodyPr>
          <a:lstStyle/>
          <a:p>
            <a:pPr marL="342900" lvl="0" indent="-342900">
              <a:lnSpc>
                <a:spcPct val="115000"/>
              </a:lnSpc>
              <a:spcAft>
                <a:spcPts val="0"/>
              </a:spcAft>
              <a:buFont typeface="+mj-lt"/>
              <a:buAutoNum type="arabicPeriod"/>
            </a:pPr>
            <a:r>
              <a:rPr lang="en-GB" sz="2400" dirty="0">
                <a:latin typeface="Comic Sans MS" panose="030F0702030302020204" pitchFamily="66" charset="0"/>
              </a:rPr>
              <a:t>Name a social challenge in an NEE city.</a:t>
            </a:r>
          </a:p>
        </p:txBody>
      </p:sp>
      <p:sp>
        <p:nvSpPr>
          <p:cNvPr id="10" name="Rectangle 9"/>
          <p:cNvSpPr/>
          <p:nvPr/>
        </p:nvSpPr>
        <p:spPr>
          <a:xfrm>
            <a:off x="1014291" y="1001767"/>
            <a:ext cx="10772501" cy="488147"/>
          </a:xfrm>
          <a:prstGeom prst="rect">
            <a:avLst/>
          </a:prstGeom>
        </p:spPr>
        <p:txBody>
          <a:bodyPr wrap="none">
            <a:spAutoFit/>
          </a:bodyPr>
          <a:lstStyle/>
          <a:p>
            <a:pPr marL="228600">
              <a:lnSpc>
                <a:spcPct val="115000"/>
              </a:lnSpc>
              <a:spcAft>
                <a:spcPts val="1000"/>
              </a:spcAft>
            </a:pPr>
            <a:r>
              <a:rPr lang="en-GB" sz="2400" dirty="0">
                <a:solidFill>
                  <a:srgbClr val="FF0000"/>
                </a:solidFill>
                <a:latin typeface="Comic Sans MS" panose="030F0702030302020204" pitchFamily="66" charset="0"/>
              </a:rPr>
              <a:t>Unemployment, healthcare, education, energy, water supply + sanitation</a:t>
            </a:r>
          </a:p>
        </p:txBody>
      </p:sp>
      <p:sp>
        <p:nvSpPr>
          <p:cNvPr id="11" name="Rectangle 10"/>
          <p:cNvSpPr/>
          <p:nvPr/>
        </p:nvSpPr>
        <p:spPr>
          <a:xfrm>
            <a:off x="141274" y="1472685"/>
            <a:ext cx="6546985" cy="488147"/>
          </a:xfrm>
          <a:prstGeom prst="rect">
            <a:avLst/>
          </a:prstGeom>
        </p:spPr>
        <p:txBody>
          <a:bodyPr wrap="none">
            <a:spAutoFit/>
          </a:bodyPr>
          <a:lstStyle/>
          <a:p>
            <a:pPr lvl="0">
              <a:lnSpc>
                <a:spcPct val="115000"/>
              </a:lnSpc>
            </a:pPr>
            <a:r>
              <a:rPr lang="en-GB" sz="2400" dirty="0">
                <a:latin typeface="Comic Sans MS" panose="030F0702030302020204" pitchFamily="66" charset="0"/>
              </a:rPr>
              <a:t>2. What are the economic challenges of Rio?</a:t>
            </a:r>
            <a:endParaRPr lang="en-GB"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2" name="Rectangle 11"/>
          <p:cNvSpPr/>
          <p:nvPr/>
        </p:nvSpPr>
        <p:spPr>
          <a:xfrm>
            <a:off x="357374" y="1829121"/>
            <a:ext cx="9890848" cy="466025"/>
          </a:xfrm>
          <a:prstGeom prst="rect">
            <a:avLst/>
          </a:prstGeom>
        </p:spPr>
        <p:txBody>
          <a:bodyPr wrap="none">
            <a:spAutoFit/>
          </a:bodyPr>
          <a:lstStyle/>
          <a:p>
            <a:pPr algn="ctr">
              <a:lnSpc>
                <a:spcPct val="107000"/>
              </a:lnSpc>
              <a:spcAft>
                <a:spcPts val="0"/>
              </a:spcAft>
            </a:pPr>
            <a:r>
              <a:rPr lang="en-GB" sz="2400" dirty="0">
                <a:solidFill>
                  <a:srgbClr val="FF0000"/>
                </a:solidFill>
                <a:latin typeface="Comic Sans MS" panose="030F0702030302020204" pitchFamily="66" charset="0"/>
              </a:rPr>
              <a:t>Unemployment, affording to pay for the improvements listed above.</a:t>
            </a:r>
            <a:endPar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endParaRPr>
          </a:p>
        </p:txBody>
      </p:sp>
      <p:sp>
        <p:nvSpPr>
          <p:cNvPr id="13" name="Rectangle 12"/>
          <p:cNvSpPr/>
          <p:nvPr/>
        </p:nvSpPr>
        <p:spPr>
          <a:xfrm>
            <a:off x="0" y="2281905"/>
            <a:ext cx="7713971" cy="488147"/>
          </a:xfrm>
          <a:prstGeom prst="rect">
            <a:avLst/>
          </a:prstGeom>
        </p:spPr>
        <p:txBody>
          <a:bodyPr wrap="none">
            <a:spAutoFit/>
          </a:bodyPr>
          <a:lstStyle/>
          <a:p>
            <a:pPr lvl="0">
              <a:lnSpc>
                <a:spcPct val="115000"/>
              </a:lnSpc>
            </a:pPr>
            <a:r>
              <a:rPr lang="en-GB" sz="2400" dirty="0">
                <a:latin typeface="Comic Sans MS" panose="030F0702030302020204" pitchFamily="66" charset="0"/>
              </a:rPr>
              <a:t>3.  Name one solution to an economic challenge in Rio</a:t>
            </a:r>
            <a:endParaRPr lang="en-GB" sz="24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4" name="Rectangle 13"/>
          <p:cNvSpPr/>
          <p:nvPr/>
        </p:nvSpPr>
        <p:spPr>
          <a:xfrm>
            <a:off x="285008" y="2718897"/>
            <a:ext cx="10806545" cy="2308324"/>
          </a:xfrm>
          <a:prstGeom prst="rect">
            <a:avLst/>
          </a:prstGeom>
        </p:spPr>
        <p:txBody>
          <a:bodyPr wrap="square">
            <a:spAutoFit/>
          </a:bodyPr>
          <a:lstStyle/>
          <a:p>
            <a:r>
              <a:rPr lang="en-GB" sz="2400" dirty="0">
                <a:solidFill>
                  <a:srgbClr val="FF0000"/>
                </a:solidFill>
                <a:latin typeface="Comic Sans MS" panose="030F0702030302020204" pitchFamily="66" charset="0"/>
              </a:rPr>
              <a:t>Education programmes to try and educate the young to reduce youth unemployment​.</a:t>
            </a:r>
          </a:p>
          <a:p>
            <a:r>
              <a:rPr lang="en-GB" sz="2400" dirty="0">
                <a:solidFill>
                  <a:srgbClr val="FF0000"/>
                </a:solidFill>
                <a:latin typeface="Comic Sans MS" panose="030F0702030302020204" pitchFamily="66" charset="0"/>
              </a:rPr>
              <a:t>Schools of Tomorrow programme- practical skills, for people in poor, violent areas​.</a:t>
            </a:r>
          </a:p>
          <a:p>
            <a:r>
              <a:rPr lang="en-GB" sz="2400" dirty="0">
                <a:solidFill>
                  <a:srgbClr val="FF0000"/>
                </a:solidFill>
                <a:latin typeface="Comic Sans MS" panose="030F0702030302020204" pitchFamily="66" charset="0"/>
              </a:rPr>
              <a:t>Adult education courses for adults wanting to continue their studies​.</a:t>
            </a:r>
          </a:p>
          <a:p>
            <a:r>
              <a:rPr lang="en-GB" sz="2400" dirty="0">
                <a:solidFill>
                  <a:srgbClr val="FF0000"/>
                </a:solidFill>
                <a:latin typeface="Comic Sans MS" panose="030F0702030302020204" pitchFamily="66" charset="0"/>
              </a:rPr>
              <a:t>Free childcare for teenage parents to allow them to return to school.</a:t>
            </a:r>
          </a:p>
        </p:txBody>
      </p:sp>
      <p:sp>
        <p:nvSpPr>
          <p:cNvPr id="15" name="TextBox 14"/>
          <p:cNvSpPr txBox="1"/>
          <p:nvPr/>
        </p:nvSpPr>
        <p:spPr>
          <a:xfrm>
            <a:off x="0" y="5060361"/>
            <a:ext cx="7517081" cy="461665"/>
          </a:xfrm>
          <a:prstGeom prst="rect">
            <a:avLst/>
          </a:prstGeom>
          <a:noFill/>
        </p:spPr>
        <p:txBody>
          <a:bodyPr wrap="square" rtlCol="0">
            <a:spAutoFit/>
          </a:bodyPr>
          <a:lstStyle/>
          <a:p>
            <a:r>
              <a:rPr lang="en-GB" sz="2400" dirty="0">
                <a:latin typeface="Comic Sans MS" panose="030F0702030302020204" pitchFamily="66" charset="0"/>
              </a:rPr>
              <a:t>4. What is being done to help reduce crime in Rio?</a:t>
            </a:r>
          </a:p>
        </p:txBody>
      </p:sp>
      <p:sp>
        <p:nvSpPr>
          <p:cNvPr id="16" name="TextBox 15"/>
          <p:cNvSpPr txBox="1"/>
          <p:nvPr/>
        </p:nvSpPr>
        <p:spPr>
          <a:xfrm>
            <a:off x="1140517" y="5522026"/>
            <a:ext cx="7894107" cy="830997"/>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New police force to focus on Favelas and drug dealing.</a:t>
            </a:r>
          </a:p>
          <a:p>
            <a:r>
              <a:rPr lang="en-GB" sz="2400" dirty="0">
                <a:solidFill>
                  <a:srgbClr val="FF0000"/>
                </a:solidFill>
                <a:latin typeface="Comic Sans MS" panose="030F0702030302020204" pitchFamily="66" charset="0"/>
              </a:rPr>
              <a:t>Police taking back control of crime-dominated favelas.</a:t>
            </a:r>
          </a:p>
        </p:txBody>
      </p:sp>
    </p:spTree>
    <p:extLst>
      <p:ext uri="{BB962C8B-B14F-4D97-AF65-F5344CB8AC3E}">
        <p14:creationId xmlns:p14="http://schemas.microsoft.com/office/powerpoint/2010/main" val="342234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9616" y="142938"/>
            <a:ext cx="9144000" cy="827457"/>
          </a:xfrm>
        </p:spPr>
        <p:txBody>
          <a:bodyPr/>
          <a:lstStyle/>
          <a:p>
            <a:r>
              <a:rPr lang="en-GB" dirty="0"/>
              <a:t>13.6/ 8 Improving Rio’s environment and Planning for Rio’s urban poor</a:t>
            </a:r>
          </a:p>
          <a:p>
            <a:endParaRPr lang="en-GB" dirty="0"/>
          </a:p>
        </p:txBody>
      </p:sp>
      <p:sp>
        <p:nvSpPr>
          <p:cNvPr id="2" name="TextBox 1"/>
          <p:cNvSpPr txBox="1"/>
          <p:nvPr/>
        </p:nvSpPr>
        <p:spPr>
          <a:xfrm>
            <a:off x="0" y="1316528"/>
            <a:ext cx="7738753" cy="461665"/>
          </a:xfrm>
          <a:prstGeom prst="rect">
            <a:avLst/>
          </a:prstGeom>
          <a:noFill/>
        </p:spPr>
        <p:txBody>
          <a:bodyPr wrap="square" rtlCol="0">
            <a:spAutoFit/>
          </a:bodyPr>
          <a:lstStyle/>
          <a:p>
            <a:r>
              <a:rPr lang="en-GB" sz="2400" dirty="0">
                <a:latin typeface="Comic Sans MS" panose="030F0702030302020204" pitchFamily="66" charset="0"/>
              </a:rPr>
              <a:t>1. What are Rio’s environmental challenges?</a:t>
            </a:r>
          </a:p>
        </p:txBody>
      </p:sp>
      <p:sp>
        <p:nvSpPr>
          <p:cNvPr id="5" name="TextBox 4"/>
          <p:cNvSpPr txBox="1"/>
          <p:nvPr/>
        </p:nvSpPr>
        <p:spPr>
          <a:xfrm>
            <a:off x="290944" y="1805889"/>
            <a:ext cx="11406252" cy="461665"/>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Air pollution, traffic congestion, Water pollution, waste pollution.</a:t>
            </a:r>
          </a:p>
        </p:txBody>
      </p:sp>
      <p:sp>
        <p:nvSpPr>
          <p:cNvPr id="6" name="TextBox 5"/>
          <p:cNvSpPr txBox="1"/>
          <p:nvPr/>
        </p:nvSpPr>
        <p:spPr>
          <a:xfrm>
            <a:off x="0" y="2378357"/>
            <a:ext cx="8071262" cy="461665"/>
          </a:xfrm>
          <a:prstGeom prst="rect">
            <a:avLst/>
          </a:prstGeom>
          <a:noFill/>
        </p:spPr>
        <p:txBody>
          <a:bodyPr wrap="square" rtlCol="0">
            <a:spAutoFit/>
          </a:bodyPr>
          <a:lstStyle/>
          <a:p>
            <a:r>
              <a:rPr lang="en-GB" sz="2400" dirty="0">
                <a:latin typeface="Comic Sans MS" panose="030F0702030302020204" pitchFamily="66" charset="0"/>
              </a:rPr>
              <a:t>2. What is the ‘Favela </a:t>
            </a:r>
            <a:r>
              <a:rPr lang="en-GB" sz="2400" dirty="0" err="1">
                <a:latin typeface="Comic Sans MS" panose="030F0702030302020204" pitchFamily="66" charset="0"/>
              </a:rPr>
              <a:t>Bairro</a:t>
            </a:r>
            <a:r>
              <a:rPr lang="en-GB" sz="2400" dirty="0">
                <a:latin typeface="Comic Sans MS" panose="030F0702030302020204" pitchFamily="66" charset="0"/>
              </a:rPr>
              <a:t> Project’?</a:t>
            </a:r>
          </a:p>
        </p:txBody>
      </p:sp>
      <p:sp>
        <p:nvSpPr>
          <p:cNvPr id="7" name="TextBox 6"/>
          <p:cNvSpPr txBox="1"/>
          <p:nvPr/>
        </p:nvSpPr>
        <p:spPr>
          <a:xfrm>
            <a:off x="290944" y="2961721"/>
            <a:ext cx="10236533" cy="830997"/>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A scheme where local authorities provide land and services for residents to homes.</a:t>
            </a:r>
          </a:p>
        </p:txBody>
      </p:sp>
      <p:sp>
        <p:nvSpPr>
          <p:cNvPr id="8" name="TextBox 7"/>
          <p:cNvSpPr txBox="1"/>
          <p:nvPr/>
        </p:nvSpPr>
        <p:spPr>
          <a:xfrm>
            <a:off x="56342" y="4092800"/>
            <a:ext cx="4696691" cy="461665"/>
          </a:xfrm>
          <a:prstGeom prst="rect">
            <a:avLst/>
          </a:prstGeom>
          <a:noFill/>
        </p:spPr>
        <p:txBody>
          <a:bodyPr wrap="square" rtlCol="0">
            <a:spAutoFit/>
          </a:bodyPr>
          <a:lstStyle/>
          <a:p>
            <a:r>
              <a:rPr lang="en-GB" sz="2400" dirty="0">
                <a:latin typeface="Comic Sans MS" panose="030F0702030302020204" pitchFamily="66" charset="0"/>
              </a:rPr>
              <a:t>3. What has this scheme done? </a:t>
            </a:r>
          </a:p>
        </p:txBody>
      </p:sp>
      <p:sp>
        <p:nvSpPr>
          <p:cNvPr id="9" name="TextBox 8"/>
          <p:cNvSpPr txBox="1"/>
          <p:nvPr/>
        </p:nvSpPr>
        <p:spPr>
          <a:xfrm>
            <a:off x="290944" y="4776070"/>
            <a:ext cx="11586095"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Provided formal roads, access to water and sewage systems, new heath, leisure and education facilities, new cable car system, people to have access to mortgages. Health Kits, schools of tomorrow</a:t>
            </a:r>
          </a:p>
        </p:txBody>
      </p:sp>
    </p:spTree>
    <p:extLst>
      <p:ext uri="{BB962C8B-B14F-4D97-AF65-F5344CB8AC3E}">
        <p14:creationId xmlns:p14="http://schemas.microsoft.com/office/powerpoint/2010/main" val="244975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79616" y="799462"/>
            <a:ext cx="9144000" cy="1655762"/>
          </a:xfrm>
        </p:spPr>
        <p:txBody>
          <a:bodyPr/>
          <a:lstStyle/>
          <a:p>
            <a:r>
              <a:rPr lang="en-GB" dirty="0"/>
              <a:t>13.7 Managing the growth of squatter settlements </a:t>
            </a:r>
          </a:p>
        </p:txBody>
      </p:sp>
      <p:sp>
        <p:nvSpPr>
          <p:cNvPr id="2" name="TextBox 1"/>
          <p:cNvSpPr txBox="1"/>
          <p:nvPr/>
        </p:nvSpPr>
        <p:spPr>
          <a:xfrm>
            <a:off x="213756" y="1520042"/>
            <a:ext cx="7576457" cy="461665"/>
          </a:xfrm>
          <a:prstGeom prst="rect">
            <a:avLst/>
          </a:prstGeom>
          <a:noFill/>
        </p:spPr>
        <p:txBody>
          <a:bodyPr wrap="square" rtlCol="0">
            <a:spAutoFit/>
          </a:bodyPr>
          <a:lstStyle/>
          <a:p>
            <a:r>
              <a:rPr lang="en-GB" sz="2400" dirty="0">
                <a:latin typeface="Comic Sans MS" panose="030F0702030302020204" pitchFamily="66" charset="0"/>
              </a:rPr>
              <a:t>1. Why have favelas grown?</a:t>
            </a:r>
          </a:p>
        </p:txBody>
      </p:sp>
      <p:sp>
        <p:nvSpPr>
          <p:cNvPr id="4" name="TextBox 3"/>
          <p:cNvSpPr txBox="1"/>
          <p:nvPr/>
        </p:nvSpPr>
        <p:spPr>
          <a:xfrm>
            <a:off x="213756" y="2760305"/>
            <a:ext cx="6935190" cy="830997"/>
          </a:xfrm>
          <a:prstGeom prst="rect">
            <a:avLst/>
          </a:prstGeom>
          <a:noFill/>
        </p:spPr>
        <p:txBody>
          <a:bodyPr wrap="square" rtlCol="0">
            <a:spAutoFit/>
          </a:bodyPr>
          <a:lstStyle/>
          <a:p>
            <a:r>
              <a:rPr lang="en-GB" sz="2400" dirty="0">
                <a:latin typeface="Comic Sans MS" panose="030F0702030302020204" pitchFamily="66" charset="0"/>
              </a:rPr>
              <a:t>2. What are the issues with squatter settlements? </a:t>
            </a:r>
          </a:p>
        </p:txBody>
      </p:sp>
      <p:sp>
        <p:nvSpPr>
          <p:cNvPr id="5" name="TextBox 4"/>
          <p:cNvSpPr txBox="1"/>
          <p:nvPr/>
        </p:nvSpPr>
        <p:spPr>
          <a:xfrm>
            <a:off x="213756" y="4861962"/>
            <a:ext cx="6697683" cy="461665"/>
          </a:xfrm>
          <a:prstGeom prst="rect">
            <a:avLst/>
          </a:prstGeom>
          <a:noFill/>
        </p:spPr>
        <p:txBody>
          <a:bodyPr wrap="square" rtlCol="0">
            <a:spAutoFit/>
          </a:bodyPr>
          <a:lstStyle/>
          <a:p>
            <a:r>
              <a:rPr lang="en-GB" sz="2400" dirty="0">
                <a:latin typeface="Comic Sans MS" panose="030F0702030302020204" pitchFamily="66" charset="0"/>
              </a:rPr>
              <a:t>3. Where are most favelas located?</a:t>
            </a:r>
          </a:p>
        </p:txBody>
      </p:sp>
      <p:sp>
        <p:nvSpPr>
          <p:cNvPr id="6" name="TextBox 5"/>
          <p:cNvSpPr txBox="1"/>
          <p:nvPr/>
        </p:nvSpPr>
        <p:spPr>
          <a:xfrm>
            <a:off x="4359959" y="1353234"/>
            <a:ext cx="7255824"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People moving from the rural areas in the hope for a better quality of life leading to rapid urbanisation  in places like Rio</a:t>
            </a:r>
          </a:p>
        </p:txBody>
      </p:sp>
      <p:sp>
        <p:nvSpPr>
          <p:cNvPr id="7" name="TextBox 6"/>
          <p:cNvSpPr txBox="1"/>
          <p:nvPr/>
        </p:nvSpPr>
        <p:spPr>
          <a:xfrm>
            <a:off x="5890160" y="2577841"/>
            <a:ext cx="5403273" cy="2308324"/>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Construction is difficult, overcrowding, difficult to navigate around the roods as they are narrow = more waste, poor sanitation, high unemployment, high crime rates, poorer health.</a:t>
            </a:r>
          </a:p>
        </p:txBody>
      </p:sp>
      <p:sp>
        <p:nvSpPr>
          <p:cNvPr id="8" name="TextBox 7"/>
          <p:cNvSpPr txBox="1"/>
          <p:nvPr/>
        </p:nvSpPr>
        <p:spPr>
          <a:xfrm>
            <a:off x="5728656" y="5037421"/>
            <a:ext cx="5510151" cy="1569660"/>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On the edges of cities close to industrial areas, where there is jobs. Mainly on hillsides, which limits access. </a:t>
            </a:r>
          </a:p>
        </p:txBody>
      </p:sp>
    </p:spTree>
    <p:extLst>
      <p:ext uri="{BB962C8B-B14F-4D97-AF65-F5344CB8AC3E}">
        <p14:creationId xmlns:p14="http://schemas.microsoft.com/office/powerpoint/2010/main" val="9085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33995" y="176700"/>
            <a:ext cx="9144000" cy="1080655"/>
          </a:xfrm>
        </p:spPr>
        <p:txBody>
          <a:bodyPr>
            <a:normAutofit/>
          </a:bodyPr>
          <a:lstStyle/>
          <a:p>
            <a:r>
              <a:rPr lang="en-GB" dirty="0"/>
              <a:t>14.1/2 Where do people live in the UK?/ 14.2 Introducing Birmingham</a:t>
            </a:r>
          </a:p>
          <a:p>
            <a:endParaRPr lang="en-GB" dirty="0"/>
          </a:p>
        </p:txBody>
      </p:sp>
      <p:sp>
        <p:nvSpPr>
          <p:cNvPr id="4" name="TextBox 3"/>
          <p:cNvSpPr txBox="1"/>
          <p:nvPr/>
        </p:nvSpPr>
        <p:spPr>
          <a:xfrm>
            <a:off x="0" y="1125407"/>
            <a:ext cx="5569527" cy="830997"/>
          </a:xfrm>
          <a:prstGeom prst="rect">
            <a:avLst/>
          </a:prstGeom>
          <a:noFill/>
        </p:spPr>
        <p:txBody>
          <a:bodyPr wrap="square" rtlCol="0">
            <a:spAutoFit/>
          </a:bodyPr>
          <a:lstStyle/>
          <a:p>
            <a:r>
              <a:rPr lang="en-GB" sz="2400" dirty="0">
                <a:latin typeface="Comic Sans MS" panose="030F0702030302020204" pitchFamily="66" charset="0"/>
              </a:rPr>
              <a:t>1. 82% of people in the UK live in cities, why is this?</a:t>
            </a:r>
          </a:p>
        </p:txBody>
      </p:sp>
      <p:sp>
        <p:nvSpPr>
          <p:cNvPr id="6" name="Rectangle 5"/>
          <p:cNvSpPr/>
          <p:nvPr/>
        </p:nvSpPr>
        <p:spPr>
          <a:xfrm>
            <a:off x="111760" y="2829436"/>
            <a:ext cx="11645736" cy="488147"/>
          </a:xfrm>
          <a:prstGeom prst="rect">
            <a:avLst/>
          </a:prstGeom>
        </p:spPr>
        <p:txBody>
          <a:bodyPr wrap="square">
            <a:spAutoFit/>
          </a:bodyPr>
          <a:lstStyle/>
          <a:p>
            <a:pPr lvl="0">
              <a:lnSpc>
                <a:spcPct val="115000"/>
              </a:lnSpc>
              <a:spcAft>
                <a:spcPts val="0"/>
              </a:spcAft>
            </a:pPr>
            <a:r>
              <a:rPr lang="en-GB" sz="2400" dirty="0">
                <a:latin typeface="Comic Sans MS" panose="030F0702030302020204" pitchFamily="66" charset="0"/>
              </a:rPr>
              <a:t>2. Assess the importance of Birmingham as an international city (4 marks).</a:t>
            </a:r>
            <a:endParaRPr lang="en-GB" sz="32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7" name="Rectangle 6"/>
          <p:cNvSpPr/>
          <p:nvPr/>
        </p:nvSpPr>
        <p:spPr>
          <a:xfrm>
            <a:off x="25136" y="3396731"/>
            <a:ext cx="11818983" cy="3461269"/>
          </a:xfrm>
          <a:prstGeom prst="rect">
            <a:avLst/>
          </a:prstGeom>
        </p:spPr>
        <p:txBody>
          <a:bodyPr wrap="square">
            <a:spAutoFit/>
          </a:bodyPr>
          <a:lstStyle/>
          <a:p>
            <a:pPr marL="228600">
              <a:lnSpc>
                <a:spcPct val="115000"/>
              </a:lnSpc>
              <a:spcAft>
                <a:spcPts val="1000"/>
              </a:spcAft>
            </a:pPr>
            <a:r>
              <a:rPr lang="en-GB" sz="2400" dirty="0">
                <a:solidFill>
                  <a:srgbClr val="FF0000"/>
                </a:solidFill>
                <a:latin typeface="Comic Sans MS" panose="030F0702030302020204" pitchFamily="66" charset="0"/>
              </a:rPr>
              <a:t>Birmingham’s importance as an international city is due to its accessibility and being well connected as it has the M6, M42 and Birmingham international airport that goes to 134 destinations around the world. It has varied transport network linking to London not only by motorway but also by the development of HS2. The city has benefited from the globalisation of the service and finance industries both of which are very important to Birmingham’s economy. The nature of the city’s industries and investment in the quaternary sector, has attracted investment from across the world.</a:t>
            </a:r>
            <a:endPar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endParaRPr>
          </a:p>
        </p:txBody>
      </p:sp>
      <p:sp>
        <p:nvSpPr>
          <p:cNvPr id="9" name="TextBox 8"/>
          <p:cNvSpPr txBox="1"/>
          <p:nvPr/>
        </p:nvSpPr>
        <p:spPr>
          <a:xfrm>
            <a:off x="5314076" y="1125407"/>
            <a:ext cx="6139543" cy="1569660"/>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Cities are where most jobs, health care, education, culture is located in the UK. Urbanised during the industrial revolution.</a:t>
            </a:r>
          </a:p>
        </p:txBody>
      </p:sp>
    </p:spTree>
    <p:extLst>
      <p:ext uri="{BB962C8B-B14F-4D97-AF65-F5344CB8AC3E}">
        <p14:creationId xmlns:p14="http://schemas.microsoft.com/office/powerpoint/2010/main" val="425869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9474" y="358963"/>
            <a:ext cx="9144000" cy="1655762"/>
          </a:xfrm>
        </p:spPr>
        <p:txBody>
          <a:bodyPr/>
          <a:lstStyle/>
          <a:p>
            <a:r>
              <a:rPr lang="en-GB" dirty="0"/>
              <a:t>14.3/4 How can urban change create social and economic opportunities? (we do Birmingham) </a:t>
            </a:r>
          </a:p>
        </p:txBody>
      </p:sp>
      <p:sp>
        <p:nvSpPr>
          <p:cNvPr id="2" name="TextBox 1"/>
          <p:cNvSpPr txBox="1"/>
          <p:nvPr/>
        </p:nvSpPr>
        <p:spPr>
          <a:xfrm>
            <a:off x="239562" y="1627343"/>
            <a:ext cx="9973912" cy="461665"/>
          </a:xfrm>
          <a:prstGeom prst="rect">
            <a:avLst/>
          </a:prstGeom>
          <a:noFill/>
        </p:spPr>
        <p:txBody>
          <a:bodyPr wrap="square" rtlCol="0">
            <a:spAutoFit/>
          </a:bodyPr>
          <a:lstStyle/>
          <a:p>
            <a:r>
              <a:rPr lang="en-GB" sz="2400" dirty="0">
                <a:latin typeface="Comic Sans MS" panose="030F0702030302020204" pitchFamily="66" charset="0"/>
              </a:rPr>
              <a:t>1. Name 4 social and economic opportunities for Birmingham.</a:t>
            </a:r>
          </a:p>
        </p:txBody>
      </p:sp>
      <p:sp>
        <p:nvSpPr>
          <p:cNvPr id="4" name="TextBox 3"/>
          <p:cNvSpPr txBox="1"/>
          <p:nvPr/>
        </p:nvSpPr>
        <p:spPr>
          <a:xfrm>
            <a:off x="239562" y="3463144"/>
            <a:ext cx="7331242" cy="461665"/>
          </a:xfrm>
          <a:prstGeom prst="rect">
            <a:avLst/>
          </a:prstGeom>
          <a:noFill/>
        </p:spPr>
        <p:txBody>
          <a:bodyPr wrap="square" rtlCol="0">
            <a:spAutoFit/>
          </a:bodyPr>
          <a:lstStyle/>
          <a:p>
            <a:r>
              <a:rPr lang="en-GB" sz="2400" dirty="0">
                <a:latin typeface="Comic Sans MS" panose="030F0702030302020204" pitchFamily="66" charset="0"/>
              </a:rPr>
              <a:t>2. What is social deprivation? </a:t>
            </a:r>
          </a:p>
        </p:txBody>
      </p:sp>
      <p:sp>
        <p:nvSpPr>
          <p:cNvPr id="5" name="TextBox 4"/>
          <p:cNvSpPr txBox="1"/>
          <p:nvPr/>
        </p:nvSpPr>
        <p:spPr>
          <a:xfrm>
            <a:off x="71922" y="4575051"/>
            <a:ext cx="9427411" cy="830997"/>
          </a:xfrm>
          <a:prstGeom prst="rect">
            <a:avLst/>
          </a:prstGeom>
          <a:noFill/>
        </p:spPr>
        <p:txBody>
          <a:bodyPr wrap="square" rtlCol="0">
            <a:spAutoFit/>
          </a:bodyPr>
          <a:lstStyle/>
          <a:p>
            <a:r>
              <a:rPr lang="en-GB" sz="2400" dirty="0">
                <a:latin typeface="Comic Sans MS" panose="030F0702030302020204" pitchFamily="66" charset="0"/>
              </a:rPr>
              <a:t>3. In your opinion, what is the biggest challenge for Birmingham? Justify your answer (Back up and explain why).</a:t>
            </a:r>
          </a:p>
        </p:txBody>
      </p:sp>
      <p:sp>
        <p:nvSpPr>
          <p:cNvPr id="6" name="TextBox 5"/>
          <p:cNvSpPr txBox="1"/>
          <p:nvPr/>
        </p:nvSpPr>
        <p:spPr>
          <a:xfrm>
            <a:off x="593023" y="2157059"/>
            <a:ext cx="11222522"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Social is has 5 universities. Cultural mix e.g. Balti triangle. Entertainment like Birmingham Hippodrome, Royal Ballet, orchestra, Bullring, HSBC, HS2, German market.</a:t>
            </a:r>
          </a:p>
        </p:txBody>
      </p:sp>
      <p:sp>
        <p:nvSpPr>
          <p:cNvPr id="7" name="TextBox 6"/>
          <p:cNvSpPr txBox="1"/>
          <p:nvPr/>
        </p:nvSpPr>
        <p:spPr>
          <a:xfrm>
            <a:off x="4623602" y="3005391"/>
            <a:ext cx="7496476" cy="1569660"/>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The degree to which an individual or an area is not able to access services, decent housing, adequate income and local employment. E.g. high unemployment, lots of crime, run down buildings. </a:t>
            </a:r>
          </a:p>
        </p:txBody>
      </p:sp>
      <p:sp>
        <p:nvSpPr>
          <p:cNvPr id="8" name="TextBox 7"/>
          <p:cNvSpPr txBox="1"/>
          <p:nvPr/>
        </p:nvSpPr>
        <p:spPr>
          <a:xfrm>
            <a:off x="593023" y="5410101"/>
            <a:ext cx="11318240" cy="1200329"/>
          </a:xfrm>
          <a:prstGeom prst="rect">
            <a:avLst/>
          </a:prstGeom>
          <a:noFill/>
        </p:spPr>
        <p:txBody>
          <a:bodyPr wrap="square" rtlCol="0">
            <a:spAutoFit/>
          </a:bodyPr>
          <a:lstStyle/>
          <a:p>
            <a:r>
              <a:rPr lang="en-GB" sz="2400" dirty="0">
                <a:solidFill>
                  <a:srgbClr val="FF0000"/>
                </a:solidFill>
                <a:latin typeface="Comic Sans MS" panose="030F0702030302020204" pitchFamily="66" charset="0"/>
              </a:rPr>
              <a:t>Urban decline/deprivation, child poverty, shortage of housing, health care, education, unemployment. Urban sprawl, air pollution, increase of landfill waste and waste management.</a:t>
            </a:r>
          </a:p>
        </p:txBody>
      </p:sp>
    </p:spTree>
    <p:extLst>
      <p:ext uri="{BB962C8B-B14F-4D97-AF65-F5344CB8AC3E}">
        <p14:creationId xmlns:p14="http://schemas.microsoft.com/office/powerpoint/2010/main" val="251120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4871" y="139244"/>
            <a:ext cx="10768544" cy="809173"/>
          </a:xfrm>
        </p:spPr>
        <p:txBody>
          <a:bodyPr/>
          <a:lstStyle/>
          <a:p>
            <a:r>
              <a:rPr lang="en-GB" dirty="0"/>
              <a:t>14.5/6/7 How can urban change affect the environment? E.g. Challenges and how can cities create a cleaner environment (Birmingham) </a:t>
            </a:r>
          </a:p>
        </p:txBody>
      </p:sp>
      <p:sp>
        <p:nvSpPr>
          <p:cNvPr id="2" name="TextBox 1"/>
          <p:cNvSpPr txBox="1"/>
          <p:nvPr/>
        </p:nvSpPr>
        <p:spPr>
          <a:xfrm>
            <a:off x="72176" y="1192933"/>
            <a:ext cx="8087360" cy="461665"/>
          </a:xfrm>
          <a:prstGeom prst="rect">
            <a:avLst/>
          </a:prstGeom>
          <a:noFill/>
        </p:spPr>
        <p:txBody>
          <a:bodyPr wrap="square" rtlCol="0">
            <a:spAutoFit/>
          </a:bodyPr>
          <a:lstStyle/>
          <a:p>
            <a:r>
              <a:rPr lang="en-GB" sz="2400" dirty="0">
                <a:latin typeface="Comic Sans MS" panose="030F0702030302020204" pitchFamily="66" charset="0"/>
              </a:rPr>
              <a:t>1. What is a brownfield site?</a:t>
            </a:r>
          </a:p>
        </p:txBody>
      </p:sp>
      <p:sp>
        <p:nvSpPr>
          <p:cNvPr id="4" name="TextBox 3"/>
          <p:cNvSpPr txBox="1"/>
          <p:nvPr/>
        </p:nvSpPr>
        <p:spPr>
          <a:xfrm>
            <a:off x="72176" y="3105478"/>
            <a:ext cx="7721600" cy="461665"/>
          </a:xfrm>
          <a:prstGeom prst="rect">
            <a:avLst/>
          </a:prstGeom>
          <a:noFill/>
        </p:spPr>
        <p:txBody>
          <a:bodyPr wrap="square" rtlCol="0">
            <a:spAutoFit/>
          </a:bodyPr>
          <a:lstStyle/>
          <a:p>
            <a:r>
              <a:rPr lang="en-GB" sz="2400" dirty="0">
                <a:latin typeface="Comic Sans MS" panose="030F0702030302020204" pitchFamily="66" charset="0"/>
              </a:rPr>
              <a:t>2. Explain what urban greening is.</a:t>
            </a:r>
          </a:p>
        </p:txBody>
      </p:sp>
      <p:sp>
        <p:nvSpPr>
          <p:cNvPr id="5" name="Content Placeholder 2"/>
          <p:cNvSpPr txBox="1">
            <a:spLocks/>
          </p:cNvSpPr>
          <p:nvPr/>
        </p:nvSpPr>
        <p:spPr>
          <a:xfrm>
            <a:off x="4919104" y="948417"/>
            <a:ext cx="6614311" cy="182671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FF0000"/>
                </a:solidFill>
                <a:latin typeface="Comic Sans MS" panose="030F0702030302020204" pitchFamily="66" charset="0"/>
              </a:rPr>
              <a:t>Land that has been used, abandoned and now awaits some new use. Commonly found across urban areas, particularly in the inner city. This can be expensive but it improves the urban environment and doesn’t add to urban sprawl and can often be more valuable.</a:t>
            </a:r>
          </a:p>
        </p:txBody>
      </p:sp>
      <p:sp>
        <p:nvSpPr>
          <p:cNvPr id="6" name="Rectangle 5"/>
          <p:cNvSpPr/>
          <p:nvPr/>
        </p:nvSpPr>
        <p:spPr>
          <a:xfrm>
            <a:off x="5437415" y="2647363"/>
            <a:ext cx="6096000" cy="1446550"/>
          </a:xfrm>
          <a:prstGeom prst="rect">
            <a:avLst/>
          </a:prstGeom>
        </p:spPr>
        <p:txBody>
          <a:bodyPr>
            <a:spAutoFit/>
          </a:bodyPr>
          <a:lstStyle/>
          <a:p>
            <a:r>
              <a:rPr lang="en-GB" sz="2200" b="1" dirty="0">
                <a:solidFill>
                  <a:srgbClr val="FF0000"/>
                </a:solidFill>
                <a:latin typeface="Comic Sans MS" panose="030F0702030302020204" pitchFamily="66" charset="0"/>
              </a:rPr>
              <a:t>Urban greening</a:t>
            </a:r>
            <a:r>
              <a:rPr lang="en-GB" sz="2200" dirty="0">
                <a:solidFill>
                  <a:srgbClr val="FF0000"/>
                </a:solidFill>
                <a:latin typeface="Comic Sans MS" panose="030F0702030302020204" pitchFamily="66" charset="0"/>
              </a:rPr>
              <a:t> refers to the public landscaping and </a:t>
            </a:r>
            <a:r>
              <a:rPr lang="en-GB" sz="2200" b="1" dirty="0">
                <a:solidFill>
                  <a:srgbClr val="FF0000"/>
                </a:solidFill>
                <a:latin typeface="Comic Sans MS" panose="030F0702030302020204" pitchFamily="66" charset="0"/>
              </a:rPr>
              <a:t>urban</a:t>
            </a:r>
            <a:r>
              <a:rPr lang="en-GB" sz="2200" dirty="0">
                <a:solidFill>
                  <a:srgbClr val="FF0000"/>
                </a:solidFill>
                <a:latin typeface="Comic Sans MS" panose="030F0702030302020204" pitchFamily="66" charset="0"/>
              </a:rPr>
              <a:t> forestry projects that create a beneficial relationship between city residents and their environments.</a:t>
            </a:r>
          </a:p>
        </p:txBody>
      </p:sp>
      <p:sp>
        <p:nvSpPr>
          <p:cNvPr id="7" name="TextBox 6"/>
          <p:cNvSpPr txBox="1"/>
          <p:nvPr/>
        </p:nvSpPr>
        <p:spPr>
          <a:xfrm>
            <a:off x="0" y="4162647"/>
            <a:ext cx="8858464" cy="461665"/>
          </a:xfrm>
          <a:prstGeom prst="rect">
            <a:avLst/>
          </a:prstGeom>
          <a:noFill/>
        </p:spPr>
        <p:txBody>
          <a:bodyPr wrap="square" rtlCol="0">
            <a:spAutoFit/>
          </a:bodyPr>
          <a:lstStyle/>
          <a:p>
            <a:r>
              <a:rPr lang="en-GB" sz="2400" dirty="0">
                <a:latin typeface="Comic Sans MS" panose="030F0702030302020204" pitchFamily="66" charset="0"/>
              </a:rPr>
              <a:t>3. Give an example of urban greening.</a:t>
            </a:r>
          </a:p>
        </p:txBody>
      </p:sp>
      <p:sp>
        <p:nvSpPr>
          <p:cNvPr id="9" name="TextBox 8"/>
          <p:cNvSpPr txBox="1"/>
          <p:nvPr/>
        </p:nvSpPr>
        <p:spPr>
          <a:xfrm>
            <a:off x="0" y="5370867"/>
            <a:ext cx="4722126" cy="461665"/>
          </a:xfrm>
          <a:prstGeom prst="rect">
            <a:avLst/>
          </a:prstGeom>
          <a:noFill/>
        </p:spPr>
        <p:txBody>
          <a:bodyPr wrap="square" rtlCol="0">
            <a:spAutoFit/>
          </a:bodyPr>
          <a:lstStyle/>
          <a:p>
            <a:r>
              <a:rPr lang="en-GB" sz="2400" dirty="0">
                <a:latin typeface="Comic Sans MS" panose="030F0702030302020204" pitchFamily="66" charset="0"/>
              </a:rPr>
              <a:t>4. What is a greenfield site?</a:t>
            </a:r>
          </a:p>
        </p:txBody>
      </p:sp>
      <p:sp>
        <p:nvSpPr>
          <p:cNvPr id="10" name="Rectangle 9"/>
          <p:cNvSpPr/>
          <p:nvPr/>
        </p:nvSpPr>
        <p:spPr>
          <a:xfrm>
            <a:off x="4451216" y="5680132"/>
            <a:ext cx="6801363" cy="1107996"/>
          </a:xfrm>
          <a:prstGeom prst="rect">
            <a:avLst/>
          </a:prstGeom>
        </p:spPr>
        <p:txBody>
          <a:bodyPr wrap="square">
            <a:spAutoFit/>
          </a:bodyPr>
          <a:lstStyle/>
          <a:p>
            <a:r>
              <a:rPr lang="en-GB" sz="2200" dirty="0">
                <a:solidFill>
                  <a:srgbClr val="FF0000"/>
                </a:solidFill>
                <a:latin typeface="Comic Sans MS" panose="030F0702030302020204" pitchFamily="66" charset="0"/>
              </a:rPr>
              <a:t>A plot of land, often in a rural or on the edge of an urban area, that has not yet been subject to any building development</a:t>
            </a:r>
          </a:p>
        </p:txBody>
      </p:sp>
      <p:sp>
        <p:nvSpPr>
          <p:cNvPr id="11" name="Rectangle 10">
            <a:extLst>
              <a:ext uri="{FF2B5EF4-FFF2-40B4-BE49-F238E27FC236}">
                <a16:creationId xmlns:a16="http://schemas.microsoft.com/office/drawing/2014/main" id="{803B7313-513B-73DB-BEC6-EEF53433B3A1}"/>
              </a:ext>
            </a:extLst>
          </p:cNvPr>
          <p:cNvSpPr/>
          <p:nvPr/>
        </p:nvSpPr>
        <p:spPr>
          <a:xfrm>
            <a:off x="5457782" y="4162647"/>
            <a:ext cx="6801363" cy="1446550"/>
          </a:xfrm>
          <a:prstGeom prst="rect">
            <a:avLst/>
          </a:prstGeom>
        </p:spPr>
        <p:txBody>
          <a:bodyPr wrap="square">
            <a:spAutoFit/>
          </a:bodyPr>
          <a:lstStyle/>
          <a:p>
            <a:r>
              <a:rPr lang="en-GB" sz="2200" dirty="0">
                <a:solidFill>
                  <a:srgbClr val="FF0000"/>
                </a:solidFill>
                <a:latin typeface="Comic Sans MS" panose="030F0702030302020204" pitchFamily="66" charset="0"/>
              </a:rPr>
              <a:t>Planting trees e.g. Birmingham Trees for Life, urban gardens e.g. Birmingham library, on bus stop rooftops adding plants, grass, pollinator flowers for bees.</a:t>
            </a:r>
          </a:p>
        </p:txBody>
      </p:sp>
    </p:spTree>
    <p:extLst>
      <p:ext uri="{BB962C8B-B14F-4D97-AF65-F5344CB8AC3E}">
        <p14:creationId xmlns:p14="http://schemas.microsoft.com/office/powerpoint/2010/main" val="33542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1" grpId="0"/>
    </p:bldLst>
  </p:timing>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2400" dirty="0">
            <a:latin typeface="Comic Sans MS" panose="030F0702030302020204" pitchFamily="66" charset="0"/>
          </a:defRPr>
        </a:defPPr>
      </a:lstStyle>
    </a:txDef>
  </a:objectDefaults>
  <a:extraClrSchemeLst/>
  <a:extLst>
    <a:ext uri="{05A4C25C-085E-4340-85A3-A5531E510DB2}">
      <thm15:themeFamily xmlns:thm15="http://schemas.microsoft.com/office/thememl/2012/main" name="Theme1" id="{63D7FBF3-8EC5-482E-AE45-12D5F4137C72}" vid="{462A7DD4-6393-4726-A950-77ADB3D366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6280683-0f32-4e23-8cb7-59d596cb5b85" xsi:nil="true"/>
    <lcf76f155ced4ddcb4097134ff3c332f xmlns="9fb767f1-5b67-4d49-9433-e0255ee8bc5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7A8C341DB1104E842B99D4CB5B01A6" ma:contentTypeVersion="19" ma:contentTypeDescription="Create a new document." ma:contentTypeScope="" ma:versionID="4ff885db2a642c8093ab7109e330d037">
  <xsd:schema xmlns:xsd="http://www.w3.org/2001/XMLSchema" xmlns:xs="http://www.w3.org/2001/XMLSchema" xmlns:p="http://schemas.microsoft.com/office/2006/metadata/properties" xmlns:ns2="9fb767f1-5b67-4d49-9433-e0255ee8bc5b" xmlns:ns3="26280683-0f32-4e23-8cb7-59d596cb5b85" targetNamespace="http://schemas.microsoft.com/office/2006/metadata/properties" ma:root="true" ma:fieldsID="c79effed40abbd49ca55a70efe37f212" ns2:_="" ns3:_="">
    <xsd:import namespace="9fb767f1-5b67-4d49-9433-e0255ee8bc5b"/>
    <xsd:import namespace="26280683-0f32-4e23-8cb7-59d596cb5b8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3:TaxCatchAll"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b767f1-5b67-4d49-9433-e0255ee8bc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46859fb-d48b-465a-96f0-98b3abdfcf66" ma:termSetId="09814cd3-568e-fe90-9814-8d621ff8fb84" ma:anchorId="fba54fb3-c3e1-fe81-a776-ca4b69148c4d" ma:open="true" ma:isKeyword="false">
      <xsd:complexType>
        <xsd:sequence>
          <xsd:element ref="pc:Terms" minOccurs="0" maxOccurs="1"/>
        </xsd:sequence>
      </xsd:complexType>
    </xsd:element>
    <xsd:element name="MediaServiceLocation" ma:index="25" nillable="true" ma:displayName="Location" ma:descrip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280683-0f32-4e23-8cb7-59d596cb5b8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3569a7a5-a6c9-4a0e-a4b0-fe3cff6ce39f}" ma:internalName="TaxCatchAll" ma:showField="CatchAllData" ma:web="26280683-0f32-4e23-8cb7-59d596cb5b8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E9E4ADC-9543-45AF-87AF-C694213CF716}">
  <ds:schemaRefs>
    <ds:schemaRef ds:uri="http://schemas.microsoft.com/office/2006/metadata/properties"/>
    <ds:schemaRef ds:uri="http://schemas.microsoft.com/office/infopath/2007/PartnerControls"/>
    <ds:schemaRef ds:uri="26280683-0f32-4e23-8cb7-59d596cb5b85"/>
    <ds:schemaRef ds:uri="9fb767f1-5b67-4d49-9433-e0255ee8bc5b"/>
  </ds:schemaRefs>
</ds:datastoreItem>
</file>

<file path=customXml/itemProps2.xml><?xml version="1.0" encoding="utf-8"?>
<ds:datastoreItem xmlns:ds="http://schemas.openxmlformats.org/officeDocument/2006/customXml" ds:itemID="{20F25205-C8F1-4D21-8B7E-C5DA027025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b767f1-5b67-4d49-9433-e0255ee8bc5b"/>
    <ds:schemaRef ds:uri="26280683-0f32-4e23-8cb7-59d596cb5b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0947B72-3BA9-46C0-93B7-45240C533FA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STE theme</Template>
  <TotalTime>728</TotalTime>
  <Words>1928</Words>
  <Application>Microsoft Office PowerPoint</Application>
  <PresentationFormat>Widescreen</PresentationFormat>
  <Paragraphs>115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Comic Sans MS</vt:lpstr>
      <vt:lpstr>Symbol</vt:lpstr>
      <vt:lpstr>Theme1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Alderbrook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E Stevenson</dc:creator>
  <cp:lastModifiedBy>Mrs M Walshe</cp:lastModifiedBy>
  <cp:revision>33</cp:revision>
  <dcterms:created xsi:type="dcterms:W3CDTF">2019-01-17T09:59:24Z</dcterms:created>
  <dcterms:modified xsi:type="dcterms:W3CDTF">2026-06-17T12:55:27Z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0x010100D67A8C341DB1104E842B99D4CB5B01A6</vt:lpwstr>
  </property>
  <property fmtid="{D5CDD505-2E9C-101B-9397-08002B2CF9AE}" pid="3" name="MediaServiceImageTags">
    <vt:lpwstr/>
  </property>
</Properties>
</file>