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Lst>
  <p:sldSz cx="18288000" cy="10287000"/>
  <p:notesSz cx="6858000" cy="9144000"/>
  <p:embeddedFontLst>
    <p:embeddedFont>
      <p:font typeface="Canva Sans" panose="020B0604020202020204" charset="0"/>
      <p:regular r:id="rId42"/>
    </p:embeddedFont>
    <p:embeddedFont>
      <p:font typeface="Canva Sans Bold" panose="020B0604020202020204" charset="0"/>
      <p:regular r:id="rId43"/>
    </p:embeddedFont>
    <p:embeddedFont>
      <p:font typeface="Nunito" pitchFamily="2" charset="0"/>
      <p:regular r:id="rId44"/>
      <p:bold r:id="rId45"/>
      <p:italic r:id="rId46"/>
      <p:boldItalic r:id="rId47"/>
    </p:embeddedFont>
    <p:embeddedFont>
      <p:font typeface="Xplor" panose="020B0604020202020204" charset="0"/>
      <p:regular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77C37D-AD0A-4E5D-A81F-B8E5B4C72273}" v="6" dt="2025-09-03T13:35:58.3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7.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0.png"/><Relationship Id="rId4" Type="http://schemas.openxmlformats.org/officeDocument/2006/relationships/image" Target="../media/image16.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16.pn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5.png"/><Relationship Id="rId5" Type="http://schemas.openxmlformats.org/officeDocument/2006/relationships/image" Target="../media/image27.png"/><Relationship Id="rId10" Type="http://schemas.openxmlformats.org/officeDocument/2006/relationships/image" Target="../media/image34.png"/><Relationship Id="rId4" Type="http://schemas.openxmlformats.org/officeDocument/2006/relationships/image" Target="../media/image16.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8.png"/><Relationship Id="rId5" Type="http://schemas.openxmlformats.org/officeDocument/2006/relationships/image" Target="../media/image27.png"/><Relationship Id="rId10" Type="http://schemas.openxmlformats.org/officeDocument/2006/relationships/image" Target="../media/image37.png"/><Relationship Id="rId4" Type="http://schemas.openxmlformats.org/officeDocument/2006/relationships/image" Target="../media/image16.pn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5.png"/><Relationship Id="rId7" Type="http://schemas.openxmlformats.org/officeDocument/2006/relationships/image" Target="../media/image39.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37.png"/><Relationship Id="rId5" Type="http://schemas.openxmlformats.org/officeDocument/2006/relationships/image" Target="../media/image16.png"/><Relationship Id="rId10" Type="http://schemas.openxmlformats.org/officeDocument/2006/relationships/image" Target="../media/image34.png"/><Relationship Id="rId4" Type="http://schemas.openxmlformats.org/officeDocument/2006/relationships/image" Target="../media/image10.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0.png"/><Relationship Id="rId10" Type="http://schemas.openxmlformats.org/officeDocument/2006/relationships/image" Target="../media/image44.png"/><Relationship Id="rId4" Type="http://schemas.openxmlformats.org/officeDocument/2006/relationships/image" Target="../media/image3.png"/><Relationship Id="rId9"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0.png"/><Relationship Id="rId10" Type="http://schemas.openxmlformats.org/officeDocument/2006/relationships/image" Target="../media/image46.png"/><Relationship Id="rId4" Type="http://schemas.openxmlformats.org/officeDocument/2006/relationships/image" Target="../media/image3.png"/><Relationship Id="rId9"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0.png"/><Relationship Id="rId10" Type="http://schemas.openxmlformats.org/officeDocument/2006/relationships/image" Target="../media/image47.png"/><Relationship Id="rId4" Type="http://schemas.openxmlformats.org/officeDocument/2006/relationships/image" Target="../media/image3.png"/><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0.png"/><Relationship Id="rId10" Type="http://schemas.openxmlformats.org/officeDocument/2006/relationships/image" Target="../media/image48.png"/><Relationship Id="rId4" Type="http://schemas.openxmlformats.org/officeDocument/2006/relationships/image" Target="../media/image3.png"/><Relationship Id="rId9"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0.png"/><Relationship Id="rId10" Type="http://schemas.openxmlformats.org/officeDocument/2006/relationships/image" Target="../media/image49.png"/><Relationship Id="rId4" Type="http://schemas.openxmlformats.org/officeDocument/2006/relationships/image" Target="../media/image3.png"/><Relationship Id="rId9"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0.png"/><Relationship Id="rId10" Type="http://schemas.openxmlformats.org/officeDocument/2006/relationships/image" Target="../media/image49.png"/><Relationship Id="rId4" Type="http://schemas.openxmlformats.org/officeDocument/2006/relationships/image" Target="../media/image3.pn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54.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52.png"/><Relationship Id="rId5" Type="http://schemas.openxmlformats.org/officeDocument/2006/relationships/image" Target="../media/image20.png"/><Relationship Id="rId10" Type="http://schemas.openxmlformats.org/officeDocument/2006/relationships/image" Target="../media/image51.png"/><Relationship Id="rId4" Type="http://schemas.openxmlformats.org/officeDocument/2006/relationships/image" Target="../media/image3.png"/><Relationship Id="rId9"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59.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57.png"/><Relationship Id="rId5" Type="http://schemas.openxmlformats.org/officeDocument/2006/relationships/image" Target="../media/image20.png"/><Relationship Id="rId10" Type="http://schemas.openxmlformats.org/officeDocument/2006/relationships/image" Target="../media/image56.png"/><Relationship Id="rId4" Type="http://schemas.openxmlformats.org/officeDocument/2006/relationships/image" Target="../media/image3.png"/><Relationship Id="rId9"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4.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6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2.png"/><Relationship Id="rId5" Type="http://schemas.openxmlformats.org/officeDocument/2006/relationships/image" Target="../media/image20.png"/><Relationship Id="rId10" Type="http://schemas.openxmlformats.org/officeDocument/2006/relationships/image" Target="../media/image61.png"/><Relationship Id="rId4" Type="http://schemas.openxmlformats.org/officeDocument/2006/relationships/image" Target="../media/image3.png"/><Relationship Id="rId9"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8.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6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6.png"/><Relationship Id="rId5" Type="http://schemas.openxmlformats.org/officeDocument/2006/relationships/image" Target="../media/image20.png"/><Relationship Id="rId10" Type="http://schemas.openxmlformats.org/officeDocument/2006/relationships/image" Target="../media/image65.png"/><Relationship Id="rId4" Type="http://schemas.openxmlformats.org/officeDocument/2006/relationships/image" Target="../media/image3.png"/><Relationship Id="rId9" Type="http://schemas.openxmlformats.org/officeDocument/2006/relationships/image" Target="../media/image64.png"/></Relationships>
</file>

<file path=ppt/slides/_rels/slide21.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69.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7.png"/><Relationship Id="rId7" Type="http://schemas.openxmlformats.org/officeDocument/2006/relationships/image" Target="../media/image7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74.png"/><Relationship Id="rId5" Type="http://schemas.openxmlformats.org/officeDocument/2006/relationships/image" Target="../media/image10.png"/><Relationship Id="rId10" Type="http://schemas.openxmlformats.org/officeDocument/2006/relationships/oleObject" Target="../embeddings/oleObject4.bin"/><Relationship Id="rId4" Type="http://schemas.openxmlformats.org/officeDocument/2006/relationships/image" Target="../media/image3.png"/><Relationship Id="rId9" Type="http://schemas.openxmlformats.org/officeDocument/2006/relationships/image" Target="../media/image73.png"/></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7.png"/><Relationship Id="rId7" Type="http://schemas.openxmlformats.org/officeDocument/2006/relationships/image" Target="../media/image7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10.png"/><Relationship Id="rId10" Type="http://schemas.openxmlformats.org/officeDocument/2006/relationships/image" Target="../media/image75.png"/><Relationship Id="rId4" Type="http://schemas.openxmlformats.org/officeDocument/2006/relationships/image" Target="../media/image3.png"/><Relationship Id="rId9"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7.png"/><Relationship Id="rId7" Type="http://schemas.openxmlformats.org/officeDocument/2006/relationships/image" Target="../media/image7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78.png"/><Relationship Id="rId5" Type="http://schemas.openxmlformats.org/officeDocument/2006/relationships/image" Target="../media/image10.png"/><Relationship Id="rId10" Type="http://schemas.openxmlformats.org/officeDocument/2006/relationships/image" Target="../media/image77.png"/><Relationship Id="rId4" Type="http://schemas.openxmlformats.org/officeDocument/2006/relationships/image" Target="../media/image3.png"/><Relationship Id="rId9"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79.png"/><Relationship Id="rId7" Type="http://schemas.openxmlformats.org/officeDocument/2006/relationships/image" Target="../media/image8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20.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20.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79.png"/><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20.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79.png"/><Relationship Id="rId7" Type="http://schemas.openxmlformats.org/officeDocument/2006/relationships/image" Target="../media/image8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20.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20.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9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20.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92.png"/><Relationship Id="rId5" Type="http://schemas.openxmlformats.org/officeDocument/2006/relationships/image" Target="../media/image20.png"/><Relationship Id="rId10" Type="http://schemas.openxmlformats.org/officeDocument/2006/relationships/image" Target="../media/image63.png"/><Relationship Id="rId4" Type="http://schemas.openxmlformats.org/officeDocument/2006/relationships/image" Target="../media/image3.png"/><Relationship Id="rId9" Type="http://schemas.openxmlformats.org/officeDocument/2006/relationships/image" Target="../media/image46.png"/></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9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57.png"/><Relationship Id="rId5" Type="http://schemas.openxmlformats.org/officeDocument/2006/relationships/image" Target="../media/image20.png"/><Relationship Id="rId10" Type="http://schemas.openxmlformats.org/officeDocument/2006/relationships/image" Target="../media/image93.png"/><Relationship Id="rId4" Type="http://schemas.openxmlformats.org/officeDocument/2006/relationships/image" Target="../media/image3.png"/><Relationship Id="rId9" Type="http://schemas.openxmlformats.org/officeDocument/2006/relationships/image" Target="../media/image46.png"/></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9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6.png"/><Relationship Id="rId5" Type="http://schemas.openxmlformats.org/officeDocument/2006/relationships/image" Target="../media/image20.png"/><Relationship Id="rId10" Type="http://schemas.openxmlformats.org/officeDocument/2006/relationships/image" Target="../media/image95.png"/><Relationship Id="rId4" Type="http://schemas.openxmlformats.org/officeDocument/2006/relationships/image" Target="../media/image3.png"/><Relationship Id="rId9" Type="http://schemas.openxmlformats.org/officeDocument/2006/relationships/image" Target="../media/image46.png"/></Relationships>
</file>

<file path=ppt/slides/_rels/slide3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52.png"/><Relationship Id="rId5" Type="http://schemas.openxmlformats.org/officeDocument/2006/relationships/image" Target="../media/image20.png"/><Relationship Id="rId10" Type="http://schemas.openxmlformats.org/officeDocument/2006/relationships/image" Target="../media/image97.png"/><Relationship Id="rId4" Type="http://schemas.openxmlformats.org/officeDocument/2006/relationships/image" Target="../media/image3.png"/><Relationship Id="rId9" Type="http://schemas.openxmlformats.org/officeDocument/2006/relationships/image" Target="../media/image46.png"/></Relationships>
</file>

<file path=ppt/slides/_rels/slide3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62.png"/><Relationship Id="rId5" Type="http://schemas.openxmlformats.org/officeDocument/2006/relationships/image" Target="../media/image20.png"/><Relationship Id="rId10" Type="http://schemas.openxmlformats.org/officeDocument/2006/relationships/image" Target="../media/image98.png"/><Relationship Id="rId4" Type="http://schemas.openxmlformats.org/officeDocument/2006/relationships/image" Target="../media/image3.png"/><Relationship Id="rId9" Type="http://schemas.openxmlformats.org/officeDocument/2006/relationships/image" Target="../media/image46.png"/></Relationships>
</file>

<file path=ppt/slides/_rels/slide3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12" Type="http://schemas.openxmlformats.org/officeDocument/2006/relationships/image" Target="../media/image5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59.png"/><Relationship Id="rId5" Type="http://schemas.openxmlformats.org/officeDocument/2006/relationships/image" Target="../media/image20.png"/><Relationship Id="rId10" Type="http://schemas.openxmlformats.org/officeDocument/2006/relationships/image" Target="../media/image99.png"/><Relationship Id="rId4" Type="http://schemas.openxmlformats.org/officeDocument/2006/relationships/image" Target="../media/image3.png"/><Relationship Id="rId9" Type="http://schemas.openxmlformats.org/officeDocument/2006/relationships/image" Target="../media/image46.png"/></Relationships>
</file>

<file path=ppt/slides/_rels/slide3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0.png"/><Relationship Id="rId7"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image" Target="../media/image3.png"/><Relationship Id="rId9"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flipV="1">
            <a:off x="3205610" y="2101159"/>
            <a:ext cx="10833413" cy="8680272"/>
          </a:xfrm>
          <a:custGeom>
            <a:avLst/>
            <a:gdLst/>
            <a:ahLst/>
            <a:cxnLst/>
            <a:rect l="l" t="t" r="r" b="b"/>
            <a:pathLst>
              <a:path w="10833413" h="8680272">
                <a:moveTo>
                  <a:pt x="0" y="8680272"/>
                </a:moveTo>
                <a:lnTo>
                  <a:pt x="10833413" y="8680272"/>
                </a:lnTo>
                <a:lnTo>
                  <a:pt x="10833413" y="0"/>
                </a:lnTo>
                <a:lnTo>
                  <a:pt x="0" y="0"/>
                </a:lnTo>
                <a:lnTo>
                  <a:pt x="0" y="8680272"/>
                </a:lnTo>
                <a:close/>
              </a:path>
            </a:pathLst>
          </a:custGeom>
          <a:blipFill>
            <a:blip r:embed="rId3">
              <a:alphaModFix amt="65000"/>
            </a:blip>
            <a:stretch>
              <a:fillRect/>
            </a:stretch>
          </a:blipFill>
        </p:spPr>
        <p:txBody>
          <a:bodyPr/>
          <a:lstStyle/>
          <a:p>
            <a:endParaRPr lang="en-GB"/>
          </a:p>
        </p:txBody>
      </p:sp>
      <p:sp>
        <p:nvSpPr>
          <p:cNvPr id="4" name="Freeform 4"/>
          <p:cNvSpPr/>
          <p:nvPr/>
        </p:nvSpPr>
        <p:spPr>
          <a:xfrm>
            <a:off x="11985988" y="-5172689"/>
            <a:ext cx="7005447" cy="8229600"/>
          </a:xfrm>
          <a:custGeom>
            <a:avLst/>
            <a:gdLst/>
            <a:ahLst/>
            <a:cxnLst/>
            <a:rect l="l" t="t" r="r" b="b"/>
            <a:pathLst>
              <a:path w="7005447" h="8229600">
                <a:moveTo>
                  <a:pt x="0" y="0"/>
                </a:moveTo>
                <a:lnTo>
                  <a:pt x="7005447" y="0"/>
                </a:lnTo>
                <a:lnTo>
                  <a:pt x="7005447" y="8229600"/>
                </a:lnTo>
                <a:lnTo>
                  <a:pt x="0" y="8229600"/>
                </a:lnTo>
                <a:lnTo>
                  <a:pt x="0" y="0"/>
                </a:lnTo>
                <a:close/>
              </a:path>
            </a:pathLst>
          </a:custGeom>
          <a:blipFill>
            <a:blip r:embed="rId4">
              <a:alphaModFix amt="65000"/>
            </a:blip>
            <a:stretch>
              <a:fillRect/>
            </a:stretch>
          </a:blipFill>
        </p:spPr>
        <p:txBody>
          <a:bodyPr/>
          <a:lstStyle/>
          <a:p>
            <a:endParaRPr lang="en-GB"/>
          </a:p>
        </p:txBody>
      </p:sp>
      <p:sp>
        <p:nvSpPr>
          <p:cNvPr id="5" name="Freeform 5"/>
          <p:cNvSpPr/>
          <p:nvPr/>
        </p:nvSpPr>
        <p:spPr>
          <a:xfrm rot="1274795" flipH="1">
            <a:off x="-4335146" y="7181153"/>
            <a:ext cx="9818636" cy="8657511"/>
          </a:xfrm>
          <a:custGeom>
            <a:avLst/>
            <a:gdLst/>
            <a:ahLst/>
            <a:cxnLst/>
            <a:rect l="l" t="t" r="r" b="b"/>
            <a:pathLst>
              <a:path w="9818636" h="8657511">
                <a:moveTo>
                  <a:pt x="9818636" y="0"/>
                </a:moveTo>
                <a:lnTo>
                  <a:pt x="0" y="0"/>
                </a:lnTo>
                <a:lnTo>
                  <a:pt x="0" y="8657511"/>
                </a:lnTo>
                <a:lnTo>
                  <a:pt x="9818636" y="8657511"/>
                </a:lnTo>
                <a:lnTo>
                  <a:pt x="9818636"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17885">
            <a:off x="17278989" y="177286"/>
            <a:ext cx="570303" cy="6336702"/>
          </a:xfrm>
          <a:custGeom>
            <a:avLst/>
            <a:gdLst/>
            <a:ahLst/>
            <a:cxnLst/>
            <a:rect l="l" t="t" r="r" b="b"/>
            <a:pathLst>
              <a:path w="570303" h="6336702">
                <a:moveTo>
                  <a:pt x="0" y="0"/>
                </a:moveTo>
                <a:lnTo>
                  <a:pt x="570303" y="0"/>
                </a:lnTo>
                <a:lnTo>
                  <a:pt x="570303" y="6336702"/>
                </a:lnTo>
                <a:lnTo>
                  <a:pt x="0" y="6336702"/>
                </a:lnTo>
                <a:lnTo>
                  <a:pt x="0" y="0"/>
                </a:lnTo>
                <a:close/>
              </a:path>
            </a:pathLst>
          </a:custGeom>
          <a:blipFill>
            <a:blip r:embed="rId6"/>
            <a:stretch>
              <a:fillRect/>
            </a:stretch>
          </a:blipFill>
        </p:spPr>
        <p:txBody>
          <a:bodyPr/>
          <a:lstStyle/>
          <a:p>
            <a:endParaRPr lang="en-GB"/>
          </a:p>
        </p:txBody>
      </p:sp>
      <p:sp>
        <p:nvSpPr>
          <p:cNvPr id="7" name="Freeform 7"/>
          <p:cNvSpPr/>
          <p:nvPr/>
        </p:nvSpPr>
        <p:spPr>
          <a:xfrm rot="-2700000">
            <a:off x="16956518" y="6948377"/>
            <a:ext cx="1250614" cy="3678276"/>
          </a:xfrm>
          <a:custGeom>
            <a:avLst/>
            <a:gdLst/>
            <a:ahLst/>
            <a:cxnLst/>
            <a:rect l="l" t="t" r="r" b="b"/>
            <a:pathLst>
              <a:path w="1250614" h="3678276">
                <a:moveTo>
                  <a:pt x="0" y="0"/>
                </a:moveTo>
                <a:lnTo>
                  <a:pt x="1250613" y="0"/>
                </a:lnTo>
                <a:lnTo>
                  <a:pt x="1250613" y="3678275"/>
                </a:lnTo>
                <a:lnTo>
                  <a:pt x="0" y="3678275"/>
                </a:lnTo>
                <a:lnTo>
                  <a:pt x="0" y="0"/>
                </a:lnTo>
                <a:close/>
              </a:path>
            </a:pathLst>
          </a:custGeom>
          <a:blipFill>
            <a:blip r:embed="rId7"/>
            <a:stretch>
              <a:fillRect/>
            </a:stretch>
          </a:blipFill>
        </p:spPr>
        <p:txBody>
          <a:bodyPr/>
          <a:lstStyle/>
          <a:p>
            <a:endParaRPr lang="en-GB"/>
          </a:p>
        </p:txBody>
      </p:sp>
      <p:sp>
        <p:nvSpPr>
          <p:cNvPr id="8" name="Freeform 8"/>
          <p:cNvSpPr/>
          <p:nvPr/>
        </p:nvSpPr>
        <p:spPr>
          <a:xfrm rot="1715060">
            <a:off x="-44700" y="2047283"/>
            <a:ext cx="872789" cy="4310068"/>
          </a:xfrm>
          <a:custGeom>
            <a:avLst/>
            <a:gdLst/>
            <a:ahLst/>
            <a:cxnLst/>
            <a:rect l="l" t="t" r="r" b="b"/>
            <a:pathLst>
              <a:path w="872789" h="4310068">
                <a:moveTo>
                  <a:pt x="0" y="0"/>
                </a:moveTo>
                <a:lnTo>
                  <a:pt x="872789" y="0"/>
                </a:lnTo>
                <a:lnTo>
                  <a:pt x="872789" y="4310068"/>
                </a:lnTo>
                <a:lnTo>
                  <a:pt x="0" y="4310068"/>
                </a:lnTo>
                <a:lnTo>
                  <a:pt x="0" y="0"/>
                </a:lnTo>
                <a:close/>
              </a:path>
            </a:pathLst>
          </a:custGeom>
          <a:blipFill>
            <a:blip r:embed="rId8"/>
            <a:stretch>
              <a:fillRect/>
            </a:stretch>
          </a:blipFill>
        </p:spPr>
        <p:txBody>
          <a:bodyPr/>
          <a:lstStyle/>
          <a:p>
            <a:endParaRPr lang="en-GB"/>
          </a:p>
        </p:txBody>
      </p:sp>
      <p:sp>
        <p:nvSpPr>
          <p:cNvPr id="9" name="Freeform 9"/>
          <p:cNvSpPr/>
          <p:nvPr/>
        </p:nvSpPr>
        <p:spPr>
          <a:xfrm>
            <a:off x="3068314" y="2683392"/>
            <a:ext cx="3405435" cy="5884121"/>
          </a:xfrm>
          <a:custGeom>
            <a:avLst/>
            <a:gdLst/>
            <a:ahLst/>
            <a:cxnLst/>
            <a:rect l="l" t="t" r="r" b="b"/>
            <a:pathLst>
              <a:path w="3405435" h="5884121">
                <a:moveTo>
                  <a:pt x="0" y="0"/>
                </a:moveTo>
                <a:lnTo>
                  <a:pt x="3405435" y="0"/>
                </a:lnTo>
                <a:lnTo>
                  <a:pt x="3405435" y="5884121"/>
                </a:lnTo>
                <a:lnTo>
                  <a:pt x="0" y="5884121"/>
                </a:lnTo>
                <a:lnTo>
                  <a:pt x="0" y="0"/>
                </a:lnTo>
                <a:close/>
              </a:path>
            </a:pathLst>
          </a:custGeom>
          <a:blipFill>
            <a:blip r:embed="rId9"/>
            <a:stretch>
              <a:fillRect/>
            </a:stretch>
          </a:blipFill>
        </p:spPr>
        <p:txBody>
          <a:bodyPr/>
          <a:lstStyle/>
          <a:p>
            <a:endParaRPr lang="en-GB"/>
          </a:p>
        </p:txBody>
      </p:sp>
      <p:sp>
        <p:nvSpPr>
          <p:cNvPr id="10" name="TextBox 10"/>
          <p:cNvSpPr txBox="1"/>
          <p:nvPr/>
        </p:nvSpPr>
        <p:spPr>
          <a:xfrm>
            <a:off x="6196611" y="1464441"/>
            <a:ext cx="10514508" cy="7483772"/>
          </a:xfrm>
          <a:prstGeom prst="rect">
            <a:avLst/>
          </a:prstGeom>
        </p:spPr>
        <p:txBody>
          <a:bodyPr lIns="0" tIns="0" rIns="0" bIns="0" rtlCol="0" anchor="t">
            <a:spAutoFit/>
          </a:bodyPr>
          <a:lstStyle/>
          <a:p>
            <a:pPr algn="l">
              <a:lnSpc>
                <a:spcPts val="19361"/>
              </a:lnSpc>
              <a:spcBef>
                <a:spcPts val="14520"/>
              </a:spcBef>
            </a:pPr>
            <a:r>
              <a:rPr lang="en-US" sz="19361">
                <a:solidFill>
                  <a:srgbClr val="232253"/>
                </a:solidFill>
                <a:latin typeface="Xplor"/>
                <a:ea typeface="Xplor"/>
                <a:cs typeface="Xplor"/>
                <a:sym typeface="Xplor"/>
              </a:rPr>
              <a:t>using colour in p1q5</a:t>
            </a:r>
          </a:p>
        </p:txBody>
      </p:sp>
      <p:sp>
        <p:nvSpPr>
          <p:cNvPr id="11" name="Freeform 11"/>
          <p:cNvSpPr/>
          <p:nvPr/>
        </p:nvSpPr>
        <p:spPr>
          <a:xfrm rot="7274595">
            <a:off x="-765995" y="5784455"/>
            <a:ext cx="2513916" cy="2751208"/>
          </a:xfrm>
          <a:custGeom>
            <a:avLst/>
            <a:gdLst/>
            <a:ahLst/>
            <a:cxnLst/>
            <a:rect l="l" t="t" r="r" b="b"/>
            <a:pathLst>
              <a:path w="2513916" h="2751208">
                <a:moveTo>
                  <a:pt x="0" y="0"/>
                </a:moveTo>
                <a:lnTo>
                  <a:pt x="2513917" y="0"/>
                </a:lnTo>
                <a:lnTo>
                  <a:pt x="2513917" y="2751208"/>
                </a:lnTo>
                <a:lnTo>
                  <a:pt x="0" y="2751208"/>
                </a:lnTo>
                <a:lnTo>
                  <a:pt x="0" y="0"/>
                </a:lnTo>
                <a:close/>
              </a:path>
            </a:pathLst>
          </a:custGeom>
          <a:blipFill>
            <a:blip r:embed="rId10"/>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9222133" y="4555969"/>
            <a:ext cx="1543363" cy="1481628"/>
          </a:xfrm>
          <a:custGeom>
            <a:avLst/>
            <a:gdLst/>
            <a:ahLst/>
            <a:cxnLst/>
            <a:rect l="l" t="t" r="r" b="b"/>
            <a:pathLst>
              <a:path w="1543363" h="1481628">
                <a:moveTo>
                  <a:pt x="0" y="0"/>
                </a:moveTo>
                <a:lnTo>
                  <a:pt x="1543363" y="0"/>
                </a:lnTo>
                <a:lnTo>
                  <a:pt x="1543363" y="1481628"/>
                </a:lnTo>
                <a:lnTo>
                  <a:pt x="0" y="1481628"/>
                </a:lnTo>
                <a:lnTo>
                  <a:pt x="0" y="0"/>
                </a:lnTo>
                <a:close/>
              </a:path>
            </a:pathLst>
          </a:custGeom>
          <a:blipFill>
            <a:blip r:embed="rId3">
              <a:alphaModFix amt="44999"/>
            </a:blip>
            <a:stretch>
              <a:fillRect/>
            </a:stretch>
          </a:blipFill>
        </p:spPr>
        <p:txBody>
          <a:bodyPr/>
          <a:lstStyle/>
          <a:p>
            <a:endParaRPr lang="en-GB"/>
          </a:p>
        </p:txBody>
      </p:sp>
      <p:sp>
        <p:nvSpPr>
          <p:cNvPr id="4" name="Freeform 4"/>
          <p:cNvSpPr/>
          <p:nvPr/>
        </p:nvSpPr>
        <p:spPr>
          <a:xfrm rot="4898807">
            <a:off x="4805002" y="-2940854"/>
            <a:ext cx="8535965" cy="8229600"/>
          </a:xfrm>
          <a:custGeom>
            <a:avLst/>
            <a:gdLst/>
            <a:ahLst/>
            <a:cxnLst/>
            <a:rect l="l" t="t" r="r" b="b"/>
            <a:pathLst>
              <a:path w="8535965" h="8229600">
                <a:moveTo>
                  <a:pt x="0" y="0"/>
                </a:moveTo>
                <a:lnTo>
                  <a:pt x="8535965" y="0"/>
                </a:lnTo>
                <a:lnTo>
                  <a:pt x="8535965" y="8229600"/>
                </a:lnTo>
                <a:lnTo>
                  <a:pt x="0" y="8229600"/>
                </a:lnTo>
                <a:lnTo>
                  <a:pt x="0" y="0"/>
                </a:lnTo>
                <a:close/>
              </a:path>
            </a:pathLst>
          </a:custGeom>
          <a:blipFill>
            <a:blip r:embed="rId4"/>
            <a:stretch>
              <a:fillRect/>
            </a:stretch>
          </a:blipFill>
        </p:spPr>
        <p:txBody>
          <a:bodyPr/>
          <a:lstStyle/>
          <a:p>
            <a:endParaRPr lang="en-GB"/>
          </a:p>
        </p:txBody>
      </p:sp>
      <p:sp>
        <p:nvSpPr>
          <p:cNvPr id="5" name="Freeform 5"/>
          <p:cNvSpPr/>
          <p:nvPr/>
        </p:nvSpPr>
        <p:spPr>
          <a:xfrm flipH="1">
            <a:off x="15330753" y="8388074"/>
            <a:ext cx="3317762" cy="2048718"/>
          </a:xfrm>
          <a:custGeom>
            <a:avLst/>
            <a:gdLst/>
            <a:ahLst/>
            <a:cxnLst/>
            <a:rect l="l" t="t" r="r" b="b"/>
            <a:pathLst>
              <a:path w="3317762" h="2048718">
                <a:moveTo>
                  <a:pt x="3317762" y="0"/>
                </a:moveTo>
                <a:lnTo>
                  <a:pt x="0" y="0"/>
                </a:lnTo>
                <a:lnTo>
                  <a:pt x="0" y="2048718"/>
                </a:lnTo>
                <a:lnTo>
                  <a:pt x="3317762" y="2048718"/>
                </a:lnTo>
                <a:lnTo>
                  <a:pt x="3317762" y="0"/>
                </a:lnTo>
                <a:close/>
              </a:path>
            </a:pathLst>
          </a:custGeom>
          <a:blipFill>
            <a:blip r:embed="rId5"/>
            <a:stretch>
              <a:fillRect/>
            </a:stretch>
          </a:blipFill>
        </p:spPr>
        <p:txBody>
          <a:bodyPr/>
          <a:lstStyle/>
          <a:p>
            <a:endParaRPr lang="en-GB"/>
          </a:p>
        </p:txBody>
      </p:sp>
      <p:sp>
        <p:nvSpPr>
          <p:cNvPr id="6" name="Freeform 6"/>
          <p:cNvSpPr/>
          <p:nvPr/>
        </p:nvSpPr>
        <p:spPr>
          <a:xfrm rot="-2047721">
            <a:off x="17600857" y="3629129"/>
            <a:ext cx="520373" cy="4785037"/>
          </a:xfrm>
          <a:custGeom>
            <a:avLst/>
            <a:gdLst/>
            <a:ahLst/>
            <a:cxnLst/>
            <a:rect l="l" t="t" r="r" b="b"/>
            <a:pathLst>
              <a:path w="520373" h="4785037">
                <a:moveTo>
                  <a:pt x="0" y="0"/>
                </a:moveTo>
                <a:lnTo>
                  <a:pt x="520373" y="0"/>
                </a:lnTo>
                <a:lnTo>
                  <a:pt x="520373" y="4785037"/>
                </a:lnTo>
                <a:lnTo>
                  <a:pt x="0" y="4785037"/>
                </a:lnTo>
                <a:lnTo>
                  <a:pt x="0" y="0"/>
                </a:lnTo>
                <a:close/>
              </a:path>
            </a:pathLst>
          </a:custGeom>
          <a:blipFill>
            <a:blip r:embed="rId6"/>
            <a:stretch>
              <a:fillRect/>
            </a:stretch>
          </a:blipFill>
        </p:spPr>
        <p:txBody>
          <a:bodyPr/>
          <a:lstStyle/>
          <a:p>
            <a:endParaRPr lang="en-GB"/>
          </a:p>
        </p:txBody>
      </p:sp>
      <p:sp>
        <p:nvSpPr>
          <p:cNvPr id="7" name="TextBox 7"/>
          <p:cNvSpPr txBox="1"/>
          <p:nvPr/>
        </p:nvSpPr>
        <p:spPr>
          <a:xfrm>
            <a:off x="5909201" y="3222091"/>
            <a:ext cx="6469597" cy="460375"/>
          </a:xfrm>
          <a:prstGeom prst="rect">
            <a:avLst/>
          </a:prstGeom>
        </p:spPr>
        <p:txBody>
          <a:bodyPr lIns="0" tIns="0" rIns="0" bIns="0" rtlCol="0" anchor="t">
            <a:spAutoFit/>
          </a:bodyPr>
          <a:lstStyle/>
          <a:p>
            <a:pPr algn="ctr">
              <a:lnSpc>
                <a:spcPts val="3500"/>
              </a:lnSpc>
              <a:spcBef>
                <a:spcPts val="2625"/>
              </a:spcBef>
            </a:pPr>
            <a:r>
              <a:rPr lang="en-US" sz="3500">
                <a:solidFill>
                  <a:srgbClr val="232253"/>
                </a:solidFill>
                <a:latin typeface="Nunito"/>
                <a:ea typeface="Nunito"/>
                <a:cs typeface="Nunito"/>
                <a:sym typeface="Nunito"/>
              </a:rPr>
              <a:t>How to write about colour</a:t>
            </a:r>
          </a:p>
        </p:txBody>
      </p:sp>
      <p:sp>
        <p:nvSpPr>
          <p:cNvPr id="8" name="Freeform 8"/>
          <p:cNvSpPr/>
          <p:nvPr/>
        </p:nvSpPr>
        <p:spPr>
          <a:xfrm rot="-5400000">
            <a:off x="3790390" y="4638199"/>
            <a:ext cx="1201916" cy="1317168"/>
          </a:xfrm>
          <a:custGeom>
            <a:avLst/>
            <a:gdLst/>
            <a:ahLst/>
            <a:cxnLst/>
            <a:rect l="l" t="t" r="r" b="b"/>
            <a:pathLst>
              <a:path w="1201916" h="1317168">
                <a:moveTo>
                  <a:pt x="0" y="0"/>
                </a:moveTo>
                <a:lnTo>
                  <a:pt x="1201917" y="0"/>
                </a:lnTo>
                <a:lnTo>
                  <a:pt x="1201917" y="1317168"/>
                </a:lnTo>
                <a:lnTo>
                  <a:pt x="0" y="1317168"/>
                </a:lnTo>
                <a:lnTo>
                  <a:pt x="0" y="0"/>
                </a:lnTo>
                <a:close/>
              </a:path>
            </a:pathLst>
          </a:custGeom>
          <a:blipFill>
            <a:blip r:embed="rId7">
              <a:alphaModFix amt="49000"/>
            </a:blip>
            <a:stretch>
              <a:fillRect/>
            </a:stretch>
          </a:blipFill>
        </p:spPr>
        <p:txBody>
          <a:bodyPr/>
          <a:lstStyle/>
          <a:p>
            <a:endParaRPr lang="en-GB"/>
          </a:p>
        </p:txBody>
      </p:sp>
      <p:sp>
        <p:nvSpPr>
          <p:cNvPr id="9" name="TextBox 9"/>
          <p:cNvSpPr txBox="1"/>
          <p:nvPr/>
        </p:nvSpPr>
        <p:spPr>
          <a:xfrm>
            <a:off x="3670799" y="5066086"/>
            <a:ext cx="901507" cy="530298"/>
          </a:xfrm>
          <a:prstGeom prst="rect">
            <a:avLst/>
          </a:prstGeom>
        </p:spPr>
        <p:txBody>
          <a:bodyPr lIns="0" tIns="0" rIns="0" bIns="0" rtlCol="0" anchor="t">
            <a:spAutoFit/>
          </a:bodyPr>
          <a:lstStyle/>
          <a:p>
            <a:pPr marL="0" lvl="0" indent="0" algn="r">
              <a:lnSpc>
                <a:spcPts val="4002"/>
              </a:lnSpc>
              <a:spcBef>
                <a:spcPts val="3002"/>
              </a:spcBef>
            </a:pPr>
            <a:r>
              <a:rPr lang="en-US" sz="4002">
                <a:solidFill>
                  <a:srgbClr val="232253"/>
                </a:solidFill>
                <a:latin typeface="Xplor"/>
                <a:ea typeface="Xplor"/>
                <a:cs typeface="Xplor"/>
                <a:sym typeface="Xplor"/>
              </a:rPr>
              <a:t>01</a:t>
            </a:r>
          </a:p>
        </p:txBody>
      </p:sp>
      <p:sp>
        <p:nvSpPr>
          <p:cNvPr id="10" name="TextBox 10"/>
          <p:cNvSpPr txBox="1"/>
          <p:nvPr/>
        </p:nvSpPr>
        <p:spPr>
          <a:xfrm>
            <a:off x="9419034" y="4970836"/>
            <a:ext cx="901507" cy="530298"/>
          </a:xfrm>
          <a:prstGeom prst="rect">
            <a:avLst/>
          </a:prstGeom>
        </p:spPr>
        <p:txBody>
          <a:bodyPr lIns="0" tIns="0" rIns="0" bIns="0" rtlCol="0" anchor="t">
            <a:spAutoFit/>
          </a:bodyPr>
          <a:lstStyle/>
          <a:p>
            <a:pPr marL="0" lvl="0" indent="0" algn="r">
              <a:lnSpc>
                <a:spcPts val="4002"/>
              </a:lnSpc>
              <a:spcBef>
                <a:spcPts val="3002"/>
              </a:spcBef>
            </a:pPr>
            <a:r>
              <a:rPr lang="en-US" sz="4002">
                <a:solidFill>
                  <a:srgbClr val="232253"/>
                </a:solidFill>
                <a:latin typeface="Xplor"/>
                <a:ea typeface="Xplor"/>
                <a:cs typeface="Xplor"/>
                <a:sym typeface="Xplor"/>
              </a:rPr>
              <a:t>02</a:t>
            </a:r>
          </a:p>
        </p:txBody>
      </p:sp>
      <p:sp>
        <p:nvSpPr>
          <p:cNvPr id="11" name="Freeform 11"/>
          <p:cNvSpPr/>
          <p:nvPr/>
        </p:nvSpPr>
        <p:spPr>
          <a:xfrm rot="-5400000">
            <a:off x="3645845" y="7006221"/>
            <a:ext cx="1281421" cy="1244932"/>
          </a:xfrm>
          <a:custGeom>
            <a:avLst/>
            <a:gdLst/>
            <a:ahLst/>
            <a:cxnLst/>
            <a:rect l="l" t="t" r="r" b="b"/>
            <a:pathLst>
              <a:path w="1281421" h="1244932">
                <a:moveTo>
                  <a:pt x="0" y="0"/>
                </a:moveTo>
                <a:lnTo>
                  <a:pt x="1281421" y="0"/>
                </a:lnTo>
                <a:lnTo>
                  <a:pt x="1281421" y="1244931"/>
                </a:lnTo>
                <a:lnTo>
                  <a:pt x="0" y="1244931"/>
                </a:lnTo>
                <a:lnTo>
                  <a:pt x="0" y="0"/>
                </a:lnTo>
                <a:close/>
              </a:path>
            </a:pathLst>
          </a:custGeom>
          <a:blipFill>
            <a:blip r:embed="rId8">
              <a:alphaModFix amt="49000"/>
            </a:blip>
            <a:stretch>
              <a:fillRect/>
            </a:stretch>
          </a:blipFill>
        </p:spPr>
        <p:txBody>
          <a:bodyPr/>
          <a:lstStyle/>
          <a:p>
            <a:endParaRPr lang="en-GB"/>
          </a:p>
        </p:txBody>
      </p:sp>
      <p:sp>
        <p:nvSpPr>
          <p:cNvPr id="12" name="TextBox 12"/>
          <p:cNvSpPr txBox="1"/>
          <p:nvPr/>
        </p:nvSpPr>
        <p:spPr>
          <a:xfrm>
            <a:off x="3670799" y="7455582"/>
            <a:ext cx="901507" cy="530298"/>
          </a:xfrm>
          <a:prstGeom prst="rect">
            <a:avLst/>
          </a:prstGeom>
        </p:spPr>
        <p:txBody>
          <a:bodyPr lIns="0" tIns="0" rIns="0" bIns="0" rtlCol="0" anchor="t">
            <a:spAutoFit/>
          </a:bodyPr>
          <a:lstStyle/>
          <a:p>
            <a:pPr marL="0" lvl="0" indent="0" algn="r">
              <a:lnSpc>
                <a:spcPts val="4002"/>
              </a:lnSpc>
              <a:spcBef>
                <a:spcPts val="3002"/>
              </a:spcBef>
            </a:pPr>
            <a:r>
              <a:rPr lang="en-US" sz="4002">
                <a:solidFill>
                  <a:srgbClr val="232253"/>
                </a:solidFill>
                <a:latin typeface="Xplor"/>
                <a:ea typeface="Xplor"/>
                <a:cs typeface="Xplor"/>
                <a:sym typeface="Xplor"/>
              </a:rPr>
              <a:t>03</a:t>
            </a:r>
          </a:p>
        </p:txBody>
      </p:sp>
      <p:sp>
        <p:nvSpPr>
          <p:cNvPr id="13" name="Freeform 13"/>
          <p:cNvSpPr/>
          <p:nvPr/>
        </p:nvSpPr>
        <p:spPr>
          <a:xfrm flipV="1">
            <a:off x="9409509" y="7018736"/>
            <a:ext cx="1476617" cy="1200851"/>
          </a:xfrm>
          <a:custGeom>
            <a:avLst/>
            <a:gdLst/>
            <a:ahLst/>
            <a:cxnLst/>
            <a:rect l="l" t="t" r="r" b="b"/>
            <a:pathLst>
              <a:path w="1476617" h="1200851">
                <a:moveTo>
                  <a:pt x="0" y="1200851"/>
                </a:moveTo>
                <a:lnTo>
                  <a:pt x="1476616" y="1200851"/>
                </a:lnTo>
                <a:lnTo>
                  <a:pt x="1476616" y="0"/>
                </a:lnTo>
                <a:lnTo>
                  <a:pt x="0" y="0"/>
                </a:lnTo>
                <a:lnTo>
                  <a:pt x="0" y="1200851"/>
                </a:lnTo>
                <a:close/>
              </a:path>
            </a:pathLst>
          </a:custGeom>
          <a:blipFill>
            <a:blip r:embed="rId9"/>
            <a:stretch>
              <a:fillRect r="-1497"/>
            </a:stretch>
          </a:blipFill>
        </p:spPr>
        <p:txBody>
          <a:bodyPr/>
          <a:lstStyle/>
          <a:p>
            <a:endParaRPr lang="en-GB"/>
          </a:p>
        </p:txBody>
      </p:sp>
      <p:sp>
        <p:nvSpPr>
          <p:cNvPr id="14" name="TextBox 14"/>
          <p:cNvSpPr txBox="1"/>
          <p:nvPr/>
        </p:nvSpPr>
        <p:spPr>
          <a:xfrm>
            <a:off x="9419034" y="7360332"/>
            <a:ext cx="901507" cy="530298"/>
          </a:xfrm>
          <a:prstGeom prst="rect">
            <a:avLst/>
          </a:prstGeom>
        </p:spPr>
        <p:txBody>
          <a:bodyPr lIns="0" tIns="0" rIns="0" bIns="0" rtlCol="0" anchor="t">
            <a:spAutoFit/>
          </a:bodyPr>
          <a:lstStyle/>
          <a:p>
            <a:pPr marL="0" lvl="0" indent="0" algn="r">
              <a:lnSpc>
                <a:spcPts val="4002"/>
              </a:lnSpc>
              <a:spcBef>
                <a:spcPts val="3002"/>
              </a:spcBef>
            </a:pPr>
            <a:r>
              <a:rPr lang="en-US" sz="4002">
                <a:solidFill>
                  <a:srgbClr val="232253"/>
                </a:solidFill>
                <a:latin typeface="Xplor"/>
                <a:ea typeface="Xplor"/>
                <a:cs typeface="Xplor"/>
                <a:sym typeface="Xplor"/>
              </a:rPr>
              <a:t>04</a:t>
            </a:r>
          </a:p>
        </p:txBody>
      </p:sp>
      <p:sp>
        <p:nvSpPr>
          <p:cNvPr id="15" name="TextBox 15"/>
          <p:cNvSpPr txBox="1"/>
          <p:nvPr/>
        </p:nvSpPr>
        <p:spPr>
          <a:xfrm>
            <a:off x="10734628" y="4538719"/>
            <a:ext cx="5233822" cy="1413582"/>
          </a:xfrm>
          <a:prstGeom prst="rect">
            <a:avLst/>
          </a:prstGeom>
        </p:spPr>
        <p:txBody>
          <a:bodyPr lIns="0" tIns="0" rIns="0" bIns="0" rtlCol="0" anchor="t">
            <a:spAutoFit/>
          </a:bodyPr>
          <a:lstStyle/>
          <a:p>
            <a:pPr marL="0" lvl="0" indent="0" algn="l">
              <a:lnSpc>
                <a:spcPts val="5402"/>
              </a:lnSpc>
              <a:spcBef>
                <a:spcPts val="4052"/>
              </a:spcBef>
            </a:pPr>
            <a:r>
              <a:rPr lang="en-US" sz="5402">
                <a:solidFill>
                  <a:srgbClr val="232253"/>
                </a:solidFill>
                <a:latin typeface="Xplor"/>
                <a:ea typeface="Xplor"/>
                <a:cs typeface="Xplor"/>
                <a:sym typeface="Xplor"/>
              </a:rPr>
              <a:t>consider vocabulary</a:t>
            </a:r>
          </a:p>
        </p:txBody>
      </p:sp>
      <p:sp>
        <p:nvSpPr>
          <p:cNvPr id="16" name="TextBox 16"/>
          <p:cNvSpPr txBox="1"/>
          <p:nvPr/>
        </p:nvSpPr>
        <p:spPr>
          <a:xfrm>
            <a:off x="10715578" y="5914201"/>
            <a:ext cx="4914487" cy="8153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Building up the vocabulary we need to describe colour effectively</a:t>
            </a:r>
          </a:p>
        </p:txBody>
      </p:sp>
      <p:sp>
        <p:nvSpPr>
          <p:cNvPr id="17" name="TextBox 17"/>
          <p:cNvSpPr txBox="1"/>
          <p:nvPr/>
        </p:nvSpPr>
        <p:spPr>
          <a:xfrm>
            <a:off x="3309182" y="1447563"/>
            <a:ext cx="11669636" cy="1824331"/>
          </a:xfrm>
          <a:prstGeom prst="rect">
            <a:avLst/>
          </a:prstGeom>
        </p:spPr>
        <p:txBody>
          <a:bodyPr lIns="0" tIns="0" rIns="0" bIns="0" rtlCol="0" anchor="t">
            <a:spAutoFit/>
          </a:bodyPr>
          <a:lstStyle/>
          <a:p>
            <a:pPr marL="0" lvl="0" indent="0" algn="ctr">
              <a:lnSpc>
                <a:spcPts val="13699"/>
              </a:lnSpc>
              <a:spcBef>
                <a:spcPts val="10274"/>
              </a:spcBef>
            </a:pPr>
            <a:r>
              <a:rPr lang="en-US" sz="13699">
                <a:solidFill>
                  <a:srgbClr val="232253"/>
                </a:solidFill>
                <a:latin typeface="Xplor"/>
                <a:ea typeface="Xplor"/>
                <a:cs typeface="Xplor"/>
                <a:sym typeface="Xplor"/>
              </a:rPr>
              <a:t>lesson focus</a:t>
            </a:r>
          </a:p>
        </p:txBody>
      </p:sp>
      <p:sp>
        <p:nvSpPr>
          <p:cNvPr id="18" name="Freeform 18"/>
          <p:cNvSpPr/>
          <p:nvPr/>
        </p:nvSpPr>
        <p:spPr>
          <a:xfrm rot="7274595">
            <a:off x="-765995" y="5784455"/>
            <a:ext cx="2513916" cy="2751208"/>
          </a:xfrm>
          <a:custGeom>
            <a:avLst/>
            <a:gdLst/>
            <a:ahLst/>
            <a:cxnLst/>
            <a:rect l="l" t="t" r="r" b="b"/>
            <a:pathLst>
              <a:path w="2513916" h="2751208">
                <a:moveTo>
                  <a:pt x="0" y="0"/>
                </a:moveTo>
                <a:lnTo>
                  <a:pt x="2513917" y="0"/>
                </a:lnTo>
                <a:lnTo>
                  <a:pt x="2513917" y="2751208"/>
                </a:lnTo>
                <a:lnTo>
                  <a:pt x="0" y="2751208"/>
                </a:lnTo>
                <a:lnTo>
                  <a:pt x="0" y="0"/>
                </a:lnTo>
                <a:close/>
              </a:path>
            </a:pathLst>
          </a:custGeom>
          <a:blipFill>
            <a:blip r:embed="rId10"/>
            <a:stretch>
              <a:fillRect/>
            </a:stretch>
          </a:blipFill>
        </p:spPr>
        <p:txBody>
          <a:bodyPr/>
          <a:lstStyle/>
          <a:p>
            <a:endParaRPr lang="en-GB"/>
          </a:p>
        </p:txBody>
      </p:sp>
      <p:sp>
        <p:nvSpPr>
          <p:cNvPr id="19" name="TextBox 19"/>
          <p:cNvSpPr txBox="1"/>
          <p:nvPr/>
        </p:nvSpPr>
        <p:spPr>
          <a:xfrm>
            <a:off x="5148381" y="4620352"/>
            <a:ext cx="4261127" cy="1413582"/>
          </a:xfrm>
          <a:prstGeom prst="rect">
            <a:avLst/>
          </a:prstGeom>
        </p:spPr>
        <p:txBody>
          <a:bodyPr lIns="0" tIns="0" rIns="0" bIns="0" rtlCol="0" anchor="t">
            <a:spAutoFit/>
          </a:bodyPr>
          <a:lstStyle/>
          <a:p>
            <a:pPr marL="0" lvl="0" indent="0" algn="l">
              <a:lnSpc>
                <a:spcPts val="5402"/>
              </a:lnSpc>
              <a:spcBef>
                <a:spcPts val="4052"/>
              </a:spcBef>
            </a:pPr>
            <a:r>
              <a:rPr lang="en-US" sz="5402">
                <a:solidFill>
                  <a:srgbClr val="232253"/>
                </a:solidFill>
                <a:latin typeface="Xplor"/>
                <a:ea typeface="Xplor"/>
                <a:cs typeface="Xplor"/>
                <a:sym typeface="Xplor"/>
              </a:rPr>
              <a:t>how can we use colour?</a:t>
            </a:r>
          </a:p>
        </p:txBody>
      </p:sp>
      <p:sp>
        <p:nvSpPr>
          <p:cNvPr id="20" name="TextBox 20"/>
          <p:cNvSpPr txBox="1"/>
          <p:nvPr/>
        </p:nvSpPr>
        <p:spPr>
          <a:xfrm>
            <a:off x="5129331" y="5995834"/>
            <a:ext cx="4914487" cy="8153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Considering how colour impacts the tone or mood of our writing</a:t>
            </a:r>
          </a:p>
        </p:txBody>
      </p:sp>
      <p:sp>
        <p:nvSpPr>
          <p:cNvPr id="21" name="TextBox 21"/>
          <p:cNvSpPr txBox="1"/>
          <p:nvPr/>
        </p:nvSpPr>
        <p:spPr>
          <a:xfrm>
            <a:off x="4979189" y="7171801"/>
            <a:ext cx="5233822" cy="1413582"/>
          </a:xfrm>
          <a:prstGeom prst="rect">
            <a:avLst/>
          </a:prstGeom>
        </p:spPr>
        <p:txBody>
          <a:bodyPr lIns="0" tIns="0" rIns="0" bIns="0" rtlCol="0" anchor="t">
            <a:spAutoFit/>
          </a:bodyPr>
          <a:lstStyle/>
          <a:p>
            <a:pPr marL="0" lvl="0" indent="0" algn="l">
              <a:lnSpc>
                <a:spcPts val="5402"/>
              </a:lnSpc>
              <a:spcBef>
                <a:spcPts val="4052"/>
              </a:spcBef>
            </a:pPr>
            <a:r>
              <a:rPr lang="en-US" sz="5402">
                <a:solidFill>
                  <a:srgbClr val="232253"/>
                </a:solidFill>
                <a:latin typeface="Xplor"/>
                <a:ea typeface="Xplor"/>
                <a:cs typeface="Xplor"/>
                <a:sym typeface="Xplor"/>
              </a:rPr>
              <a:t>exploring model answers</a:t>
            </a:r>
          </a:p>
        </p:txBody>
      </p:sp>
      <p:sp>
        <p:nvSpPr>
          <p:cNvPr id="22" name="TextBox 22"/>
          <p:cNvSpPr txBox="1"/>
          <p:nvPr/>
        </p:nvSpPr>
        <p:spPr>
          <a:xfrm>
            <a:off x="4960139" y="8547284"/>
            <a:ext cx="4914487" cy="8153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Looking at strong examples of colour description</a:t>
            </a:r>
          </a:p>
        </p:txBody>
      </p:sp>
      <p:sp>
        <p:nvSpPr>
          <p:cNvPr id="23" name="TextBox 23"/>
          <p:cNvSpPr txBox="1"/>
          <p:nvPr/>
        </p:nvSpPr>
        <p:spPr>
          <a:xfrm>
            <a:off x="10749166" y="7221611"/>
            <a:ext cx="5233822" cy="1413582"/>
          </a:xfrm>
          <a:prstGeom prst="rect">
            <a:avLst/>
          </a:prstGeom>
        </p:spPr>
        <p:txBody>
          <a:bodyPr lIns="0" tIns="0" rIns="0" bIns="0" rtlCol="0" anchor="t">
            <a:spAutoFit/>
          </a:bodyPr>
          <a:lstStyle/>
          <a:p>
            <a:pPr marL="0" lvl="0" indent="0" algn="l">
              <a:lnSpc>
                <a:spcPts val="5402"/>
              </a:lnSpc>
              <a:spcBef>
                <a:spcPts val="4052"/>
              </a:spcBef>
            </a:pPr>
            <a:r>
              <a:rPr lang="en-US" sz="5402">
                <a:solidFill>
                  <a:srgbClr val="232253"/>
                </a:solidFill>
                <a:latin typeface="Xplor"/>
                <a:ea typeface="Xplor"/>
                <a:cs typeface="Xplor"/>
                <a:sym typeface="Xplor"/>
              </a:rPr>
              <a:t>independent practice</a:t>
            </a:r>
          </a:p>
        </p:txBody>
      </p:sp>
      <p:sp>
        <p:nvSpPr>
          <p:cNvPr id="24" name="TextBox 24"/>
          <p:cNvSpPr txBox="1"/>
          <p:nvPr/>
        </p:nvSpPr>
        <p:spPr>
          <a:xfrm>
            <a:off x="10730116" y="8597094"/>
            <a:ext cx="4914487" cy="8153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Spending time deliberately using tht vocabulary we have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7603970">
            <a:off x="6938821" y="7678389"/>
            <a:ext cx="7185252" cy="7757357"/>
          </a:xfrm>
          <a:custGeom>
            <a:avLst/>
            <a:gdLst/>
            <a:ahLst/>
            <a:cxnLst/>
            <a:rect l="l" t="t" r="r" b="b"/>
            <a:pathLst>
              <a:path w="7185252" h="7757357">
                <a:moveTo>
                  <a:pt x="0" y="0"/>
                </a:moveTo>
                <a:lnTo>
                  <a:pt x="7185252" y="0"/>
                </a:lnTo>
                <a:lnTo>
                  <a:pt x="7185252" y="7757357"/>
                </a:lnTo>
                <a:lnTo>
                  <a:pt x="0" y="7757357"/>
                </a:lnTo>
                <a:lnTo>
                  <a:pt x="0" y="0"/>
                </a:lnTo>
                <a:close/>
              </a:path>
            </a:pathLst>
          </a:custGeom>
          <a:blipFill>
            <a:blip r:embed="rId3">
              <a:alphaModFix amt="40000"/>
            </a:blip>
            <a:stretch>
              <a:fillRect/>
            </a:stretch>
          </a:blipFill>
        </p:spPr>
        <p:txBody>
          <a:bodyPr/>
          <a:lstStyle/>
          <a:p>
            <a:endParaRPr lang="en-GB"/>
          </a:p>
        </p:txBody>
      </p:sp>
      <p:sp>
        <p:nvSpPr>
          <p:cNvPr id="4" name="Freeform 4"/>
          <p:cNvSpPr/>
          <p:nvPr/>
        </p:nvSpPr>
        <p:spPr>
          <a:xfrm rot="1519839">
            <a:off x="11568868" y="-4003207"/>
            <a:ext cx="7472346" cy="8801674"/>
          </a:xfrm>
          <a:custGeom>
            <a:avLst/>
            <a:gdLst/>
            <a:ahLst/>
            <a:cxnLst/>
            <a:rect l="l" t="t" r="r" b="b"/>
            <a:pathLst>
              <a:path w="7472346" h="8801674">
                <a:moveTo>
                  <a:pt x="0" y="0"/>
                </a:moveTo>
                <a:lnTo>
                  <a:pt x="7472346" y="0"/>
                </a:lnTo>
                <a:lnTo>
                  <a:pt x="7472346" y="8801674"/>
                </a:lnTo>
                <a:lnTo>
                  <a:pt x="0" y="8801674"/>
                </a:lnTo>
                <a:lnTo>
                  <a:pt x="0" y="0"/>
                </a:lnTo>
                <a:close/>
              </a:path>
            </a:pathLst>
          </a:custGeom>
          <a:blipFill>
            <a:blip r:embed="rId4">
              <a:alphaModFix amt="40000"/>
            </a:blip>
            <a:stretch>
              <a:fillRect/>
            </a:stretch>
          </a:blipFill>
        </p:spPr>
        <p:txBody>
          <a:bodyPr/>
          <a:lstStyle/>
          <a:p>
            <a:endParaRPr lang="en-GB"/>
          </a:p>
        </p:txBody>
      </p:sp>
      <p:sp>
        <p:nvSpPr>
          <p:cNvPr id="5" name="Freeform 5"/>
          <p:cNvSpPr/>
          <p:nvPr/>
        </p:nvSpPr>
        <p:spPr>
          <a:xfrm rot="629970">
            <a:off x="160281" y="-535124"/>
            <a:ext cx="2498839" cy="2831545"/>
          </a:xfrm>
          <a:custGeom>
            <a:avLst/>
            <a:gdLst/>
            <a:ahLst/>
            <a:cxnLst/>
            <a:rect l="l" t="t" r="r" b="b"/>
            <a:pathLst>
              <a:path w="2498839" h="2831545">
                <a:moveTo>
                  <a:pt x="0" y="0"/>
                </a:moveTo>
                <a:lnTo>
                  <a:pt x="2498838" y="0"/>
                </a:lnTo>
                <a:lnTo>
                  <a:pt x="2498838" y="2831546"/>
                </a:lnTo>
                <a:lnTo>
                  <a:pt x="0" y="2831546"/>
                </a:lnTo>
                <a:lnTo>
                  <a:pt x="0" y="0"/>
                </a:lnTo>
                <a:close/>
              </a:path>
            </a:pathLst>
          </a:custGeom>
          <a:blipFill>
            <a:blip r:embed="rId5"/>
            <a:stretch>
              <a:fillRect/>
            </a:stretch>
          </a:blipFill>
        </p:spPr>
        <p:txBody>
          <a:bodyPr/>
          <a:lstStyle/>
          <a:p>
            <a:endParaRPr lang="en-GB"/>
          </a:p>
        </p:txBody>
      </p:sp>
      <p:sp>
        <p:nvSpPr>
          <p:cNvPr id="6" name="Freeform 6"/>
          <p:cNvSpPr/>
          <p:nvPr/>
        </p:nvSpPr>
        <p:spPr>
          <a:xfrm rot="4658714">
            <a:off x="-3446128" y="2861817"/>
            <a:ext cx="7044648" cy="6564331"/>
          </a:xfrm>
          <a:custGeom>
            <a:avLst/>
            <a:gdLst/>
            <a:ahLst/>
            <a:cxnLst/>
            <a:rect l="l" t="t" r="r" b="b"/>
            <a:pathLst>
              <a:path w="7044648" h="6564331">
                <a:moveTo>
                  <a:pt x="0" y="0"/>
                </a:moveTo>
                <a:lnTo>
                  <a:pt x="7044648" y="0"/>
                </a:lnTo>
                <a:lnTo>
                  <a:pt x="7044648" y="6564331"/>
                </a:lnTo>
                <a:lnTo>
                  <a:pt x="0" y="6564331"/>
                </a:lnTo>
                <a:lnTo>
                  <a:pt x="0" y="0"/>
                </a:lnTo>
                <a:close/>
              </a:path>
            </a:pathLst>
          </a:custGeom>
          <a:blipFill>
            <a:blip r:embed="rId6">
              <a:alphaModFix amt="35000"/>
            </a:blip>
            <a:stretch>
              <a:fillRect/>
            </a:stretch>
          </a:blipFill>
        </p:spPr>
        <p:txBody>
          <a:bodyPr/>
          <a:lstStyle/>
          <a:p>
            <a:endParaRPr lang="en-GB"/>
          </a:p>
        </p:txBody>
      </p:sp>
      <p:sp>
        <p:nvSpPr>
          <p:cNvPr id="7" name="Freeform 7"/>
          <p:cNvSpPr/>
          <p:nvPr/>
        </p:nvSpPr>
        <p:spPr>
          <a:xfrm rot="5261409">
            <a:off x="13593849" y="-818027"/>
            <a:ext cx="4389587" cy="5272777"/>
          </a:xfrm>
          <a:custGeom>
            <a:avLst/>
            <a:gdLst/>
            <a:ahLst/>
            <a:cxnLst/>
            <a:rect l="l" t="t" r="r" b="b"/>
            <a:pathLst>
              <a:path w="4389587" h="5272777">
                <a:moveTo>
                  <a:pt x="0" y="0"/>
                </a:moveTo>
                <a:lnTo>
                  <a:pt x="4389587" y="0"/>
                </a:lnTo>
                <a:lnTo>
                  <a:pt x="4389587" y="5272777"/>
                </a:lnTo>
                <a:lnTo>
                  <a:pt x="0" y="5272777"/>
                </a:lnTo>
                <a:lnTo>
                  <a:pt x="0" y="0"/>
                </a:lnTo>
                <a:close/>
              </a:path>
            </a:pathLst>
          </a:custGeom>
          <a:blipFill>
            <a:blip r:embed="rId7"/>
            <a:stretch>
              <a:fillRect/>
            </a:stretch>
          </a:blipFill>
        </p:spPr>
        <p:txBody>
          <a:bodyPr/>
          <a:lstStyle/>
          <a:p>
            <a:endParaRPr lang="en-GB"/>
          </a:p>
        </p:txBody>
      </p:sp>
      <p:sp>
        <p:nvSpPr>
          <p:cNvPr id="8" name="Freeform 8"/>
          <p:cNvSpPr/>
          <p:nvPr/>
        </p:nvSpPr>
        <p:spPr>
          <a:xfrm>
            <a:off x="2432848" y="3275684"/>
            <a:ext cx="12872193" cy="7157080"/>
          </a:xfrm>
          <a:custGeom>
            <a:avLst/>
            <a:gdLst/>
            <a:ahLst/>
            <a:cxnLst/>
            <a:rect l="l" t="t" r="r" b="b"/>
            <a:pathLst>
              <a:path w="12872193" h="7157080">
                <a:moveTo>
                  <a:pt x="0" y="0"/>
                </a:moveTo>
                <a:lnTo>
                  <a:pt x="12872193" y="0"/>
                </a:lnTo>
                <a:lnTo>
                  <a:pt x="12872193" y="7157080"/>
                </a:lnTo>
                <a:lnTo>
                  <a:pt x="0" y="7157080"/>
                </a:lnTo>
                <a:lnTo>
                  <a:pt x="0" y="0"/>
                </a:lnTo>
                <a:close/>
              </a:path>
            </a:pathLst>
          </a:custGeom>
          <a:blipFill>
            <a:blip r:embed="rId8"/>
            <a:stretch>
              <a:fillRect/>
            </a:stretch>
          </a:blipFill>
        </p:spPr>
        <p:txBody>
          <a:bodyPr/>
          <a:lstStyle/>
          <a:p>
            <a:endParaRPr lang="en-GB"/>
          </a:p>
        </p:txBody>
      </p:sp>
      <p:sp>
        <p:nvSpPr>
          <p:cNvPr id="9" name="TextBox 9"/>
          <p:cNvSpPr txBox="1"/>
          <p:nvPr/>
        </p:nvSpPr>
        <p:spPr>
          <a:xfrm>
            <a:off x="3212822" y="424541"/>
            <a:ext cx="8872725" cy="2997190"/>
          </a:xfrm>
          <a:prstGeom prst="rect">
            <a:avLst/>
          </a:prstGeom>
        </p:spPr>
        <p:txBody>
          <a:bodyPr lIns="0" tIns="0" rIns="0" bIns="0" rtlCol="0" anchor="t">
            <a:spAutoFit/>
          </a:bodyPr>
          <a:lstStyle/>
          <a:p>
            <a:pPr algn="l">
              <a:lnSpc>
                <a:spcPts val="11499"/>
              </a:lnSpc>
              <a:spcBef>
                <a:spcPts val="8624"/>
              </a:spcBef>
            </a:pPr>
            <a:r>
              <a:rPr lang="en-US" sz="11499">
                <a:solidFill>
                  <a:srgbClr val="232253"/>
                </a:solidFill>
                <a:latin typeface="Xplor"/>
                <a:ea typeface="Xplor"/>
                <a:cs typeface="Xplor"/>
                <a:sym typeface="Xplor"/>
              </a:rPr>
              <a:t>how can we use colour?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7603970">
            <a:off x="6938821" y="7678389"/>
            <a:ext cx="7185252" cy="7757357"/>
          </a:xfrm>
          <a:custGeom>
            <a:avLst/>
            <a:gdLst/>
            <a:ahLst/>
            <a:cxnLst/>
            <a:rect l="l" t="t" r="r" b="b"/>
            <a:pathLst>
              <a:path w="7185252" h="7757357">
                <a:moveTo>
                  <a:pt x="0" y="0"/>
                </a:moveTo>
                <a:lnTo>
                  <a:pt x="7185252" y="0"/>
                </a:lnTo>
                <a:lnTo>
                  <a:pt x="7185252" y="7757357"/>
                </a:lnTo>
                <a:lnTo>
                  <a:pt x="0" y="7757357"/>
                </a:lnTo>
                <a:lnTo>
                  <a:pt x="0" y="0"/>
                </a:lnTo>
                <a:close/>
              </a:path>
            </a:pathLst>
          </a:custGeom>
          <a:blipFill>
            <a:blip r:embed="rId3">
              <a:alphaModFix amt="40000"/>
            </a:blip>
            <a:stretch>
              <a:fillRect/>
            </a:stretch>
          </a:blipFill>
        </p:spPr>
        <p:txBody>
          <a:bodyPr/>
          <a:lstStyle/>
          <a:p>
            <a:endParaRPr lang="en-GB"/>
          </a:p>
        </p:txBody>
      </p:sp>
      <p:sp>
        <p:nvSpPr>
          <p:cNvPr id="4" name="Freeform 4"/>
          <p:cNvSpPr/>
          <p:nvPr/>
        </p:nvSpPr>
        <p:spPr>
          <a:xfrm rot="1519839">
            <a:off x="11568868" y="-4003207"/>
            <a:ext cx="7472346" cy="8801674"/>
          </a:xfrm>
          <a:custGeom>
            <a:avLst/>
            <a:gdLst/>
            <a:ahLst/>
            <a:cxnLst/>
            <a:rect l="l" t="t" r="r" b="b"/>
            <a:pathLst>
              <a:path w="7472346" h="8801674">
                <a:moveTo>
                  <a:pt x="0" y="0"/>
                </a:moveTo>
                <a:lnTo>
                  <a:pt x="7472346" y="0"/>
                </a:lnTo>
                <a:lnTo>
                  <a:pt x="7472346" y="8801674"/>
                </a:lnTo>
                <a:lnTo>
                  <a:pt x="0" y="8801674"/>
                </a:lnTo>
                <a:lnTo>
                  <a:pt x="0" y="0"/>
                </a:lnTo>
                <a:close/>
              </a:path>
            </a:pathLst>
          </a:custGeom>
          <a:blipFill>
            <a:blip r:embed="rId4">
              <a:alphaModFix amt="40000"/>
            </a:blip>
            <a:stretch>
              <a:fillRect/>
            </a:stretch>
          </a:blipFill>
        </p:spPr>
        <p:txBody>
          <a:bodyPr/>
          <a:lstStyle/>
          <a:p>
            <a:endParaRPr lang="en-GB"/>
          </a:p>
        </p:txBody>
      </p:sp>
      <p:sp>
        <p:nvSpPr>
          <p:cNvPr id="5" name="Freeform 5"/>
          <p:cNvSpPr/>
          <p:nvPr/>
        </p:nvSpPr>
        <p:spPr>
          <a:xfrm rot="4658714">
            <a:off x="-3446128" y="2861817"/>
            <a:ext cx="7044648" cy="6564331"/>
          </a:xfrm>
          <a:custGeom>
            <a:avLst/>
            <a:gdLst/>
            <a:ahLst/>
            <a:cxnLst/>
            <a:rect l="l" t="t" r="r" b="b"/>
            <a:pathLst>
              <a:path w="7044648" h="6564331">
                <a:moveTo>
                  <a:pt x="0" y="0"/>
                </a:moveTo>
                <a:lnTo>
                  <a:pt x="7044648" y="0"/>
                </a:lnTo>
                <a:lnTo>
                  <a:pt x="7044648" y="6564331"/>
                </a:lnTo>
                <a:lnTo>
                  <a:pt x="0" y="6564331"/>
                </a:lnTo>
                <a:lnTo>
                  <a:pt x="0" y="0"/>
                </a:lnTo>
                <a:close/>
              </a:path>
            </a:pathLst>
          </a:custGeom>
          <a:blipFill>
            <a:blip r:embed="rId5">
              <a:alphaModFix amt="35000"/>
            </a:blip>
            <a:stretch>
              <a:fillRect/>
            </a:stretch>
          </a:blipFill>
        </p:spPr>
        <p:txBody>
          <a:bodyPr/>
          <a:lstStyle/>
          <a:p>
            <a:endParaRPr lang="en-GB"/>
          </a:p>
        </p:txBody>
      </p:sp>
      <p:sp>
        <p:nvSpPr>
          <p:cNvPr id="6" name="Freeform 6"/>
          <p:cNvSpPr/>
          <p:nvPr/>
        </p:nvSpPr>
        <p:spPr>
          <a:xfrm rot="-3677216">
            <a:off x="11343786" y="-178965"/>
            <a:ext cx="2341498" cy="2812610"/>
          </a:xfrm>
          <a:custGeom>
            <a:avLst/>
            <a:gdLst/>
            <a:ahLst/>
            <a:cxnLst/>
            <a:rect l="l" t="t" r="r" b="b"/>
            <a:pathLst>
              <a:path w="2341498" h="2812610">
                <a:moveTo>
                  <a:pt x="0" y="0"/>
                </a:moveTo>
                <a:lnTo>
                  <a:pt x="2341497" y="0"/>
                </a:lnTo>
                <a:lnTo>
                  <a:pt x="2341497" y="2812610"/>
                </a:lnTo>
                <a:lnTo>
                  <a:pt x="0" y="2812610"/>
                </a:lnTo>
                <a:lnTo>
                  <a:pt x="0" y="0"/>
                </a:lnTo>
                <a:close/>
              </a:path>
            </a:pathLst>
          </a:custGeom>
          <a:blipFill>
            <a:blip r:embed="rId6"/>
            <a:stretch>
              <a:fillRect/>
            </a:stretch>
          </a:blipFill>
        </p:spPr>
        <p:txBody>
          <a:bodyPr/>
          <a:lstStyle/>
          <a:p>
            <a:endParaRPr lang="en-GB"/>
          </a:p>
        </p:txBody>
      </p:sp>
      <p:sp>
        <p:nvSpPr>
          <p:cNvPr id="7" name="Freeform 7"/>
          <p:cNvSpPr/>
          <p:nvPr/>
        </p:nvSpPr>
        <p:spPr>
          <a:xfrm>
            <a:off x="4455539" y="2788578"/>
            <a:ext cx="9376922" cy="7452958"/>
          </a:xfrm>
          <a:custGeom>
            <a:avLst/>
            <a:gdLst/>
            <a:ahLst/>
            <a:cxnLst/>
            <a:rect l="l" t="t" r="r" b="b"/>
            <a:pathLst>
              <a:path w="9376922" h="7452958">
                <a:moveTo>
                  <a:pt x="0" y="0"/>
                </a:moveTo>
                <a:lnTo>
                  <a:pt x="9376922" y="0"/>
                </a:lnTo>
                <a:lnTo>
                  <a:pt x="9376922" y="7452959"/>
                </a:lnTo>
                <a:lnTo>
                  <a:pt x="0" y="7452959"/>
                </a:lnTo>
                <a:lnTo>
                  <a:pt x="0" y="0"/>
                </a:lnTo>
                <a:close/>
              </a:path>
            </a:pathLst>
          </a:custGeom>
          <a:blipFill>
            <a:blip r:embed="rId7"/>
            <a:stretch>
              <a:fillRect l="-6714" r="-13372" b="-661"/>
            </a:stretch>
          </a:blipFill>
        </p:spPr>
        <p:txBody>
          <a:bodyPr/>
          <a:lstStyle/>
          <a:p>
            <a:endParaRPr lang="en-GB"/>
          </a:p>
        </p:txBody>
      </p:sp>
      <p:sp>
        <p:nvSpPr>
          <p:cNvPr id="8" name="TextBox 8"/>
          <p:cNvSpPr txBox="1"/>
          <p:nvPr/>
        </p:nvSpPr>
        <p:spPr>
          <a:xfrm>
            <a:off x="4455539" y="181904"/>
            <a:ext cx="7726355" cy="2606674"/>
          </a:xfrm>
          <a:prstGeom prst="rect">
            <a:avLst/>
          </a:prstGeom>
        </p:spPr>
        <p:txBody>
          <a:bodyPr lIns="0" tIns="0" rIns="0" bIns="0" rtlCol="0" anchor="t">
            <a:spAutoFit/>
          </a:bodyPr>
          <a:lstStyle/>
          <a:p>
            <a:pPr algn="l">
              <a:lnSpc>
                <a:spcPts val="9999"/>
              </a:lnSpc>
              <a:spcBef>
                <a:spcPts val="7499"/>
              </a:spcBef>
            </a:pPr>
            <a:r>
              <a:rPr lang="en-US" sz="9999">
                <a:solidFill>
                  <a:srgbClr val="232253"/>
                </a:solidFill>
                <a:latin typeface="Xplor"/>
                <a:ea typeface="Xplor"/>
                <a:cs typeface="Xplor"/>
                <a:sym typeface="Xplor"/>
              </a:rPr>
              <a:t>WHAT MOOD IS CREATED?</a:t>
            </a:r>
          </a:p>
        </p:txBody>
      </p:sp>
      <p:sp>
        <p:nvSpPr>
          <p:cNvPr id="9" name="TextBox 9"/>
          <p:cNvSpPr txBox="1"/>
          <p:nvPr/>
        </p:nvSpPr>
        <p:spPr>
          <a:xfrm>
            <a:off x="76196" y="-10795"/>
            <a:ext cx="4202857" cy="10260965"/>
          </a:xfrm>
          <a:prstGeom prst="rect">
            <a:avLst/>
          </a:prstGeom>
        </p:spPr>
        <p:txBody>
          <a:bodyPr lIns="0" tIns="0" rIns="0" bIns="0" rtlCol="0" anchor="t">
            <a:spAutoFit/>
          </a:bodyPr>
          <a:lstStyle/>
          <a:p>
            <a:pPr algn="just">
              <a:lnSpc>
                <a:spcPts val="4060"/>
              </a:lnSpc>
            </a:pPr>
            <a:r>
              <a:rPr lang="en-US" sz="2900">
                <a:solidFill>
                  <a:srgbClr val="000000"/>
                </a:solidFill>
                <a:latin typeface="Nunito"/>
                <a:ea typeface="Nunito"/>
                <a:cs typeface="Nunito"/>
                <a:sym typeface="Nunito"/>
              </a:rPr>
              <a:t>The sea shimmered with a soft turquoise flush, its waves folding gently against the ivory-stained sand. Golden sunlight glazed the cliff face, warming it with a mellow apricot hue that seemed to melt into the stillness of the evening. Peach light clung to the rocks like a memory, softening every edge. Down below, the scattered towels and figures looked like dabs of pastel brushed gently onto a canvas — untouched, unhurried, at peace.</a:t>
            </a:r>
          </a:p>
        </p:txBody>
      </p:sp>
      <p:sp>
        <p:nvSpPr>
          <p:cNvPr id="10" name="TextBox 10"/>
          <p:cNvSpPr txBox="1"/>
          <p:nvPr/>
        </p:nvSpPr>
        <p:spPr>
          <a:xfrm>
            <a:off x="14013436" y="466725"/>
            <a:ext cx="4202857" cy="9746615"/>
          </a:xfrm>
          <a:prstGeom prst="rect">
            <a:avLst/>
          </a:prstGeom>
        </p:spPr>
        <p:txBody>
          <a:bodyPr lIns="0" tIns="0" rIns="0" bIns="0" rtlCol="0" anchor="t">
            <a:spAutoFit/>
          </a:bodyPr>
          <a:lstStyle/>
          <a:p>
            <a:pPr algn="just">
              <a:lnSpc>
                <a:spcPts val="4060"/>
              </a:lnSpc>
            </a:pPr>
            <a:r>
              <a:rPr lang="en-US" sz="2900">
                <a:solidFill>
                  <a:srgbClr val="000000"/>
                </a:solidFill>
                <a:latin typeface="Nunito"/>
                <a:ea typeface="Nunito"/>
                <a:cs typeface="Nunito"/>
                <a:sym typeface="Nunito"/>
              </a:rPr>
              <a:t>The sun sagged behind the cliffs, smearing the sky with bruised peach and a heavy copper haze. Shadows bled into the folds of the rockface, turning amber into rust, warmth into weight. The sea, once vibrant, had dulled to a glassy teal — strangely still, as if holding its breath. From above, the figures on the sand looked brittle and distant, swallowed by the sheer scale of the stone. Darkness seeped into the corners. Something was shifting.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a:off x="4189340" y="3243416"/>
            <a:ext cx="5197118" cy="6105278"/>
          </a:xfrm>
          <a:custGeom>
            <a:avLst/>
            <a:gdLst/>
            <a:ahLst/>
            <a:cxnLst/>
            <a:rect l="l" t="t" r="r" b="b"/>
            <a:pathLst>
              <a:path w="5197118" h="6105278">
                <a:moveTo>
                  <a:pt x="0" y="0"/>
                </a:moveTo>
                <a:lnTo>
                  <a:pt x="5197118" y="0"/>
                </a:lnTo>
                <a:lnTo>
                  <a:pt x="5197118" y="6105279"/>
                </a:lnTo>
                <a:lnTo>
                  <a:pt x="0" y="6105279"/>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flipH="1">
            <a:off x="11982869" y="3196830"/>
            <a:ext cx="5276431" cy="6198450"/>
          </a:xfrm>
          <a:custGeom>
            <a:avLst/>
            <a:gdLst/>
            <a:ahLst/>
            <a:cxnLst/>
            <a:rect l="l" t="t" r="r" b="b"/>
            <a:pathLst>
              <a:path w="5276431" h="6198450">
                <a:moveTo>
                  <a:pt x="5276431" y="0"/>
                </a:moveTo>
                <a:lnTo>
                  <a:pt x="0" y="0"/>
                </a:lnTo>
                <a:lnTo>
                  <a:pt x="0" y="6198451"/>
                </a:lnTo>
                <a:lnTo>
                  <a:pt x="5276431" y="6198451"/>
                </a:lnTo>
                <a:lnTo>
                  <a:pt x="5276431" y="0"/>
                </a:lnTo>
                <a:close/>
              </a:path>
            </a:pathLst>
          </a:custGeom>
          <a:blipFill>
            <a:blip r:embed="rId3">
              <a:alphaModFix amt="50000"/>
            </a:blip>
            <a:stretch>
              <a:fillRect/>
            </a:stretch>
          </a:blipFill>
        </p:spPr>
        <p:txBody>
          <a:bodyPr/>
          <a:lstStyle/>
          <a:p>
            <a:endParaRPr lang="en-GB"/>
          </a:p>
        </p:txBody>
      </p:sp>
      <p:sp>
        <p:nvSpPr>
          <p:cNvPr id="5" name="TextBox 5"/>
          <p:cNvSpPr txBox="1"/>
          <p:nvPr/>
        </p:nvSpPr>
        <p:spPr>
          <a:xfrm>
            <a:off x="5285782" y="5008936"/>
            <a:ext cx="3708866" cy="918208"/>
          </a:xfrm>
          <a:prstGeom prst="rect">
            <a:avLst/>
          </a:prstGeom>
        </p:spPr>
        <p:txBody>
          <a:bodyPr lIns="0" tIns="0" rIns="0" bIns="0" rtlCol="0" anchor="t">
            <a:spAutoFit/>
          </a:bodyPr>
          <a:lstStyle/>
          <a:p>
            <a:pPr algn="ctr">
              <a:lnSpc>
                <a:spcPts val="6899"/>
              </a:lnSpc>
              <a:spcBef>
                <a:spcPts val="5174"/>
              </a:spcBef>
            </a:pPr>
            <a:r>
              <a:rPr lang="en-US" sz="6899">
                <a:solidFill>
                  <a:srgbClr val="232253"/>
                </a:solidFill>
                <a:latin typeface="Xplor"/>
                <a:ea typeface="Xplor"/>
                <a:cs typeface="Xplor"/>
                <a:sym typeface="Xplor"/>
              </a:rPr>
              <a:t>style</a:t>
            </a:r>
          </a:p>
        </p:txBody>
      </p:sp>
      <p:sp>
        <p:nvSpPr>
          <p:cNvPr id="6" name="TextBox 6"/>
          <p:cNvSpPr txBox="1"/>
          <p:nvPr/>
        </p:nvSpPr>
        <p:spPr>
          <a:xfrm>
            <a:off x="5661807" y="5885724"/>
            <a:ext cx="2988384" cy="1517070"/>
          </a:xfrm>
          <a:prstGeom prst="rect">
            <a:avLst/>
          </a:prstGeom>
        </p:spPr>
        <p:txBody>
          <a:bodyPr lIns="0" tIns="0" rIns="0" bIns="0" rtlCol="0" anchor="t">
            <a:spAutoFit/>
          </a:bodyPr>
          <a:lstStyle/>
          <a:p>
            <a:pPr marL="0" lvl="0" indent="0" algn="ctr">
              <a:lnSpc>
                <a:spcPts val="4056"/>
              </a:lnSpc>
              <a:spcBef>
                <a:spcPct val="0"/>
              </a:spcBef>
            </a:pPr>
            <a:r>
              <a:rPr lang="en-US" sz="2897">
                <a:solidFill>
                  <a:srgbClr val="232253"/>
                </a:solidFill>
                <a:latin typeface="Nunito"/>
                <a:ea typeface="Nunito"/>
                <a:cs typeface="Nunito"/>
                <a:sym typeface="Nunito"/>
              </a:rPr>
              <a:t>Now consider what kind of tone the colour has</a:t>
            </a:r>
          </a:p>
        </p:txBody>
      </p:sp>
      <p:sp>
        <p:nvSpPr>
          <p:cNvPr id="7" name="Freeform 7"/>
          <p:cNvSpPr/>
          <p:nvPr/>
        </p:nvSpPr>
        <p:spPr>
          <a:xfrm>
            <a:off x="823508" y="2564353"/>
            <a:ext cx="5152545" cy="4717441"/>
          </a:xfrm>
          <a:custGeom>
            <a:avLst/>
            <a:gdLst/>
            <a:ahLst/>
            <a:cxnLst/>
            <a:rect l="l" t="t" r="r" b="b"/>
            <a:pathLst>
              <a:path w="5152545" h="4717441">
                <a:moveTo>
                  <a:pt x="0" y="0"/>
                </a:moveTo>
                <a:lnTo>
                  <a:pt x="5152545" y="0"/>
                </a:lnTo>
                <a:lnTo>
                  <a:pt x="5152545" y="4717441"/>
                </a:lnTo>
                <a:lnTo>
                  <a:pt x="0" y="4717441"/>
                </a:lnTo>
                <a:lnTo>
                  <a:pt x="0" y="0"/>
                </a:lnTo>
                <a:close/>
              </a:path>
            </a:pathLst>
          </a:custGeom>
          <a:blipFill>
            <a:blip r:embed="rId4">
              <a:alphaModFix amt="65000"/>
            </a:blip>
            <a:stretch>
              <a:fillRect/>
            </a:stretch>
          </a:blipFill>
        </p:spPr>
        <p:txBody>
          <a:bodyPr/>
          <a:lstStyle/>
          <a:p>
            <a:endParaRPr lang="en-GB"/>
          </a:p>
        </p:txBody>
      </p:sp>
      <p:sp>
        <p:nvSpPr>
          <p:cNvPr id="8" name="Freeform 8"/>
          <p:cNvSpPr/>
          <p:nvPr/>
        </p:nvSpPr>
        <p:spPr>
          <a:xfrm>
            <a:off x="8304378" y="2564353"/>
            <a:ext cx="5152545" cy="4717441"/>
          </a:xfrm>
          <a:custGeom>
            <a:avLst/>
            <a:gdLst/>
            <a:ahLst/>
            <a:cxnLst/>
            <a:rect l="l" t="t" r="r" b="b"/>
            <a:pathLst>
              <a:path w="5152545" h="4717441">
                <a:moveTo>
                  <a:pt x="0" y="0"/>
                </a:moveTo>
                <a:lnTo>
                  <a:pt x="5152544" y="0"/>
                </a:lnTo>
                <a:lnTo>
                  <a:pt x="5152544" y="4717441"/>
                </a:lnTo>
                <a:lnTo>
                  <a:pt x="0" y="4717441"/>
                </a:lnTo>
                <a:lnTo>
                  <a:pt x="0" y="0"/>
                </a:lnTo>
                <a:close/>
              </a:path>
            </a:pathLst>
          </a:custGeom>
          <a:blipFill>
            <a:blip r:embed="rId4">
              <a:alphaModFix amt="65000"/>
            </a:blip>
            <a:stretch>
              <a:fillRect/>
            </a:stretch>
          </a:blipFill>
        </p:spPr>
        <p:txBody>
          <a:bodyPr/>
          <a:lstStyle/>
          <a:p>
            <a:endParaRPr lang="en-GB"/>
          </a:p>
        </p:txBody>
      </p:sp>
      <p:sp>
        <p:nvSpPr>
          <p:cNvPr id="9" name="Freeform 9"/>
          <p:cNvSpPr/>
          <p:nvPr/>
        </p:nvSpPr>
        <p:spPr>
          <a:xfrm rot="2460280">
            <a:off x="1767818" y="7278421"/>
            <a:ext cx="836525" cy="4130988"/>
          </a:xfrm>
          <a:custGeom>
            <a:avLst/>
            <a:gdLst/>
            <a:ahLst/>
            <a:cxnLst/>
            <a:rect l="l" t="t" r="r" b="b"/>
            <a:pathLst>
              <a:path w="836525" h="4130988">
                <a:moveTo>
                  <a:pt x="0" y="0"/>
                </a:moveTo>
                <a:lnTo>
                  <a:pt x="836525" y="0"/>
                </a:lnTo>
                <a:lnTo>
                  <a:pt x="836525" y="4130987"/>
                </a:lnTo>
                <a:lnTo>
                  <a:pt x="0" y="4130987"/>
                </a:lnTo>
                <a:lnTo>
                  <a:pt x="0" y="0"/>
                </a:lnTo>
                <a:close/>
              </a:path>
            </a:pathLst>
          </a:custGeom>
          <a:blipFill>
            <a:blip r:embed="rId5"/>
            <a:stretch>
              <a:fillRect/>
            </a:stretch>
          </a:blipFill>
        </p:spPr>
        <p:txBody>
          <a:bodyPr/>
          <a:lstStyle/>
          <a:p>
            <a:endParaRPr lang="en-GB"/>
          </a:p>
        </p:txBody>
      </p:sp>
      <p:sp>
        <p:nvSpPr>
          <p:cNvPr id="10" name="Freeform 10"/>
          <p:cNvSpPr/>
          <p:nvPr/>
        </p:nvSpPr>
        <p:spPr>
          <a:xfrm>
            <a:off x="-2095779" y="-2057400"/>
            <a:ext cx="5495559" cy="4114800"/>
          </a:xfrm>
          <a:custGeom>
            <a:avLst/>
            <a:gdLst/>
            <a:ahLst/>
            <a:cxnLst/>
            <a:rect l="l" t="t" r="r" b="b"/>
            <a:pathLst>
              <a:path w="5495559" h="4114800">
                <a:moveTo>
                  <a:pt x="0" y="0"/>
                </a:moveTo>
                <a:lnTo>
                  <a:pt x="5495560" y="0"/>
                </a:lnTo>
                <a:lnTo>
                  <a:pt x="549556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 name="Freeform 11"/>
          <p:cNvSpPr/>
          <p:nvPr/>
        </p:nvSpPr>
        <p:spPr>
          <a:xfrm rot="-7519572">
            <a:off x="16031831" y="1552015"/>
            <a:ext cx="887374" cy="2609923"/>
          </a:xfrm>
          <a:custGeom>
            <a:avLst/>
            <a:gdLst/>
            <a:ahLst/>
            <a:cxnLst/>
            <a:rect l="l" t="t" r="r" b="b"/>
            <a:pathLst>
              <a:path w="887374" h="2609923">
                <a:moveTo>
                  <a:pt x="0" y="0"/>
                </a:moveTo>
                <a:lnTo>
                  <a:pt x="887374" y="0"/>
                </a:lnTo>
                <a:lnTo>
                  <a:pt x="887374" y="2609923"/>
                </a:lnTo>
                <a:lnTo>
                  <a:pt x="0" y="2609923"/>
                </a:lnTo>
                <a:lnTo>
                  <a:pt x="0" y="0"/>
                </a:lnTo>
                <a:close/>
              </a:path>
            </a:pathLst>
          </a:custGeom>
          <a:blipFill>
            <a:blip r:embed="rId7"/>
            <a:stretch>
              <a:fillRect/>
            </a:stretch>
          </a:blipFill>
        </p:spPr>
        <p:txBody>
          <a:bodyPr/>
          <a:lstStyle/>
          <a:p>
            <a:endParaRPr lang="en-GB"/>
          </a:p>
        </p:txBody>
      </p:sp>
      <p:sp>
        <p:nvSpPr>
          <p:cNvPr id="12" name="TextBox 12"/>
          <p:cNvSpPr txBox="1"/>
          <p:nvPr/>
        </p:nvSpPr>
        <p:spPr>
          <a:xfrm>
            <a:off x="2979078" y="1247775"/>
            <a:ext cx="12814760" cy="1554469"/>
          </a:xfrm>
          <a:prstGeom prst="rect">
            <a:avLst/>
          </a:prstGeom>
        </p:spPr>
        <p:txBody>
          <a:bodyPr lIns="0" tIns="0" rIns="0" bIns="0" rtlCol="0" anchor="t">
            <a:spAutoFit/>
          </a:bodyPr>
          <a:lstStyle/>
          <a:p>
            <a:pPr algn="ctr">
              <a:lnSpc>
                <a:spcPts val="11699"/>
              </a:lnSpc>
              <a:spcBef>
                <a:spcPts val="8774"/>
              </a:spcBef>
            </a:pPr>
            <a:r>
              <a:rPr lang="en-US" sz="11699">
                <a:solidFill>
                  <a:srgbClr val="232253"/>
                </a:solidFill>
                <a:latin typeface="Xplor"/>
                <a:ea typeface="Xplor"/>
                <a:cs typeface="Xplor"/>
                <a:sym typeface="Xplor"/>
              </a:rPr>
              <a:t>let’s be precise</a:t>
            </a:r>
          </a:p>
        </p:txBody>
      </p:sp>
      <p:sp>
        <p:nvSpPr>
          <p:cNvPr id="13" name="TextBox 13"/>
          <p:cNvSpPr txBox="1"/>
          <p:nvPr/>
        </p:nvSpPr>
        <p:spPr>
          <a:xfrm>
            <a:off x="1921373" y="4109239"/>
            <a:ext cx="2988384" cy="2545770"/>
          </a:xfrm>
          <a:prstGeom prst="rect">
            <a:avLst/>
          </a:prstGeom>
        </p:spPr>
        <p:txBody>
          <a:bodyPr lIns="0" tIns="0" rIns="0" bIns="0" rtlCol="0" anchor="t">
            <a:spAutoFit/>
          </a:bodyPr>
          <a:lstStyle/>
          <a:p>
            <a:pPr marL="0" lvl="0" indent="0" algn="ctr">
              <a:lnSpc>
                <a:spcPts val="4056"/>
              </a:lnSpc>
              <a:spcBef>
                <a:spcPct val="0"/>
              </a:spcBef>
            </a:pPr>
            <a:r>
              <a:rPr lang="en-US" sz="2897">
                <a:solidFill>
                  <a:srgbClr val="232253"/>
                </a:solidFill>
                <a:latin typeface="Nunito"/>
                <a:ea typeface="Nunito"/>
                <a:cs typeface="Nunito"/>
                <a:sym typeface="Nunito"/>
              </a:rPr>
              <a:t>First decide the specific shade of colour of the thing you are describing. </a:t>
            </a:r>
          </a:p>
        </p:txBody>
      </p:sp>
      <p:sp>
        <p:nvSpPr>
          <p:cNvPr id="14" name="TextBox 14"/>
          <p:cNvSpPr txBox="1"/>
          <p:nvPr/>
        </p:nvSpPr>
        <p:spPr>
          <a:xfrm>
            <a:off x="1545347" y="3238656"/>
            <a:ext cx="3708866" cy="918208"/>
          </a:xfrm>
          <a:prstGeom prst="rect">
            <a:avLst/>
          </a:prstGeom>
        </p:spPr>
        <p:txBody>
          <a:bodyPr lIns="0" tIns="0" rIns="0" bIns="0" rtlCol="0" anchor="t">
            <a:spAutoFit/>
          </a:bodyPr>
          <a:lstStyle/>
          <a:p>
            <a:pPr algn="ctr">
              <a:lnSpc>
                <a:spcPts val="6899"/>
              </a:lnSpc>
              <a:spcBef>
                <a:spcPts val="5174"/>
              </a:spcBef>
            </a:pPr>
            <a:r>
              <a:rPr lang="en-US" sz="6899">
                <a:solidFill>
                  <a:srgbClr val="232253"/>
                </a:solidFill>
                <a:latin typeface="Xplor"/>
                <a:ea typeface="Xplor"/>
                <a:cs typeface="Xplor"/>
                <a:sym typeface="Xplor"/>
              </a:rPr>
              <a:t>colour</a:t>
            </a:r>
          </a:p>
        </p:txBody>
      </p:sp>
      <p:sp>
        <p:nvSpPr>
          <p:cNvPr id="15" name="TextBox 15"/>
          <p:cNvSpPr txBox="1"/>
          <p:nvPr/>
        </p:nvSpPr>
        <p:spPr>
          <a:xfrm>
            <a:off x="9402242" y="4109936"/>
            <a:ext cx="2988384" cy="2031420"/>
          </a:xfrm>
          <a:prstGeom prst="rect">
            <a:avLst/>
          </a:prstGeom>
        </p:spPr>
        <p:txBody>
          <a:bodyPr lIns="0" tIns="0" rIns="0" bIns="0" rtlCol="0" anchor="t">
            <a:spAutoFit/>
          </a:bodyPr>
          <a:lstStyle/>
          <a:p>
            <a:pPr marL="0" lvl="0" indent="0" algn="ctr">
              <a:lnSpc>
                <a:spcPts val="4056"/>
              </a:lnSpc>
              <a:spcBef>
                <a:spcPct val="0"/>
              </a:spcBef>
            </a:pPr>
            <a:r>
              <a:rPr lang="en-US" sz="2897">
                <a:solidFill>
                  <a:srgbClr val="232253"/>
                </a:solidFill>
                <a:latin typeface="Nunito"/>
                <a:ea typeface="Nunito"/>
                <a:cs typeface="Nunito"/>
                <a:sym typeface="Nunito"/>
              </a:rPr>
              <a:t>Think about what the colour is made of or what it is doing</a:t>
            </a:r>
          </a:p>
        </p:txBody>
      </p:sp>
      <p:sp>
        <p:nvSpPr>
          <p:cNvPr id="16" name="TextBox 16"/>
          <p:cNvSpPr txBox="1"/>
          <p:nvPr/>
        </p:nvSpPr>
        <p:spPr>
          <a:xfrm>
            <a:off x="9026217" y="3237959"/>
            <a:ext cx="3708866" cy="918208"/>
          </a:xfrm>
          <a:prstGeom prst="rect">
            <a:avLst/>
          </a:prstGeom>
        </p:spPr>
        <p:txBody>
          <a:bodyPr lIns="0" tIns="0" rIns="0" bIns="0" rtlCol="0" anchor="t">
            <a:spAutoFit/>
          </a:bodyPr>
          <a:lstStyle/>
          <a:p>
            <a:pPr algn="ctr">
              <a:lnSpc>
                <a:spcPts val="6899"/>
              </a:lnSpc>
              <a:spcBef>
                <a:spcPts val="5174"/>
              </a:spcBef>
            </a:pPr>
            <a:r>
              <a:rPr lang="en-US" sz="6899">
                <a:solidFill>
                  <a:srgbClr val="232253"/>
                </a:solidFill>
                <a:latin typeface="Xplor"/>
                <a:ea typeface="Xplor"/>
                <a:cs typeface="Xplor"/>
                <a:sym typeface="Xplor"/>
              </a:rPr>
              <a:t>type</a:t>
            </a:r>
          </a:p>
        </p:txBody>
      </p:sp>
      <p:sp>
        <p:nvSpPr>
          <p:cNvPr id="17" name="TextBox 17"/>
          <p:cNvSpPr txBox="1"/>
          <p:nvPr/>
        </p:nvSpPr>
        <p:spPr>
          <a:xfrm>
            <a:off x="12766651" y="5008936"/>
            <a:ext cx="3708866" cy="918208"/>
          </a:xfrm>
          <a:prstGeom prst="rect">
            <a:avLst/>
          </a:prstGeom>
        </p:spPr>
        <p:txBody>
          <a:bodyPr lIns="0" tIns="0" rIns="0" bIns="0" rtlCol="0" anchor="t">
            <a:spAutoFit/>
          </a:bodyPr>
          <a:lstStyle/>
          <a:p>
            <a:pPr algn="ctr">
              <a:lnSpc>
                <a:spcPts val="6899"/>
              </a:lnSpc>
              <a:spcBef>
                <a:spcPts val="5174"/>
              </a:spcBef>
            </a:pPr>
            <a:r>
              <a:rPr lang="en-US" sz="6899">
                <a:solidFill>
                  <a:srgbClr val="232253"/>
                </a:solidFill>
                <a:latin typeface="Xplor"/>
                <a:ea typeface="Xplor"/>
                <a:cs typeface="Xplor"/>
                <a:sym typeface="Xplor"/>
              </a:rPr>
              <a:t>level</a:t>
            </a:r>
          </a:p>
        </p:txBody>
      </p:sp>
      <p:sp>
        <p:nvSpPr>
          <p:cNvPr id="18" name="TextBox 18"/>
          <p:cNvSpPr txBox="1"/>
          <p:nvPr/>
        </p:nvSpPr>
        <p:spPr>
          <a:xfrm>
            <a:off x="13142677" y="5885724"/>
            <a:ext cx="2988384" cy="1517070"/>
          </a:xfrm>
          <a:prstGeom prst="rect">
            <a:avLst/>
          </a:prstGeom>
        </p:spPr>
        <p:txBody>
          <a:bodyPr lIns="0" tIns="0" rIns="0" bIns="0" rtlCol="0" anchor="t">
            <a:spAutoFit/>
          </a:bodyPr>
          <a:lstStyle/>
          <a:p>
            <a:pPr marL="0" lvl="0" indent="0" algn="ctr">
              <a:lnSpc>
                <a:spcPts val="4056"/>
              </a:lnSpc>
              <a:spcBef>
                <a:spcPct val="0"/>
              </a:spcBef>
            </a:pPr>
            <a:r>
              <a:rPr lang="en-US" sz="2897">
                <a:solidFill>
                  <a:srgbClr val="232253"/>
                </a:solidFill>
                <a:latin typeface="Nunito"/>
                <a:ea typeface="Nunito"/>
                <a:cs typeface="Nunito"/>
                <a:sym typeface="Nunito"/>
              </a:rPr>
              <a:t>Consider how strong or soft the colour is</a:t>
            </a:r>
          </a:p>
        </p:txBody>
      </p:sp>
      <p:sp>
        <p:nvSpPr>
          <p:cNvPr id="19" name="Freeform 19"/>
          <p:cNvSpPr/>
          <p:nvPr/>
        </p:nvSpPr>
        <p:spPr>
          <a:xfrm rot="-10800000">
            <a:off x="9514297" y="7068977"/>
            <a:ext cx="3252354" cy="3749112"/>
          </a:xfrm>
          <a:custGeom>
            <a:avLst/>
            <a:gdLst/>
            <a:ahLst/>
            <a:cxnLst/>
            <a:rect l="l" t="t" r="r" b="b"/>
            <a:pathLst>
              <a:path w="3252354" h="3749112">
                <a:moveTo>
                  <a:pt x="0" y="0"/>
                </a:moveTo>
                <a:lnTo>
                  <a:pt x="3252354" y="0"/>
                </a:lnTo>
                <a:lnTo>
                  <a:pt x="3252354" y="3749112"/>
                </a:lnTo>
                <a:lnTo>
                  <a:pt x="0" y="3749112"/>
                </a:lnTo>
                <a:lnTo>
                  <a:pt x="0" y="0"/>
                </a:lnTo>
                <a:close/>
              </a:path>
            </a:pathLst>
          </a:custGeom>
          <a:blipFill>
            <a:blip r:embed="rId8"/>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flipV="1">
            <a:off x="-1134876" y="6428719"/>
            <a:ext cx="10833413" cy="8680272"/>
          </a:xfrm>
          <a:custGeom>
            <a:avLst/>
            <a:gdLst/>
            <a:ahLst/>
            <a:cxnLst/>
            <a:rect l="l" t="t" r="r" b="b"/>
            <a:pathLst>
              <a:path w="10833413" h="8680272">
                <a:moveTo>
                  <a:pt x="0" y="8680272"/>
                </a:moveTo>
                <a:lnTo>
                  <a:pt x="10833413" y="8680272"/>
                </a:lnTo>
                <a:lnTo>
                  <a:pt x="10833413" y="0"/>
                </a:lnTo>
                <a:lnTo>
                  <a:pt x="0" y="0"/>
                </a:lnTo>
                <a:lnTo>
                  <a:pt x="0" y="8680272"/>
                </a:lnTo>
                <a:close/>
              </a:path>
            </a:pathLst>
          </a:custGeom>
          <a:blipFill>
            <a:blip r:embed="rId3">
              <a:alphaModFix amt="65000"/>
            </a:blip>
            <a:stretch>
              <a:fillRect/>
            </a:stretch>
          </a:blipFill>
        </p:spPr>
        <p:txBody>
          <a:bodyPr/>
          <a:lstStyle/>
          <a:p>
            <a:endParaRPr lang="en-GB"/>
          </a:p>
        </p:txBody>
      </p:sp>
      <p:sp>
        <p:nvSpPr>
          <p:cNvPr id="4" name="Freeform 4"/>
          <p:cNvSpPr/>
          <p:nvPr/>
        </p:nvSpPr>
        <p:spPr>
          <a:xfrm flipH="1" flipV="1">
            <a:off x="8650074" y="-4823303"/>
            <a:ext cx="10833413" cy="8680272"/>
          </a:xfrm>
          <a:custGeom>
            <a:avLst/>
            <a:gdLst/>
            <a:ahLst/>
            <a:cxnLst/>
            <a:rect l="l" t="t" r="r" b="b"/>
            <a:pathLst>
              <a:path w="10833413" h="8680272">
                <a:moveTo>
                  <a:pt x="10833413" y="8680272"/>
                </a:moveTo>
                <a:lnTo>
                  <a:pt x="0" y="8680272"/>
                </a:lnTo>
                <a:lnTo>
                  <a:pt x="0" y="0"/>
                </a:lnTo>
                <a:lnTo>
                  <a:pt x="10833413" y="0"/>
                </a:lnTo>
                <a:lnTo>
                  <a:pt x="10833413" y="8680272"/>
                </a:lnTo>
                <a:close/>
              </a:path>
            </a:pathLst>
          </a:custGeom>
          <a:blipFill>
            <a:blip r:embed="rId4">
              <a:alphaModFix amt="65000"/>
            </a:blip>
            <a:stretch>
              <a:fillRect/>
            </a:stretch>
          </a:blipFill>
        </p:spPr>
        <p:txBody>
          <a:bodyPr/>
          <a:lstStyle/>
          <a:p>
            <a:endParaRPr lang="en-GB"/>
          </a:p>
        </p:txBody>
      </p:sp>
      <p:sp>
        <p:nvSpPr>
          <p:cNvPr id="5" name="Freeform 5"/>
          <p:cNvSpPr/>
          <p:nvPr/>
        </p:nvSpPr>
        <p:spPr>
          <a:xfrm rot="1507494">
            <a:off x="117960" y="134179"/>
            <a:ext cx="1803571" cy="2268643"/>
          </a:xfrm>
          <a:custGeom>
            <a:avLst/>
            <a:gdLst/>
            <a:ahLst/>
            <a:cxnLst/>
            <a:rect l="l" t="t" r="r" b="b"/>
            <a:pathLst>
              <a:path w="1803571" h="2268643">
                <a:moveTo>
                  <a:pt x="0" y="0"/>
                </a:moveTo>
                <a:lnTo>
                  <a:pt x="1803571" y="0"/>
                </a:lnTo>
                <a:lnTo>
                  <a:pt x="1803571" y="2268643"/>
                </a:lnTo>
                <a:lnTo>
                  <a:pt x="0" y="2268643"/>
                </a:lnTo>
                <a:lnTo>
                  <a:pt x="0" y="0"/>
                </a:lnTo>
                <a:close/>
              </a:path>
            </a:pathLst>
          </a:custGeom>
          <a:blipFill>
            <a:blip r:embed="rId5"/>
            <a:stretch>
              <a:fillRect/>
            </a:stretch>
          </a:blipFill>
        </p:spPr>
        <p:txBody>
          <a:bodyPr/>
          <a:lstStyle/>
          <a:p>
            <a:endParaRPr lang="en-GB"/>
          </a:p>
        </p:txBody>
      </p:sp>
      <p:sp>
        <p:nvSpPr>
          <p:cNvPr id="6" name="Freeform 6"/>
          <p:cNvSpPr/>
          <p:nvPr/>
        </p:nvSpPr>
        <p:spPr>
          <a:xfrm rot="-2042993">
            <a:off x="17712725" y="11166"/>
            <a:ext cx="1150550" cy="5351395"/>
          </a:xfrm>
          <a:custGeom>
            <a:avLst/>
            <a:gdLst/>
            <a:ahLst/>
            <a:cxnLst/>
            <a:rect l="l" t="t" r="r" b="b"/>
            <a:pathLst>
              <a:path w="1150550" h="5351395">
                <a:moveTo>
                  <a:pt x="0" y="0"/>
                </a:moveTo>
                <a:lnTo>
                  <a:pt x="1150550" y="0"/>
                </a:lnTo>
                <a:lnTo>
                  <a:pt x="1150550" y="5351396"/>
                </a:lnTo>
                <a:lnTo>
                  <a:pt x="0" y="5351396"/>
                </a:lnTo>
                <a:lnTo>
                  <a:pt x="0" y="0"/>
                </a:lnTo>
                <a:close/>
              </a:path>
            </a:pathLst>
          </a:custGeom>
          <a:blipFill>
            <a:blip r:embed="rId6"/>
            <a:stretch>
              <a:fillRect/>
            </a:stretch>
          </a:blipFill>
        </p:spPr>
        <p:txBody>
          <a:bodyPr/>
          <a:lstStyle/>
          <a:p>
            <a:endParaRPr lang="en-GB"/>
          </a:p>
        </p:txBody>
      </p:sp>
      <p:sp>
        <p:nvSpPr>
          <p:cNvPr id="7" name="Freeform 7"/>
          <p:cNvSpPr/>
          <p:nvPr/>
        </p:nvSpPr>
        <p:spPr>
          <a:xfrm rot="-5400000" flipH="1">
            <a:off x="1180942" y="226197"/>
            <a:ext cx="3919420" cy="3762643"/>
          </a:xfrm>
          <a:custGeom>
            <a:avLst/>
            <a:gdLst/>
            <a:ahLst/>
            <a:cxnLst/>
            <a:rect l="l" t="t" r="r" b="b"/>
            <a:pathLst>
              <a:path w="3919420" h="3762643">
                <a:moveTo>
                  <a:pt x="3919420" y="0"/>
                </a:moveTo>
                <a:lnTo>
                  <a:pt x="0" y="0"/>
                </a:lnTo>
                <a:lnTo>
                  <a:pt x="0" y="3762644"/>
                </a:lnTo>
                <a:lnTo>
                  <a:pt x="3919420" y="3762644"/>
                </a:lnTo>
                <a:lnTo>
                  <a:pt x="3919420" y="0"/>
                </a:lnTo>
                <a:close/>
              </a:path>
            </a:pathLst>
          </a:custGeom>
          <a:blipFill>
            <a:blip r:embed="rId7">
              <a:alphaModFix amt="39000"/>
            </a:blip>
            <a:stretch>
              <a:fillRect/>
            </a:stretch>
          </a:blipFill>
        </p:spPr>
        <p:txBody>
          <a:bodyPr/>
          <a:lstStyle/>
          <a:p>
            <a:endParaRPr lang="en-GB"/>
          </a:p>
        </p:txBody>
      </p:sp>
      <p:sp>
        <p:nvSpPr>
          <p:cNvPr id="8" name="Freeform 8"/>
          <p:cNvSpPr/>
          <p:nvPr/>
        </p:nvSpPr>
        <p:spPr>
          <a:xfrm rot="-5400000">
            <a:off x="12746971" y="4976645"/>
            <a:ext cx="3974599" cy="3861419"/>
          </a:xfrm>
          <a:custGeom>
            <a:avLst/>
            <a:gdLst/>
            <a:ahLst/>
            <a:cxnLst/>
            <a:rect l="l" t="t" r="r" b="b"/>
            <a:pathLst>
              <a:path w="3974599" h="3861419">
                <a:moveTo>
                  <a:pt x="0" y="0"/>
                </a:moveTo>
                <a:lnTo>
                  <a:pt x="3974599" y="0"/>
                </a:lnTo>
                <a:lnTo>
                  <a:pt x="3974599" y="3861419"/>
                </a:lnTo>
                <a:lnTo>
                  <a:pt x="0" y="3861419"/>
                </a:lnTo>
                <a:lnTo>
                  <a:pt x="0" y="0"/>
                </a:lnTo>
                <a:close/>
              </a:path>
            </a:pathLst>
          </a:custGeom>
          <a:blipFill>
            <a:blip r:embed="rId8">
              <a:alphaModFix amt="41000"/>
            </a:blip>
            <a:stretch>
              <a:fillRect/>
            </a:stretch>
          </a:blipFill>
        </p:spPr>
        <p:txBody>
          <a:bodyPr/>
          <a:lstStyle/>
          <a:p>
            <a:endParaRPr lang="en-GB"/>
          </a:p>
        </p:txBody>
      </p:sp>
      <p:sp>
        <p:nvSpPr>
          <p:cNvPr id="9" name="Freeform 9"/>
          <p:cNvSpPr/>
          <p:nvPr/>
        </p:nvSpPr>
        <p:spPr>
          <a:xfrm>
            <a:off x="551809" y="2777123"/>
            <a:ext cx="8940330" cy="7509877"/>
          </a:xfrm>
          <a:custGeom>
            <a:avLst/>
            <a:gdLst/>
            <a:ahLst/>
            <a:cxnLst/>
            <a:rect l="l" t="t" r="r" b="b"/>
            <a:pathLst>
              <a:path w="8940330" h="7509877">
                <a:moveTo>
                  <a:pt x="0" y="0"/>
                </a:moveTo>
                <a:lnTo>
                  <a:pt x="8940330" y="0"/>
                </a:lnTo>
                <a:lnTo>
                  <a:pt x="8940330" y="7509877"/>
                </a:lnTo>
                <a:lnTo>
                  <a:pt x="0" y="7509877"/>
                </a:lnTo>
                <a:lnTo>
                  <a:pt x="0" y="0"/>
                </a:lnTo>
                <a:close/>
              </a:path>
            </a:pathLst>
          </a:custGeom>
          <a:blipFill>
            <a:blip r:embed="rId9"/>
            <a:stretch>
              <a:fillRect/>
            </a:stretch>
          </a:blipFill>
        </p:spPr>
        <p:txBody>
          <a:bodyPr/>
          <a:lstStyle/>
          <a:p>
            <a:endParaRPr lang="en-GB"/>
          </a:p>
        </p:txBody>
      </p:sp>
      <p:sp>
        <p:nvSpPr>
          <p:cNvPr id="10" name="Freeform 10"/>
          <p:cNvSpPr/>
          <p:nvPr/>
        </p:nvSpPr>
        <p:spPr>
          <a:xfrm>
            <a:off x="9698537" y="2777123"/>
            <a:ext cx="8216107" cy="12331868"/>
          </a:xfrm>
          <a:custGeom>
            <a:avLst/>
            <a:gdLst/>
            <a:ahLst/>
            <a:cxnLst/>
            <a:rect l="l" t="t" r="r" b="b"/>
            <a:pathLst>
              <a:path w="8216107" h="12331868">
                <a:moveTo>
                  <a:pt x="0" y="0"/>
                </a:moveTo>
                <a:lnTo>
                  <a:pt x="8216107" y="0"/>
                </a:lnTo>
                <a:lnTo>
                  <a:pt x="8216107" y="12331868"/>
                </a:lnTo>
                <a:lnTo>
                  <a:pt x="0" y="12331868"/>
                </a:lnTo>
                <a:lnTo>
                  <a:pt x="0" y="0"/>
                </a:lnTo>
                <a:close/>
              </a:path>
            </a:pathLst>
          </a:custGeom>
          <a:blipFill>
            <a:blip r:embed="rId10"/>
            <a:stretch>
              <a:fillRect/>
            </a:stretch>
          </a:blipFill>
        </p:spPr>
        <p:txBody>
          <a:bodyPr/>
          <a:lstStyle/>
          <a:p>
            <a:endParaRPr lang="en-GB"/>
          </a:p>
        </p:txBody>
      </p:sp>
      <p:sp>
        <p:nvSpPr>
          <p:cNvPr id="11" name="TextBox 11"/>
          <p:cNvSpPr txBox="1"/>
          <p:nvPr/>
        </p:nvSpPr>
        <p:spPr>
          <a:xfrm>
            <a:off x="3488237" y="309734"/>
            <a:ext cx="12420600" cy="2333326"/>
          </a:xfrm>
          <a:prstGeom prst="rect">
            <a:avLst/>
          </a:prstGeom>
        </p:spPr>
        <p:txBody>
          <a:bodyPr lIns="0" tIns="0" rIns="0" bIns="0" rtlCol="0" anchor="t">
            <a:spAutoFit/>
          </a:bodyPr>
          <a:lstStyle/>
          <a:p>
            <a:pPr marL="0" lvl="0" indent="0" algn="ctr">
              <a:lnSpc>
                <a:spcPts val="8988"/>
              </a:lnSpc>
              <a:spcBef>
                <a:spcPts val="6741"/>
              </a:spcBef>
            </a:pPr>
            <a:r>
              <a:rPr lang="en-US" sz="8988">
                <a:solidFill>
                  <a:srgbClr val="232253"/>
                </a:solidFill>
                <a:latin typeface="Xplor"/>
                <a:ea typeface="Xplor"/>
                <a:cs typeface="Xplor"/>
                <a:sym typeface="Xplor"/>
              </a:rPr>
              <a:t>how would you describe this colour?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flipV="1">
            <a:off x="-1134876" y="6428719"/>
            <a:ext cx="10833413" cy="8680272"/>
          </a:xfrm>
          <a:custGeom>
            <a:avLst/>
            <a:gdLst/>
            <a:ahLst/>
            <a:cxnLst/>
            <a:rect l="l" t="t" r="r" b="b"/>
            <a:pathLst>
              <a:path w="10833413" h="8680272">
                <a:moveTo>
                  <a:pt x="0" y="8680272"/>
                </a:moveTo>
                <a:lnTo>
                  <a:pt x="10833413" y="8680272"/>
                </a:lnTo>
                <a:lnTo>
                  <a:pt x="10833413" y="0"/>
                </a:lnTo>
                <a:lnTo>
                  <a:pt x="0" y="0"/>
                </a:lnTo>
                <a:lnTo>
                  <a:pt x="0" y="8680272"/>
                </a:lnTo>
                <a:close/>
              </a:path>
            </a:pathLst>
          </a:custGeom>
          <a:blipFill>
            <a:blip r:embed="rId3">
              <a:alphaModFix amt="65000"/>
            </a:blip>
            <a:stretch>
              <a:fillRect/>
            </a:stretch>
          </a:blipFill>
        </p:spPr>
        <p:txBody>
          <a:bodyPr/>
          <a:lstStyle/>
          <a:p>
            <a:endParaRPr lang="en-GB"/>
          </a:p>
        </p:txBody>
      </p:sp>
      <p:sp>
        <p:nvSpPr>
          <p:cNvPr id="4" name="Freeform 4"/>
          <p:cNvSpPr/>
          <p:nvPr/>
        </p:nvSpPr>
        <p:spPr>
          <a:xfrm flipH="1" flipV="1">
            <a:off x="8650074" y="-4823303"/>
            <a:ext cx="10833413" cy="8680272"/>
          </a:xfrm>
          <a:custGeom>
            <a:avLst/>
            <a:gdLst/>
            <a:ahLst/>
            <a:cxnLst/>
            <a:rect l="l" t="t" r="r" b="b"/>
            <a:pathLst>
              <a:path w="10833413" h="8680272">
                <a:moveTo>
                  <a:pt x="10833413" y="8680272"/>
                </a:moveTo>
                <a:lnTo>
                  <a:pt x="0" y="8680272"/>
                </a:lnTo>
                <a:lnTo>
                  <a:pt x="0" y="0"/>
                </a:lnTo>
                <a:lnTo>
                  <a:pt x="10833413" y="0"/>
                </a:lnTo>
                <a:lnTo>
                  <a:pt x="10833413" y="8680272"/>
                </a:lnTo>
                <a:close/>
              </a:path>
            </a:pathLst>
          </a:custGeom>
          <a:blipFill>
            <a:blip r:embed="rId4">
              <a:alphaModFix amt="65000"/>
            </a:blip>
            <a:stretch>
              <a:fillRect/>
            </a:stretch>
          </a:blipFill>
        </p:spPr>
        <p:txBody>
          <a:bodyPr/>
          <a:lstStyle/>
          <a:p>
            <a:endParaRPr lang="en-GB"/>
          </a:p>
        </p:txBody>
      </p:sp>
      <p:sp>
        <p:nvSpPr>
          <p:cNvPr id="5" name="Freeform 5"/>
          <p:cNvSpPr/>
          <p:nvPr/>
        </p:nvSpPr>
        <p:spPr>
          <a:xfrm rot="1507494">
            <a:off x="117960" y="134179"/>
            <a:ext cx="1803571" cy="2268643"/>
          </a:xfrm>
          <a:custGeom>
            <a:avLst/>
            <a:gdLst/>
            <a:ahLst/>
            <a:cxnLst/>
            <a:rect l="l" t="t" r="r" b="b"/>
            <a:pathLst>
              <a:path w="1803571" h="2268643">
                <a:moveTo>
                  <a:pt x="0" y="0"/>
                </a:moveTo>
                <a:lnTo>
                  <a:pt x="1803571" y="0"/>
                </a:lnTo>
                <a:lnTo>
                  <a:pt x="1803571" y="2268643"/>
                </a:lnTo>
                <a:lnTo>
                  <a:pt x="0" y="2268643"/>
                </a:lnTo>
                <a:lnTo>
                  <a:pt x="0" y="0"/>
                </a:lnTo>
                <a:close/>
              </a:path>
            </a:pathLst>
          </a:custGeom>
          <a:blipFill>
            <a:blip r:embed="rId5"/>
            <a:stretch>
              <a:fillRect/>
            </a:stretch>
          </a:blipFill>
        </p:spPr>
        <p:txBody>
          <a:bodyPr/>
          <a:lstStyle/>
          <a:p>
            <a:endParaRPr lang="en-GB"/>
          </a:p>
        </p:txBody>
      </p:sp>
      <p:sp>
        <p:nvSpPr>
          <p:cNvPr id="6" name="Freeform 6"/>
          <p:cNvSpPr/>
          <p:nvPr/>
        </p:nvSpPr>
        <p:spPr>
          <a:xfrm rot="-2042993">
            <a:off x="17712725" y="11166"/>
            <a:ext cx="1150550" cy="5351395"/>
          </a:xfrm>
          <a:custGeom>
            <a:avLst/>
            <a:gdLst/>
            <a:ahLst/>
            <a:cxnLst/>
            <a:rect l="l" t="t" r="r" b="b"/>
            <a:pathLst>
              <a:path w="1150550" h="5351395">
                <a:moveTo>
                  <a:pt x="0" y="0"/>
                </a:moveTo>
                <a:lnTo>
                  <a:pt x="1150550" y="0"/>
                </a:lnTo>
                <a:lnTo>
                  <a:pt x="1150550" y="5351396"/>
                </a:lnTo>
                <a:lnTo>
                  <a:pt x="0" y="5351396"/>
                </a:lnTo>
                <a:lnTo>
                  <a:pt x="0" y="0"/>
                </a:lnTo>
                <a:close/>
              </a:path>
            </a:pathLst>
          </a:custGeom>
          <a:blipFill>
            <a:blip r:embed="rId6"/>
            <a:stretch>
              <a:fillRect/>
            </a:stretch>
          </a:blipFill>
        </p:spPr>
        <p:txBody>
          <a:bodyPr/>
          <a:lstStyle/>
          <a:p>
            <a:endParaRPr lang="en-GB"/>
          </a:p>
        </p:txBody>
      </p:sp>
      <p:sp>
        <p:nvSpPr>
          <p:cNvPr id="7" name="Freeform 7"/>
          <p:cNvSpPr/>
          <p:nvPr/>
        </p:nvSpPr>
        <p:spPr>
          <a:xfrm rot="-5400000" flipH="1">
            <a:off x="1180942" y="226197"/>
            <a:ext cx="3919420" cy="3762643"/>
          </a:xfrm>
          <a:custGeom>
            <a:avLst/>
            <a:gdLst/>
            <a:ahLst/>
            <a:cxnLst/>
            <a:rect l="l" t="t" r="r" b="b"/>
            <a:pathLst>
              <a:path w="3919420" h="3762643">
                <a:moveTo>
                  <a:pt x="3919420" y="0"/>
                </a:moveTo>
                <a:lnTo>
                  <a:pt x="0" y="0"/>
                </a:lnTo>
                <a:lnTo>
                  <a:pt x="0" y="3762644"/>
                </a:lnTo>
                <a:lnTo>
                  <a:pt x="3919420" y="3762644"/>
                </a:lnTo>
                <a:lnTo>
                  <a:pt x="3919420" y="0"/>
                </a:lnTo>
                <a:close/>
              </a:path>
            </a:pathLst>
          </a:custGeom>
          <a:blipFill>
            <a:blip r:embed="rId7">
              <a:alphaModFix amt="39000"/>
            </a:blip>
            <a:stretch>
              <a:fillRect/>
            </a:stretch>
          </a:blipFill>
        </p:spPr>
        <p:txBody>
          <a:bodyPr/>
          <a:lstStyle/>
          <a:p>
            <a:endParaRPr lang="en-GB"/>
          </a:p>
        </p:txBody>
      </p:sp>
      <p:sp>
        <p:nvSpPr>
          <p:cNvPr id="8" name="Freeform 8"/>
          <p:cNvSpPr/>
          <p:nvPr/>
        </p:nvSpPr>
        <p:spPr>
          <a:xfrm rot="-5400000">
            <a:off x="12746971" y="4976645"/>
            <a:ext cx="3974599" cy="3861419"/>
          </a:xfrm>
          <a:custGeom>
            <a:avLst/>
            <a:gdLst/>
            <a:ahLst/>
            <a:cxnLst/>
            <a:rect l="l" t="t" r="r" b="b"/>
            <a:pathLst>
              <a:path w="3974599" h="3861419">
                <a:moveTo>
                  <a:pt x="0" y="0"/>
                </a:moveTo>
                <a:lnTo>
                  <a:pt x="3974599" y="0"/>
                </a:lnTo>
                <a:lnTo>
                  <a:pt x="3974599" y="3861419"/>
                </a:lnTo>
                <a:lnTo>
                  <a:pt x="0" y="3861419"/>
                </a:lnTo>
                <a:lnTo>
                  <a:pt x="0" y="0"/>
                </a:lnTo>
                <a:close/>
              </a:path>
            </a:pathLst>
          </a:custGeom>
          <a:blipFill>
            <a:blip r:embed="rId8">
              <a:alphaModFix amt="41000"/>
            </a:blip>
            <a:stretch>
              <a:fillRect/>
            </a:stretch>
          </a:blipFill>
        </p:spPr>
        <p:txBody>
          <a:bodyPr/>
          <a:lstStyle/>
          <a:p>
            <a:endParaRPr lang="en-GB"/>
          </a:p>
        </p:txBody>
      </p:sp>
      <p:sp>
        <p:nvSpPr>
          <p:cNvPr id="9" name="Freeform 9"/>
          <p:cNvSpPr/>
          <p:nvPr/>
        </p:nvSpPr>
        <p:spPr>
          <a:xfrm>
            <a:off x="135610" y="2686864"/>
            <a:ext cx="10067291" cy="8551650"/>
          </a:xfrm>
          <a:custGeom>
            <a:avLst/>
            <a:gdLst/>
            <a:ahLst/>
            <a:cxnLst/>
            <a:rect l="l" t="t" r="r" b="b"/>
            <a:pathLst>
              <a:path w="10067291" h="8551650">
                <a:moveTo>
                  <a:pt x="0" y="0"/>
                </a:moveTo>
                <a:lnTo>
                  <a:pt x="10067290" y="0"/>
                </a:lnTo>
                <a:lnTo>
                  <a:pt x="10067290" y="8551650"/>
                </a:lnTo>
                <a:lnTo>
                  <a:pt x="0" y="8551650"/>
                </a:lnTo>
                <a:lnTo>
                  <a:pt x="0" y="0"/>
                </a:lnTo>
                <a:close/>
              </a:path>
            </a:pathLst>
          </a:custGeom>
          <a:blipFill>
            <a:blip r:embed="rId9"/>
            <a:stretch>
              <a:fillRect b="-9924"/>
            </a:stretch>
          </a:blipFill>
        </p:spPr>
        <p:txBody>
          <a:bodyPr/>
          <a:lstStyle/>
          <a:p>
            <a:endParaRPr lang="en-GB"/>
          </a:p>
        </p:txBody>
      </p:sp>
      <p:sp>
        <p:nvSpPr>
          <p:cNvPr id="10" name="Freeform 10"/>
          <p:cNvSpPr/>
          <p:nvPr/>
        </p:nvSpPr>
        <p:spPr>
          <a:xfrm>
            <a:off x="10255692" y="2686864"/>
            <a:ext cx="9940494" cy="7600136"/>
          </a:xfrm>
          <a:custGeom>
            <a:avLst/>
            <a:gdLst/>
            <a:ahLst/>
            <a:cxnLst/>
            <a:rect l="l" t="t" r="r" b="b"/>
            <a:pathLst>
              <a:path w="9940494" h="7600136">
                <a:moveTo>
                  <a:pt x="0" y="0"/>
                </a:moveTo>
                <a:lnTo>
                  <a:pt x="9940494" y="0"/>
                </a:lnTo>
                <a:lnTo>
                  <a:pt x="9940494" y="7600136"/>
                </a:lnTo>
                <a:lnTo>
                  <a:pt x="0" y="7600136"/>
                </a:lnTo>
                <a:lnTo>
                  <a:pt x="0" y="0"/>
                </a:lnTo>
                <a:close/>
              </a:path>
            </a:pathLst>
          </a:custGeom>
          <a:blipFill>
            <a:blip r:embed="rId10"/>
            <a:stretch>
              <a:fillRect l="-14541"/>
            </a:stretch>
          </a:blipFill>
        </p:spPr>
        <p:txBody>
          <a:bodyPr/>
          <a:lstStyle/>
          <a:p>
            <a:endParaRPr lang="en-GB"/>
          </a:p>
        </p:txBody>
      </p:sp>
      <p:sp>
        <p:nvSpPr>
          <p:cNvPr id="11" name="TextBox 11"/>
          <p:cNvSpPr txBox="1"/>
          <p:nvPr/>
        </p:nvSpPr>
        <p:spPr>
          <a:xfrm>
            <a:off x="3488237" y="309734"/>
            <a:ext cx="12420600" cy="2333326"/>
          </a:xfrm>
          <a:prstGeom prst="rect">
            <a:avLst/>
          </a:prstGeom>
        </p:spPr>
        <p:txBody>
          <a:bodyPr lIns="0" tIns="0" rIns="0" bIns="0" rtlCol="0" anchor="t">
            <a:spAutoFit/>
          </a:bodyPr>
          <a:lstStyle/>
          <a:p>
            <a:pPr marL="0" lvl="0" indent="0" algn="ctr">
              <a:lnSpc>
                <a:spcPts val="8988"/>
              </a:lnSpc>
              <a:spcBef>
                <a:spcPts val="6741"/>
              </a:spcBef>
            </a:pPr>
            <a:r>
              <a:rPr lang="en-US" sz="8988">
                <a:solidFill>
                  <a:srgbClr val="232253"/>
                </a:solidFill>
                <a:latin typeface="Xplor"/>
                <a:ea typeface="Xplor"/>
                <a:cs typeface="Xplor"/>
                <a:sym typeface="Xplor"/>
              </a:rPr>
              <a:t>how would you describe this colour?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flipV="1">
            <a:off x="-1134876" y="6428719"/>
            <a:ext cx="10833413" cy="8680272"/>
          </a:xfrm>
          <a:custGeom>
            <a:avLst/>
            <a:gdLst/>
            <a:ahLst/>
            <a:cxnLst/>
            <a:rect l="l" t="t" r="r" b="b"/>
            <a:pathLst>
              <a:path w="10833413" h="8680272">
                <a:moveTo>
                  <a:pt x="0" y="8680272"/>
                </a:moveTo>
                <a:lnTo>
                  <a:pt x="10833413" y="8680272"/>
                </a:lnTo>
                <a:lnTo>
                  <a:pt x="10833413" y="0"/>
                </a:lnTo>
                <a:lnTo>
                  <a:pt x="0" y="0"/>
                </a:lnTo>
                <a:lnTo>
                  <a:pt x="0" y="8680272"/>
                </a:lnTo>
                <a:close/>
              </a:path>
            </a:pathLst>
          </a:custGeom>
          <a:blipFill>
            <a:blip r:embed="rId3">
              <a:alphaModFix amt="65000"/>
            </a:blip>
            <a:stretch>
              <a:fillRect/>
            </a:stretch>
          </a:blipFill>
        </p:spPr>
        <p:txBody>
          <a:bodyPr/>
          <a:lstStyle/>
          <a:p>
            <a:endParaRPr lang="en-GB"/>
          </a:p>
        </p:txBody>
      </p:sp>
      <p:sp>
        <p:nvSpPr>
          <p:cNvPr id="4" name="Freeform 4"/>
          <p:cNvSpPr/>
          <p:nvPr/>
        </p:nvSpPr>
        <p:spPr>
          <a:xfrm flipH="1" flipV="1">
            <a:off x="8650074" y="-4823303"/>
            <a:ext cx="10833413" cy="8680272"/>
          </a:xfrm>
          <a:custGeom>
            <a:avLst/>
            <a:gdLst/>
            <a:ahLst/>
            <a:cxnLst/>
            <a:rect l="l" t="t" r="r" b="b"/>
            <a:pathLst>
              <a:path w="10833413" h="8680272">
                <a:moveTo>
                  <a:pt x="10833413" y="8680272"/>
                </a:moveTo>
                <a:lnTo>
                  <a:pt x="0" y="8680272"/>
                </a:lnTo>
                <a:lnTo>
                  <a:pt x="0" y="0"/>
                </a:lnTo>
                <a:lnTo>
                  <a:pt x="10833413" y="0"/>
                </a:lnTo>
                <a:lnTo>
                  <a:pt x="10833413" y="8680272"/>
                </a:lnTo>
                <a:close/>
              </a:path>
            </a:pathLst>
          </a:custGeom>
          <a:blipFill>
            <a:blip r:embed="rId4">
              <a:alphaModFix amt="65000"/>
            </a:blip>
            <a:stretch>
              <a:fillRect/>
            </a:stretch>
          </a:blipFill>
        </p:spPr>
        <p:txBody>
          <a:bodyPr/>
          <a:lstStyle/>
          <a:p>
            <a:endParaRPr lang="en-GB"/>
          </a:p>
        </p:txBody>
      </p:sp>
      <p:sp>
        <p:nvSpPr>
          <p:cNvPr id="5" name="Freeform 5"/>
          <p:cNvSpPr/>
          <p:nvPr/>
        </p:nvSpPr>
        <p:spPr>
          <a:xfrm rot="1507494">
            <a:off x="117960" y="134179"/>
            <a:ext cx="1803571" cy="2268643"/>
          </a:xfrm>
          <a:custGeom>
            <a:avLst/>
            <a:gdLst/>
            <a:ahLst/>
            <a:cxnLst/>
            <a:rect l="l" t="t" r="r" b="b"/>
            <a:pathLst>
              <a:path w="1803571" h="2268643">
                <a:moveTo>
                  <a:pt x="0" y="0"/>
                </a:moveTo>
                <a:lnTo>
                  <a:pt x="1803571" y="0"/>
                </a:lnTo>
                <a:lnTo>
                  <a:pt x="1803571" y="2268643"/>
                </a:lnTo>
                <a:lnTo>
                  <a:pt x="0" y="2268643"/>
                </a:lnTo>
                <a:lnTo>
                  <a:pt x="0" y="0"/>
                </a:lnTo>
                <a:close/>
              </a:path>
            </a:pathLst>
          </a:custGeom>
          <a:blipFill>
            <a:blip r:embed="rId5"/>
            <a:stretch>
              <a:fillRect/>
            </a:stretch>
          </a:blipFill>
        </p:spPr>
        <p:txBody>
          <a:bodyPr/>
          <a:lstStyle/>
          <a:p>
            <a:endParaRPr lang="en-GB"/>
          </a:p>
        </p:txBody>
      </p:sp>
      <p:sp>
        <p:nvSpPr>
          <p:cNvPr id="6" name="Freeform 6"/>
          <p:cNvSpPr/>
          <p:nvPr/>
        </p:nvSpPr>
        <p:spPr>
          <a:xfrm rot="-2042993">
            <a:off x="17712725" y="11166"/>
            <a:ext cx="1150550" cy="5351395"/>
          </a:xfrm>
          <a:custGeom>
            <a:avLst/>
            <a:gdLst/>
            <a:ahLst/>
            <a:cxnLst/>
            <a:rect l="l" t="t" r="r" b="b"/>
            <a:pathLst>
              <a:path w="1150550" h="5351395">
                <a:moveTo>
                  <a:pt x="0" y="0"/>
                </a:moveTo>
                <a:lnTo>
                  <a:pt x="1150550" y="0"/>
                </a:lnTo>
                <a:lnTo>
                  <a:pt x="1150550" y="5351396"/>
                </a:lnTo>
                <a:lnTo>
                  <a:pt x="0" y="5351396"/>
                </a:lnTo>
                <a:lnTo>
                  <a:pt x="0" y="0"/>
                </a:lnTo>
                <a:close/>
              </a:path>
            </a:pathLst>
          </a:custGeom>
          <a:blipFill>
            <a:blip r:embed="rId6"/>
            <a:stretch>
              <a:fillRect/>
            </a:stretch>
          </a:blipFill>
        </p:spPr>
        <p:txBody>
          <a:bodyPr/>
          <a:lstStyle/>
          <a:p>
            <a:endParaRPr lang="en-GB"/>
          </a:p>
        </p:txBody>
      </p:sp>
      <p:sp>
        <p:nvSpPr>
          <p:cNvPr id="7" name="Freeform 7"/>
          <p:cNvSpPr/>
          <p:nvPr/>
        </p:nvSpPr>
        <p:spPr>
          <a:xfrm rot="-5400000" flipH="1">
            <a:off x="1180942" y="226197"/>
            <a:ext cx="3919420" cy="3762643"/>
          </a:xfrm>
          <a:custGeom>
            <a:avLst/>
            <a:gdLst/>
            <a:ahLst/>
            <a:cxnLst/>
            <a:rect l="l" t="t" r="r" b="b"/>
            <a:pathLst>
              <a:path w="3919420" h="3762643">
                <a:moveTo>
                  <a:pt x="3919420" y="0"/>
                </a:moveTo>
                <a:lnTo>
                  <a:pt x="0" y="0"/>
                </a:lnTo>
                <a:lnTo>
                  <a:pt x="0" y="3762644"/>
                </a:lnTo>
                <a:lnTo>
                  <a:pt x="3919420" y="3762644"/>
                </a:lnTo>
                <a:lnTo>
                  <a:pt x="3919420" y="0"/>
                </a:lnTo>
                <a:close/>
              </a:path>
            </a:pathLst>
          </a:custGeom>
          <a:blipFill>
            <a:blip r:embed="rId7">
              <a:alphaModFix amt="39000"/>
            </a:blip>
            <a:stretch>
              <a:fillRect/>
            </a:stretch>
          </a:blipFill>
        </p:spPr>
        <p:txBody>
          <a:bodyPr/>
          <a:lstStyle/>
          <a:p>
            <a:endParaRPr lang="en-GB"/>
          </a:p>
        </p:txBody>
      </p:sp>
      <p:sp>
        <p:nvSpPr>
          <p:cNvPr id="8" name="Freeform 8"/>
          <p:cNvSpPr/>
          <p:nvPr/>
        </p:nvSpPr>
        <p:spPr>
          <a:xfrm rot="-5400000">
            <a:off x="12746971" y="4976645"/>
            <a:ext cx="3974599" cy="3861419"/>
          </a:xfrm>
          <a:custGeom>
            <a:avLst/>
            <a:gdLst/>
            <a:ahLst/>
            <a:cxnLst/>
            <a:rect l="l" t="t" r="r" b="b"/>
            <a:pathLst>
              <a:path w="3974599" h="3861419">
                <a:moveTo>
                  <a:pt x="0" y="0"/>
                </a:moveTo>
                <a:lnTo>
                  <a:pt x="3974599" y="0"/>
                </a:lnTo>
                <a:lnTo>
                  <a:pt x="3974599" y="3861419"/>
                </a:lnTo>
                <a:lnTo>
                  <a:pt x="0" y="3861419"/>
                </a:lnTo>
                <a:lnTo>
                  <a:pt x="0" y="0"/>
                </a:lnTo>
                <a:close/>
              </a:path>
            </a:pathLst>
          </a:custGeom>
          <a:blipFill>
            <a:blip r:embed="rId8">
              <a:alphaModFix amt="41000"/>
            </a:blip>
            <a:stretch>
              <a:fillRect/>
            </a:stretch>
          </a:blipFill>
        </p:spPr>
        <p:txBody>
          <a:bodyPr/>
          <a:lstStyle/>
          <a:p>
            <a:endParaRPr lang="en-GB"/>
          </a:p>
        </p:txBody>
      </p:sp>
      <p:sp>
        <p:nvSpPr>
          <p:cNvPr id="9" name="Freeform 9"/>
          <p:cNvSpPr/>
          <p:nvPr/>
        </p:nvSpPr>
        <p:spPr>
          <a:xfrm>
            <a:off x="0" y="2761367"/>
            <a:ext cx="9071714" cy="7525633"/>
          </a:xfrm>
          <a:custGeom>
            <a:avLst/>
            <a:gdLst/>
            <a:ahLst/>
            <a:cxnLst/>
            <a:rect l="l" t="t" r="r" b="b"/>
            <a:pathLst>
              <a:path w="9071714" h="7525633">
                <a:moveTo>
                  <a:pt x="0" y="0"/>
                </a:moveTo>
                <a:lnTo>
                  <a:pt x="9071714" y="0"/>
                </a:lnTo>
                <a:lnTo>
                  <a:pt x="9071714" y="7525633"/>
                </a:lnTo>
                <a:lnTo>
                  <a:pt x="0" y="7525633"/>
                </a:lnTo>
                <a:lnTo>
                  <a:pt x="0" y="0"/>
                </a:lnTo>
                <a:close/>
              </a:path>
            </a:pathLst>
          </a:custGeom>
          <a:blipFill>
            <a:blip r:embed="rId9"/>
            <a:stretch>
              <a:fillRect b="-2462"/>
            </a:stretch>
          </a:blipFill>
        </p:spPr>
        <p:txBody>
          <a:bodyPr/>
          <a:lstStyle/>
          <a:p>
            <a:endParaRPr lang="en-GB"/>
          </a:p>
        </p:txBody>
      </p:sp>
      <p:sp>
        <p:nvSpPr>
          <p:cNvPr id="10" name="Freeform 10"/>
          <p:cNvSpPr/>
          <p:nvPr/>
        </p:nvSpPr>
        <p:spPr>
          <a:xfrm>
            <a:off x="14734270" y="2761367"/>
            <a:ext cx="5506603" cy="7643940"/>
          </a:xfrm>
          <a:custGeom>
            <a:avLst/>
            <a:gdLst/>
            <a:ahLst/>
            <a:cxnLst/>
            <a:rect l="l" t="t" r="r" b="b"/>
            <a:pathLst>
              <a:path w="5506603" h="7643940">
                <a:moveTo>
                  <a:pt x="0" y="0"/>
                </a:moveTo>
                <a:lnTo>
                  <a:pt x="5506603" y="0"/>
                </a:lnTo>
                <a:lnTo>
                  <a:pt x="5506603" y="7643940"/>
                </a:lnTo>
                <a:lnTo>
                  <a:pt x="0" y="7643940"/>
                </a:lnTo>
                <a:lnTo>
                  <a:pt x="0" y="0"/>
                </a:lnTo>
                <a:close/>
              </a:path>
            </a:pathLst>
          </a:custGeom>
          <a:blipFill>
            <a:blip r:embed="rId10"/>
            <a:stretch>
              <a:fillRect l="-4110"/>
            </a:stretch>
          </a:blipFill>
        </p:spPr>
        <p:txBody>
          <a:bodyPr/>
          <a:lstStyle/>
          <a:p>
            <a:endParaRPr lang="en-GB"/>
          </a:p>
        </p:txBody>
      </p:sp>
      <p:sp>
        <p:nvSpPr>
          <p:cNvPr id="11" name="Freeform 11"/>
          <p:cNvSpPr/>
          <p:nvPr/>
        </p:nvSpPr>
        <p:spPr>
          <a:xfrm>
            <a:off x="9144000" y="2761367"/>
            <a:ext cx="5334989" cy="8007488"/>
          </a:xfrm>
          <a:custGeom>
            <a:avLst/>
            <a:gdLst/>
            <a:ahLst/>
            <a:cxnLst/>
            <a:rect l="l" t="t" r="r" b="b"/>
            <a:pathLst>
              <a:path w="5334989" h="8007488">
                <a:moveTo>
                  <a:pt x="0" y="0"/>
                </a:moveTo>
                <a:lnTo>
                  <a:pt x="5334989" y="0"/>
                </a:lnTo>
                <a:lnTo>
                  <a:pt x="5334989" y="8007488"/>
                </a:lnTo>
                <a:lnTo>
                  <a:pt x="0" y="8007488"/>
                </a:lnTo>
                <a:lnTo>
                  <a:pt x="0" y="0"/>
                </a:lnTo>
                <a:close/>
              </a:path>
            </a:pathLst>
          </a:custGeom>
          <a:blipFill>
            <a:blip r:embed="rId11"/>
            <a:stretch>
              <a:fillRect/>
            </a:stretch>
          </a:blipFill>
        </p:spPr>
        <p:txBody>
          <a:bodyPr/>
          <a:lstStyle/>
          <a:p>
            <a:endParaRPr lang="en-GB"/>
          </a:p>
        </p:txBody>
      </p:sp>
      <p:sp>
        <p:nvSpPr>
          <p:cNvPr id="12" name="TextBox 12"/>
          <p:cNvSpPr txBox="1"/>
          <p:nvPr/>
        </p:nvSpPr>
        <p:spPr>
          <a:xfrm>
            <a:off x="3488237" y="309734"/>
            <a:ext cx="12420600" cy="2333326"/>
          </a:xfrm>
          <a:prstGeom prst="rect">
            <a:avLst/>
          </a:prstGeom>
        </p:spPr>
        <p:txBody>
          <a:bodyPr lIns="0" tIns="0" rIns="0" bIns="0" rtlCol="0" anchor="t">
            <a:spAutoFit/>
          </a:bodyPr>
          <a:lstStyle/>
          <a:p>
            <a:pPr marL="0" lvl="0" indent="0" algn="ctr">
              <a:lnSpc>
                <a:spcPts val="8988"/>
              </a:lnSpc>
              <a:spcBef>
                <a:spcPts val="6741"/>
              </a:spcBef>
            </a:pPr>
            <a:r>
              <a:rPr lang="en-US" sz="8988">
                <a:solidFill>
                  <a:srgbClr val="232253"/>
                </a:solidFill>
                <a:latin typeface="Xplor"/>
                <a:ea typeface="Xplor"/>
                <a:cs typeface="Xplor"/>
                <a:sym typeface="Xplor"/>
              </a:rPr>
              <a:t>how would you describe this colour?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flipV="1">
            <a:off x="-1134876" y="6428719"/>
            <a:ext cx="10833413" cy="8680272"/>
          </a:xfrm>
          <a:custGeom>
            <a:avLst/>
            <a:gdLst/>
            <a:ahLst/>
            <a:cxnLst/>
            <a:rect l="l" t="t" r="r" b="b"/>
            <a:pathLst>
              <a:path w="10833413" h="8680272">
                <a:moveTo>
                  <a:pt x="0" y="8680272"/>
                </a:moveTo>
                <a:lnTo>
                  <a:pt x="10833413" y="8680272"/>
                </a:lnTo>
                <a:lnTo>
                  <a:pt x="10833413" y="0"/>
                </a:lnTo>
                <a:lnTo>
                  <a:pt x="0" y="0"/>
                </a:lnTo>
                <a:lnTo>
                  <a:pt x="0" y="8680272"/>
                </a:lnTo>
                <a:close/>
              </a:path>
            </a:pathLst>
          </a:custGeom>
          <a:blipFill>
            <a:blip r:embed="rId3">
              <a:alphaModFix amt="65000"/>
            </a:blip>
            <a:stretch>
              <a:fillRect/>
            </a:stretch>
          </a:blipFill>
        </p:spPr>
        <p:txBody>
          <a:bodyPr/>
          <a:lstStyle/>
          <a:p>
            <a:endParaRPr lang="en-GB"/>
          </a:p>
        </p:txBody>
      </p:sp>
      <p:sp>
        <p:nvSpPr>
          <p:cNvPr id="4" name="Freeform 4"/>
          <p:cNvSpPr/>
          <p:nvPr/>
        </p:nvSpPr>
        <p:spPr>
          <a:xfrm flipH="1" flipV="1">
            <a:off x="8650074" y="-4823303"/>
            <a:ext cx="10833413" cy="8680272"/>
          </a:xfrm>
          <a:custGeom>
            <a:avLst/>
            <a:gdLst/>
            <a:ahLst/>
            <a:cxnLst/>
            <a:rect l="l" t="t" r="r" b="b"/>
            <a:pathLst>
              <a:path w="10833413" h="8680272">
                <a:moveTo>
                  <a:pt x="10833413" y="8680272"/>
                </a:moveTo>
                <a:lnTo>
                  <a:pt x="0" y="8680272"/>
                </a:lnTo>
                <a:lnTo>
                  <a:pt x="0" y="0"/>
                </a:lnTo>
                <a:lnTo>
                  <a:pt x="10833413" y="0"/>
                </a:lnTo>
                <a:lnTo>
                  <a:pt x="10833413" y="8680272"/>
                </a:lnTo>
                <a:close/>
              </a:path>
            </a:pathLst>
          </a:custGeom>
          <a:blipFill>
            <a:blip r:embed="rId4">
              <a:alphaModFix amt="65000"/>
            </a:blip>
            <a:stretch>
              <a:fillRect/>
            </a:stretch>
          </a:blipFill>
        </p:spPr>
        <p:txBody>
          <a:bodyPr/>
          <a:lstStyle/>
          <a:p>
            <a:endParaRPr lang="en-GB"/>
          </a:p>
        </p:txBody>
      </p:sp>
      <p:sp>
        <p:nvSpPr>
          <p:cNvPr id="5" name="Freeform 5"/>
          <p:cNvSpPr/>
          <p:nvPr/>
        </p:nvSpPr>
        <p:spPr>
          <a:xfrm rot="1507494">
            <a:off x="117960" y="134179"/>
            <a:ext cx="1803571" cy="2268643"/>
          </a:xfrm>
          <a:custGeom>
            <a:avLst/>
            <a:gdLst/>
            <a:ahLst/>
            <a:cxnLst/>
            <a:rect l="l" t="t" r="r" b="b"/>
            <a:pathLst>
              <a:path w="1803571" h="2268643">
                <a:moveTo>
                  <a:pt x="0" y="0"/>
                </a:moveTo>
                <a:lnTo>
                  <a:pt x="1803571" y="0"/>
                </a:lnTo>
                <a:lnTo>
                  <a:pt x="1803571" y="2268643"/>
                </a:lnTo>
                <a:lnTo>
                  <a:pt x="0" y="2268643"/>
                </a:lnTo>
                <a:lnTo>
                  <a:pt x="0" y="0"/>
                </a:lnTo>
                <a:close/>
              </a:path>
            </a:pathLst>
          </a:custGeom>
          <a:blipFill>
            <a:blip r:embed="rId5"/>
            <a:stretch>
              <a:fillRect/>
            </a:stretch>
          </a:blipFill>
        </p:spPr>
        <p:txBody>
          <a:bodyPr/>
          <a:lstStyle/>
          <a:p>
            <a:endParaRPr lang="en-GB"/>
          </a:p>
        </p:txBody>
      </p:sp>
      <p:sp>
        <p:nvSpPr>
          <p:cNvPr id="6" name="Freeform 6"/>
          <p:cNvSpPr/>
          <p:nvPr/>
        </p:nvSpPr>
        <p:spPr>
          <a:xfrm rot="-2042993">
            <a:off x="17712725" y="11166"/>
            <a:ext cx="1150550" cy="5351395"/>
          </a:xfrm>
          <a:custGeom>
            <a:avLst/>
            <a:gdLst/>
            <a:ahLst/>
            <a:cxnLst/>
            <a:rect l="l" t="t" r="r" b="b"/>
            <a:pathLst>
              <a:path w="1150550" h="5351395">
                <a:moveTo>
                  <a:pt x="0" y="0"/>
                </a:moveTo>
                <a:lnTo>
                  <a:pt x="1150550" y="0"/>
                </a:lnTo>
                <a:lnTo>
                  <a:pt x="1150550" y="5351396"/>
                </a:lnTo>
                <a:lnTo>
                  <a:pt x="0" y="5351396"/>
                </a:lnTo>
                <a:lnTo>
                  <a:pt x="0" y="0"/>
                </a:lnTo>
                <a:close/>
              </a:path>
            </a:pathLst>
          </a:custGeom>
          <a:blipFill>
            <a:blip r:embed="rId6"/>
            <a:stretch>
              <a:fillRect/>
            </a:stretch>
          </a:blipFill>
        </p:spPr>
        <p:txBody>
          <a:bodyPr/>
          <a:lstStyle/>
          <a:p>
            <a:endParaRPr lang="en-GB"/>
          </a:p>
        </p:txBody>
      </p:sp>
      <p:sp>
        <p:nvSpPr>
          <p:cNvPr id="7" name="Freeform 7"/>
          <p:cNvSpPr/>
          <p:nvPr/>
        </p:nvSpPr>
        <p:spPr>
          <a:xfrm rot="-5400000" flipH="1">
            <a:off x="1180942" y="226197"/>
            <a:ext cx="3919420" cy="3762643"/>
          </a:xfrm>
          <a:custGeom>
            <a:avLst/>
            <a:gdLst/>
            <a:ahLst/>
            <a:cxnLst/>
            <a:rect l="l" t="t" r="r" b="b"/>
            <a:pathLst>
              <a:path w="3919420" h="3762643">
                <a:moveTo>
                  <a:pt x="3919420" y="0"/>
                </a:moveTo>
                <a:lnTo>
                  <a:pt x="0" y="0"/>
                </a:lnTo>
                <a:lnTo>
                  <a:pt x="0" y="3762644"/>
                </a:lnTo>
                <a:lnTo>
                  <a:pt x="3919420" y="3762644"/>
                </a:lnTo>
                <a:lnTo>
                  <a:pt x="3919420" y="0"/>
                </a:lnTo>
                <a:close/>
              </a:path>
            </a:pathLst>
          </a:custGeom>
          <a:blipFill>
            <a:blip r:embed="rId7">
              <a:alphaModFix amt="39000"/>
            </a:blip>
            <a:stretch>
              <a:fillRect/>
            </a:stretch>
          </a:blipFill>
        </p:spPr>
        <p:txBody>
          <a:bodyPr/>
          <a:lstStyle/>
          <a:p>
            <a:endParaRPr lang="en-GB"/>
          </a:p>
        </p:txBody>
      </p:sp>
      <p:sp>
        <p:nvSpPr>
          <p:cNvPr id="8" name="Freeform 8"/>
          <p:cNvSpPr/>
          <p:nvPr/>
        </p:nvSpPr>
        <p:spPr>
          <a:xfrm rot="-5400000">
            <a:off x="12746971" y="4976645"/>
            <a:ext cx="3974599" cy="3861419"/>
          </a:xfrm>
          <a:custGeom>
            <a:avLst/>
            <a:gdLst/>
            <a:ahLst/>
            <a:cxnLst/>
            <a:rect l="l" t="t" r="r" b="b"/>
            <a:pathLst>
              <a:path w="3974599" h="3861419">
                <a:moveTo>
                  <a:pt x="0" y="0"/>
                </a:moveTo>
                <a:lnTo>
                  <a:pt x="3974599" y="0"/>
                </a:lnTo>
                <a:lnTo>
                  <a:pt x="3974599" y="3861419"/>
                </a:lnTo>
                <a:lnTo>
                  <a:pt x="0" y="3861419"/>
                </a:lnTo>
                <a:lnTo>
                  <a:pt x="0" y="0"/>
                </a:lnTo>
                <a:close/>
              </a:path>
            </a:pathLst>
          </a:custGeom>
          <a:blipFill>
            <a:blip r:embed="rId8">
              <a:alphaModFix amt="41000"/>
            </a:blip>
            <a:stretch>
              <a:fillRect/>
            </a:stretch>
          </a:blipFill>
        </p:spPr>
        <p:txBody>
          <a:bodyPr/>
          <a:lstStyle/>
          <a:p>
            <a:endParaRPr lang="en-GB"/>
          </a:p>
        </p:txBody>
      </p:sp>
      <p:sp>
        <p:nvSpPr>
          <p:cNvPr id="9" name="Freeform 9"/>
          <p:cNvSpPr/>
          <p:nvPr/>
        </p:nvSpPr>
        <p:spPr>
          <a:xfrm>
            <a:off x="0" y="2860964"/>
            <a:ext cx="8285675" cy="7426036"/>
          </a:xfrm>
          <a:custGeom>
            <a:avLst/>
            <a:gdLst/>
            <a:ahLst/>
            <a:cxnLst/>
            <a:rect l="l" t="t" r="r" b="b"/>
            <a:pathLst>
              <a:path w="8285675" h="7426036">
                <a:moveTo>
                  <a:pt x="0" y="0"/>
                </a:moveTo>
                <a:lnTo>
                  <a:pt x="8285675" y="0"/>
                </a:lnTo>
                <a:lnTo>
                  <a:pt x="8285675" y="7426036"/>
                </a:lnTo>
                <a:lnTo>
                  <a:pt x="0" y="7426036"/>
                </a:lnTo>
                <a:lnTo>
                  <a:pt x="0" y="0"/>
                </a:lnTo>
                <a:close/>
              </a:path>
            </a:pathLst>
          </a:custGeom>
          <a:blipFill>
            <a:blip r:embed="rId9"/>
            <a:stretch>
              <a:fillRect/>
            </a:stretch>
          </a:blipFill>
        </p:spPr>
        <p:txBody>
          <a:bodyPr/>
          <a:lstStyle/>
          <a:p>
            <a:endParaRPr lang="en-GB"/>
          </a:p>
        </p:txBody>
      </p:sp>
      <p:sp>
        <p:nvSpPr>
          <p:cNvPr id="10" name="Freeform 10"/>
          <p:cNvSpPr/>
          <p:nvPr/>
        </p:nvSpPr>
        <p:spPr>
          <a:xfrm>
            <a:off x="8427753" y="2901342"/>
            <a:ext cx="5292133" cy="7385658"/>
          </a:xfrm>
          <a:custGeom>
            <a:avLst/>
            <a:gdLst/>
            <a:ahLst/>
            <a:cxnLst/>
            <a:rect l="l" t="t" r="r" b="b"/>
            <a:pathLst>
              <a:path w="5292133" h="7385658">
                <a:moveTo>
                  <a:pt x="0" y="0"/>
                </a:moveTo>
                <a:lnTo>
                  <a:pt x="5292133" y="0"/>
                </a:lnTo>
                <a:lnTo>
                  <a:pt x="5292133" y="7385658"/>
                </a:lnTo>
                <a:lnTo>
                  <a:pt x="0" y="7385658"/>
                </a:lnTo>
                <a:lnTo>
                  <a:pt x="0" y="0"/>
                </a:lnTo>
                <a:close/>
              </a:path>
            </a:pathLst>
          </a:custGeom>
          <a:blipFill>
            <a:blip r:embed="rId10"/>
            <a:stretch>
              <a:fillRect b="-7548"/>
            </a:stretch>
          </a:blipFill>
        </p:spPr>
        <p:txBody>
          <a:bodyPr/>
          <a:lstStyle/>
          <a:p>
            <a:endParaRPr lang="en-GB"/>
          </a:p>
        </p:txBody>
      </p:sp>
      <p:sp>
        <p:nvSpPr>
          <p:cNvPr id="11" name="Freeform 11"/>
          <p:cNvSpPr/>
          <p:nvPr/>
        </p:nvSpPr>
        <p:spPr>
          <a:xfrm>
            <a:off x="13861964" y="2901342"/>
            <a:ext cx="7385658" cy="7385658"/>
          </a:xfrm>
          <a:custGeom>
            <a:avLst/>
            <a:gdLst/>
            <a:ahLst/>
            <a:cxnLst/>
            <a:rect l="l" t="t" r="r" b="b"/>
            <a:pathLst>
              <a:path w="7385658" h="7385658">
                <a:moveTo>
                  <a:pt x="0" y="0"/>
                </a:moveTo>
                <a:lnTo>
                  <a:pt x="7385658" y="0"/>
                </a:lnTo>
                <a:lnTo>
                  <a:pt x="7385658" y="7385658"/>
                </a:lnTo>
                <a:lnTo>
                  <a:pt x="0" y="7385658"/>
                </a:lnTo>
                <a:lnTo>
                  <a:pt x="0" y="0"/>
                </a:lnTo>
                <a:close/>
              </a:path>
            </a:pathLst>
          </a:custGeom>
          <a:blipFill>
            <a:blip r:embed="rId11"/>
            <a:stretch>
              <a:fillRect/>
            </a:stretch>
          </a:blipFill>
        </p:spPr>
        <p:txBody>
          <a:bodyPr/>
          <a:lstStyle/>
          <a:p>
            <a:endParaRPr lang="en-GB"/>
          </a:p>
        </p:txBody>
      </p:sp>
      <p:sp>
        <p:nvSpPr>
          <p:cNvPr id="12" name="TextBox 12"/>
          <p:cNvSpPr txBox="1"/>
          <p:nvPr/>
        </p:nvSpPr>
        <p:spPr>
          <a:xfrm>
            <a:off x="3488237" y="309734"/>
            <a:ext cx="12420600" cy="2333326"/>
          </a:xfrm>
          <a:prstGeom prst="rect">
            <a:avLst/>
          </a:prstGeom>
        </p:spPr>
        <p:txBody>
          <a:bodyPr lIns="0" tIns="0" rIns="0" bIns="0" rtlCol="0" anchor="t">
            <a:spAutoFit/>
          </a:bodyPr>
          <a:lstStyle/>
          <a:p>
            <a:pPr marL="0" lvl="0" indent="0" algn="ctr">
              <a:lnSpc>
                <a:spcPts val="8988"/>
              </a:lnSpc>
              <a:spcBef>
                <a:spcPts val="6741"/>
              </a:spcBef>
            </a:pPr>
            <a:r>
              <a:rPr lang="en-US" sz="8988">
                <a:solidFill>
                  <a:srgbClr val="232253"/>
                </a:solidFill>
                <a:latin typeface="Xplor"/>
                <a:ea typeface="Xplor"/>
                <a:cs typeface="Xplor"/>
                <a:sym typeface="Xplor"/>
              </a:rPr>
              <a:t>how would you describe this colour?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5225991" y="7691874"/>
            <a:ext cx="3974599" cy="3861419"/>
          </a:xfrm>
          <a:custGeom>
            <a:avLst/>
            <a:gdLst/>
            <a:ahLst/>
            <a:cxnLst/>
            <a:rect l="l" t="t" r="r" b="b"/>
            <a:pathLst>
              <a:path w="3974599" h="3861419">
                <a:moveTo>
                  <a:pt x="0" y="0"/>
                </a:moveTo>
                <a:lnTo>
                  <a:pt x="3974599" y="0"/>
                </a:lnTo>
                <a:lnTo>
                  <a:pt x="3974599" y="3861419"/>
                </a:lnTo>
                <a:lnTo>
                  <a:pt x="0" y="3861419"/>
                </a:lnTo>
                <a:lnTo>
                  <a:pt x="0" y="0"/>
                </a:lnTo>
                <a:close/>
              </a:path>
            </a:pathLst>
          </a:custGeom>
          <a:blipFill>
            <a:blip r:embed="rId3">
              <a:alphaModFix amt="49000"/>
            </a:blip>
            <a:stretch>
              <a:fillRect/>
            </a:stretch>
          </a:blipFill>
        </p:spPr>
        <p:txBody>
          <a:bodyPr/>
          <a:lstStyle/>
          <a:p>
            <a:endParaRPr lang="en-GB"/>
          </a:p>
        </p:txBody>
      </p:sp>
      <p:sp>
        <p:nvSpPr>
          <p:cNvPr id="4" name="Freeform 4"/>
          <p:cNvSpPr/>
          <p:nvPr/>
        </p:nvSpPr>
        <p:spPr>
          <a:xfrm rot="-5400000">
            <a:off x="9278166" y="588460"/>
            <a:ext cx="3919420" cy="3762643"/>
          </a:xfrm>
          <a:custGeom>
            <a:avLst/>
            <a:gdLst/>
            <a:ahLst/>
            <a:cxnLst/>
            <a:rect l="l" t="t" r="r" b="b"/>
            <a:pathLst>
              <a:path w="3919420" h="3762643">
                <a:moveTo>
                  <a:pt x="0" y="0"/>
                </a:moveTo>
                <a:lnTo>
                  <a:pt x="3919420" y="0"/>
                </a:lnTo>
                <a:lnTo>
                  <a:pt x="3919420" y="3762644"/>
                </a:lnTo>
                <a:lnTo>
                  <a:pt x="0" y="3762644"/>
                </a:lnTo>
                <a:lnTo>
                  <a:pt x="0" y="0"/>
                </a:lnTo>
                <a:close/>
              </a:path>
            </a:pathLst>
          </a:custGeom>
          <a:blipFill>
            <a:blip r:embed="rId4">
              <a:alphaModFix amt="44999"/>
            </a:blip>
            <a:stretch>
              <a:fillRect/>
            </a:stretch>
          </a:blipFill>
        </p:spPr>
        <p:txBody>
          <a:bodyPr/>
          <a:lstStyle/>
          <a:p>
            <a:endParaRPr lang="en-GB"/>
          </a:p>
        </p:txBody>
      </p:sp>
      <p:sp>
        <p:nvSpPr>
          <p:cNvPr id="5" name="TextBox 5"/>
          <p:cNvSpPr txBox="1"/>
          <p:nvPr/>
        </p:nvSpPr>
        <p:spPr>
          <a:xfrm>
            <a:off x="0" y="171450"/>
            <a:ext cx="14485793" cy="1223555"/>
          </a:xfrm>
          <a:prstGeom prst="rect">
            <a:avLst/>
          </a:prstGeom>
        </p:spPr>
        <p:txBody>
          <a:bodyPr lIns="0" tIns="0" rIns="0" bIns="0" rtlCol="0" anchor="t">
            <a:spAutoFit/>
          </a:bodyPr>
          <a:lstStyle/>
          <a:p>
            <a:pPr algn="l">
              <a:lnSpc>
                <a:spcPts val="9171"/>
              </a:lnSpc>
              <a:spcBef>
                <a:spcPts val="6878"/>
              </a:spcBef>
            </a:pPr>
            <a:r>
              <a:rPr lang="en-US" sz="9171">
                <a:solidFill>
                  <a:srgbClr val="232253"/>
                </a:solidFill>
                <a:latin typeface="Xplor"/>
                <a:ea typeface="Xplor"/>
                <a:cs typeface="Xplor"/>
                <a:sym typeface="Xplor"/>
              </a:rPr>
              <a:t>building vocabulary</a:t>
            </a:r>
          </a:p>
        </p:txBody>
      </p:sp>
      <p:sp>
        <p:nvSpPr>
          <p:cNvPr id="6" name="Freeform 6"/>
          <p:cNvSpPr/>
          <p:nvPr/>
        </p:nvSpPr>
        <p:spPr>
          <a:xfrm flipV="1">
            <a:off x="13683419" y="7635284"/>
            <a:ext cx="4740620" cy="3798422"/>
          </a:xfrm>
          <a:custGeom>
            <a:avLst/>
            <a:gdLst/>
            <a:ahLst/>
            <a:cxnLst/>
            <a:rect l="l" t="t" r="r" b="b"/>
            <a:pathLst>
              <a:path w="4740620" h="3798422">
                <a:moveTo>
                  <a:pt x="0" y="3798422"/>
                </a:moveTo>
                <a:lnTo>
                  <a:pt x="4740620" y="3798422"/>
                </a:lnTo>
                <a:lnTo>
                  <a:pt x="4740620" y="0"/>
                </a:lnTo>
                <a:lnTo>
                  <a:pt x="0" y="0"/>
                </a:lnTo>
                <a:lnTo>
                  <a:pt x="0" y="3798422"/>
                </a:lnTo>
                <a:close/>
              </a:path>
            </a:pathLst>
          </a:custGeom>
          <a:blipFill>
            <a:blip r:embed="rId5"/>
            <a:stretch>
              <a:fillRect/>
            </a:stretch>
          </a:blipFill>
        </p:spPr>
        <p:txBody>
          <a:bodyPr/>
          <a:lstStyle/>
          <a:p>
            <a:endParaRPr lang="en-GB"/>
          </a:p>
        </p:txBody>
      </p:sp>
      <p:sp>
        <p:nvSpPr>
          <p:cNvPr id="7" name="Freeform 7"/>
          <p:cNvSpPr/>
          <p:nvPr/>
        </p:nvSpPr>
        <p:spPr>
          <a:xfrm rot="-5400000">
            <a:off x="1696096" y="1308301"/>
            <a:ext cx="3841347" cy="4209696"/>
          </a:xfrm>
          <a:custGeom>
            <a:avLst/>
            <a:gdLst/>
            <a:ahLst/>
            <a:cxnLst/>
            <a:rect l="l" t="t" r="r" b="b"/>
            <a:pathLst>
              <a:path w="3841347" h="4209696">
                <a:moveTo>
                  <a:pt x="0" y="0"/>
                </a:moveTo>
                <a:lnTo>
                  <a:pt x="3841347" y="0"/>
                </a:lnTo>
                <a:lnTo>
                  <a:pt x="3841347" y="4209696"/>
                </a:lnTo>
                <a:lnTo>
                  <a:pt x="0" y="4209696"/>
                </a:lnTo>
                <a:lnTo>
                  <a:pt x="0" y="0"/>
                </a:lnTo>
                <a:close/>
              </a:path>
            </a:pathLst>
          </a:custGeom>
          <a:blipFill>
            <a:blip r:embed="rId6">
              <a:alphaModFix amt="49000"/>
            </a:blip>
            <a:stretch>
              <a:fillRect/>
            </a:stretch>
          </a:blipFill>
        </p:spPr>
        <p:txBody>
          <a:bodyPr/>
          <a:lstStyle/>
          <a:p>
            <a:endParaRPr lang="en-GB"/>
          </a:p>
        </p:txBody>
      </p:sp>
      <p:sp>
        <p:nvSpPr>
          <p:cNvPr id="8" name="Freeform 8"/>
          <p:cNvSpPr/>
          <p:nvPr/>
        </p:nvSpPr>
        <p:spPr>
          <a:xfrm rot="-61954">
            <a:off x="-2081521" y="-1300078"/>
            <a:ext cx="6220443" cy="4657557"/>
          </a:xfrm>
          <a:custGeom>
            <a:avLst/>
            <a:gdLst/>
            <a:ahLst/>
            <a:cxnLst/>
            <a:rect l="l" t="t" r="r" b="b"/>
            <a:pathLst>
              <a:path w="6220443" h="4657557">
                <a:moveTo>
                  <a:pt x="0" y="0"/>
                </a:moveTo>
                <a:lnTo>
                  <a:pt x="6220442" y="0"/>
                </a:lnTo>
                <a:lnTo>
                  <a:pt x="6220442" y="4657556"/>
                </a:lnTo>
                <a:lnTo>
                  <a:pt x="0" y="4657556"/>
                </a:lnTo>
                <a:lnTo>
                  <a:pt x="0" y="0"/>
                </a:lnTo>
                <a:close/>
              </a:path>
            </a:pathLst>
          </a:custGeom>
          <a:blipFill>
            <a:blip>
              <a:alphaModFix amt="10999"/>
              <a:extLst>
                <a:ext uri="{96DAC541-7B7A-43D3-8B79-37D633B846F1}">
                  <asvg:svgBlip xmlns:asvg="http://schemas.microsoft.com/office/drawing/2016/SVG/main" r:embed="rId7"/>
                </a:ext>
              </a:extLst>
            </a:blip>
            <a:stretch>
              <a:fillRect/>
            </a:stretch>
          </a:blipFill>
        </p:spPr>
        <p:txBody>
          <a:bodyPr/>
          <a:lstStyle/>
          <a:p>
            <a:endParaRPr lang="en-GB"/>
          </a:p>
        </p:txBody>
      </p:sp>
      <p:sp>
        <p:nvSpPr>
          <p:cNvPr id="9" name="Freeform 9"/>
          <p:cNvSpPr/>
          <p:nvPr/>
        </p:nvSpPr>
        <p:spPr>
          <a:xfrm>
            <a:off x="0" y="3265626"/>
            <a:ext cx="4756124" cy="7138647"/>
          </a:xfrm>
          <a:custGeom>
            <a:avLst/>
            <a:gdLst/>
            <a:ahLst/>
            <a:cxnLst/>
            <a:rect l="l" t="t" r="r" b="b"/>
            <a:pathLst>
              <a:path w="4756124" h="7138647">
                <a:moveTo>
                  <a:pt x="0" y="0"/>
                </a:moveTo>
                <a:lnTo>
                  <a:pt x="4756124" y="0"/>
                </a:lnTo>
                <a:lnTo>
                  <a:pt x="4756124" y="7138646"/>
                </a:lnTo>
                <a:lnTo>
                  <a:pt x="0" y="7138646"/>
                </a:lnTo>
                <a:lnTo>
                  <a:pt x="0" y="0"/>
                </a:lnTo>
                <a:close/>
              </a:path>
            </a:pathLst>
          </a:custGeom>
          <a:blipFill>
            <a:blip r:embed="rId8"/>
            <a:stretch>
              <a:fillRect/>
            </a:stretch>
          </a:blipFill>
        </p:spPr>
        <p:txBody>
          <a:bodyPr/>
          <a:lstStyle/>
          <a:p>
            <a:endParaRPr lang="en-GB"/>
          </a:p>
        </p:txBody>
      </p:sp>
      <p:sp>
        <p:nvSpPr>
          <p:cNvPr id="10" name="Freeform 10"/>
          <p:cNvSpPr/>
          <p:nvPr/>
        </p:nvSpPr>
        <p:spPr>
          <a:xfrm>
            <a:off x="4946624" y="2761769"/>
            <a:ext cx="4219431" cy="6356958"/>
          </a:xfrm>
          <a:custGeom>
            <a:avLst/>
            <a:gdLst/>
            <a:ahLst/>
            <a:cxnLst/>
            <a:rect l="l" t="t" r="r" b="b"/>
            <a:pathLst>
              <a:path w="4219431" h="6356958">
                <a:moveTo>
                  <a:pt x="0" y="0"/>
                </a:moveTo>
                <a:lnTo>
                  <a:pt x="4219430" y="0"/>
                </a:lnTo>
                <a:lnTo>
                  <a:pt x="4219430" y="6356958"/>
                </a:lnTo>
                <a:lnTo>
                  <a:pt x="0" y="6356958"/>
                </a:lnTo>
                <a:lnTo>
                  <a:pt x="0" y="0"/>
                </a:lnTo>
                <a:close/>
              </a:path>
            </a:pathLst>
          </a:custGeom>
          <a:blipFill>
            <a:blip r:embed="rId9"/>
            <a:stretch>
              <a:fillRect/>
            </a:stretch>
          </a:blipFill>
        </p:spPr>
        <p:txBody>
          <a:bodyPr/>
          <a:lstStyle/>
          <a:p>
            <a:endParaRPr lang="en-GB"/>
          </a:p>
        </p:txBody>
      </p:sp>
      <p:sp>
        <p:nvSpPr>
          <p:cNvPr id="11" name="TextBox 11"/>
          <p:cNvSpPr txBox="1"/>
          <p:nvPr/>
        </p:nvSpPr>
        <p:spPr>
          <a:xfrm>
            <a:off x="801147" y="2169985"/>
            <a:ext cx="3671885" cy="1079501"/>
          </a:xfrm>
          <a:prstGeom prst="rect">
            <a:avLst/>
          </a:prstGeom>
        </p:spPr>
        <p:txBody>
          <a:bodyPr lIns="0" tIns="0" rIns="0" bIns="0" rtlCol="0" anchor="t">
            <a:spAutoFit/>
          </a:bodyPr>
          <a:lstStyle/>
          <a:p>
            <a:pPr algn="ctr">
              <a:lnSpc>
                <a:spcPts val="8000"/>
              </a:lnSpc>
              <a:spcBef>
                <a:spcPts val="6000"/>
              </a:spcBef>
            </a:pPr>
            <a:r>
              <a:rPr lang="en-US" sz="8000" spc="960">
                <a:solidFill>
                  <a:srgbClr val="232253"/>
                </a:solidFill>
                <a:latin typeface="Xplor"/>
                <a:ea typeface="Xplor"/>
                <a:cs typeface="Xplor"/>
                <a:sym typeface="Xplor"/>
              </a:rPr>
              <a:t>SEPIA</a:t>
            </a:r>
          </a:p>
        </p:txBody>
      </p:sp>
      <p:sp>
        <p:nvSpPr>
          <p:cNvPr id="12" name="TextBox 12"/>
          <p:cNvSpPr txBox="1"/>
          <p:nvPr/>
        </p:nvSpPr>
        <p:spPr>
          <a:xfrm>
            <a:off x="4610797" y="9252077"/>
            <a:ext cx="4891085" cy="1079501"/>
          </a:xfrm>
          <a:prstGeom prst="rect">
            <a:avLst/>
          </a:prstGeom>
        </p:spPr>
        <p:txBody>
          <a:bodyPr lIns="0" tIns="0" rIns="0" bIns="0" rtlCol="0" anchor="t">
            <a:spAutoFit/>
          </a:bodyPr>
          <a:lstStyle/>
          <a:p>
            <a:pPr algn="ctr">
              <a:lnSpc>
                <a:spcPts val="8000"/>
              </a:lnSpc>
              <a:spcBef>
                <a:spcPts val="6000"/>
              </a:spcBef>
            </a:pPr>
            <a:r>
              <a:rPr lang="en-US" sz="8000" spc="960">
                <a:solidFill>
                  <a:srgbClr val="232253"/>
                </a:solidFill>
                <a:latin typeface="Xplor"/>
                <a:ea typeface="Xplor"/>
                <a:cs typeface="Xplor"/>
                <a:sym typeface="Xplor"/>
              </a:rPr>
              <a:t>vibrant</a:t>
            </a:r>
          </a:p>
        </p:txBody>
      </p:sp>
      <p:sp>
        <p:nvSpPr>
          <p:cNvPr id="13" name="Freeform 13"/>
          <p:cNvSpPr/>
          <p:nvPr/>
        </p:nvSpPr>
        <p:spPr>
          <a:xfrm>
            <a:off x="9356554" y="2643060"/>
            <a:ext cx="4326864" cy="7643940"/>
          </a:xfrm>
          <a:custGeom>
            <a:avLst/>
            <a:gdLst/>
            <a:ahLst/>
            <a:cxnLst/>
            <a:rect l="l" t="t" r="r" b="b"/>
            <a:pathLst>
              <a:path w="4326864" h="7643940">
                <a:moveTo>
                  <a:pt x="0" y="0"/>
                </a:moveTo>
                <a:lnTo>
                  <a:pt x="4326865" y="0"/>
                </a:lnTo>
                <a:lnTo>
                  <a:pt x="4326865" y="7643940"/>
                </a:lnTo>
                <a:lnTo>
                  <a:pt x="0" y="7643940"/>
                </a:lnTo>
                <a:lnTo>
                  <a:pt x="0" y="0"/>
                </a:lnTo>
                <a:close/>
              </a:path>
            </a:pathLst>
          </a:custGeom>
          <a:blipFill>
            <a:blip r:embed="rId10"/>
            <a:stretch>
              <a:fillRect l="-5231" r="-27265"/>
            </a:stretch>
          </a:blipFill>
        </p:spPr>
        <p:txBody>
          <a:bodyPr/>
          <a:lstStyle/>
          <a:p>
            <a:endParaRPr lang="en-GB"/>
          </a:p>
        </p:txBody>
      </p:sp>
      <p:sp>
        <p:nvSpPr>
          <p:cNvPr id="14" name="TextBox 14"/>
          <p:cNvSpPr txBox="1"/>
          <p:nvPr/>
        </p:nvSpPr>
        <p:spPr>
          <a:xfrm>
            <a:off x="9166054" y="1682268"/>
            <a:ext cx="4891085" cy="1079501"/>
          </a:xfrm>
          <a:prstGeom prst="rect">
            <a:avLst/>
          </a:prstGeom>
        </p:spPr>
        <p:txBody>
          <a:bodyPr lIns="0" tIns="0" rIns="0" bIns="0" rtlCol="0" anchor="t">
            <a:spAutoFit/>
          </a:bodyPr>
          <a:lstStyle/>
          <a:p>
            <a:pPr algn="ctr">
              <a:lnSpc>
                <a:spcPts val="8000"/>
              </a:lnSpc>
              <a:spcBef>
                <a:spcPts val="6000"/>
              </a:spcBef>
            </a:pPr>
            <a:r>
              <a:rPr lang="en-US" sz="8000" spc="960">
                <a:solidFill>
                  <a:srgbClr val="232253"/>
                </a:solidFill>
                <a:latin typeface="Xplor"/>
                <a:ea typeface="Xplor"/>
                <a:cs typeface="Xplor"/>
                <a:sym typeface="Xplor"/>
              </a:rPr>
              <a:t>dappled</a:t>
            </a:r>
          </a:p>
        </p:txBody>
      </p:sp>
      <p:sp>
        <p:nvSpPr>
          <p:cNvPr id="15" name="Freeform 15"/>
          <p:cNvSpPr/>
          <p:nvPr/>
        </p:nvSpPr>
        <p:spPr>
          <a:xfrm>
            <a:off x="13834861" y="2697620"/>
            <a:ext cx="4437736" cy="6193269"/>
          </a:xfrm>
          <a:custGeom>
            <a:avLst/>
            <a:gdLst/>
            <a:ahLst/>
            <a:cxnLst/>
            <a:rect l="l" t="t" r="r" b="b"/>
            <a:pathLst>
              <a:path w="4437736" h="6193269">
                <a:moveTo>
                  <a:pt x="0" y="0"/>
                </a:moveTo>
                <a:lnTo>
                  <a:pt x="4437736" y="0"/>
                </a:lnTo>
                <a:lnTo>
                  <a:pt x="4437736" y="6193269"/>
                </a:lnTo>
                <a:lnTo>
                  <a:pt x="0" y="6193269"/>
                </a:lnTo>
                <a:lnTo>
                  <a:pt x="0" y="0"/>
                </a:lnTo>
                <a:close/>
              </a:path>
            </a:pathLst>
          </a:custGeom>
          <a:blipFill>
            <a:blip r:embed="rId11"/>
            <a:stretch>
              <a:fillRect b="-7548"/>
            </a:stretch>
          </a:blipFill>
        </p:spPr>
        <p:txBody>
          <a:bodyPr/>
          <a:lstStyle/>
          <a:p>
            <a:endParaRPr lang="en-GB"/>
          </a:p>
        </p:txBody>
      </p:sp>
      <p:sp>
        <p:nvSpPr>
          <p:cNvPr id="16" name="TextBox 16"/>
          <p:cNvSpPr txBox="1"/>
          <p:nvPr/>
        </p:nvSpPr>
        <p:spPr>
          <a:xfrm>
            <a:off x="13608186" y="9252077"/>
            <a:ext cx="4891085" cy="1079501"/>
          </a:xfrm>
          <a:prstGeom prst="rect">
            <a:avLst/>
          </a:prstGeom>
        </p:spPr>
        <p:txBody>
          <a:bodyPr lIns="0" tIns="0" rIns="0" bIns="0" rtlCol="0" anchor="t">
            <a:spAutoFit/>
          </a:bodyPr>
          <a:lstStyle/>
          <a:p>
            <a:pPr algn="ctr">
              <a:lnSpc>
                <a:spcPts val="8000"/>
              </a:lnSpc>
              <a:spcBef>
                <a:spcPts val="6000"/>
              </a:spcBef>
            </a:pPr>
            <a:r>
              <a:rPr lang="en-US" sz="8000" spc="960">
                <a:solidFill>
                  <a:srgbClr val="232253"/>
                </a:solidFill>
                <a:latin typeface="Xplor"/>
                <a:ea typeface="Xplor"/>
                <a:cs typeface="Xplor"/>
                <a:sym typeface="Xplor"/>
              </a:rPr>
              <a:t>blurred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570070" y="-212806"/>
            <a:ext cx="374241" cy="4158229"/>
          </a:xfrm>
          <a:custGeom>
            <a:avLst/>
            <a:gdLst/>
            <a:ahLst/>
            <a:cxnLst/>
            <a:rect l="l" t="t" r="r" b="b"/>
            <a:pathLst>
              <a:path w="374241" h="4158229">
                <a:moveTo>
                  <a:pt x="0" y="0"/>
                </a:moveTo>
                <a:lnTo>
                  <a:pt x="374241" y="0"/>
                </a:lnTo>
                <a:lnTo>
                  <a:pt x="374241" y="4158229"/>
                </a:lnTo>
                <a:lnTo>
                  <a:pt x="0" y="4158229"/>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160808" y="2777138"/>
            <a:ext cx="359620" cy="3596204"/>
          </a:xfrm>
          <a:custGeom>
            <a:avLst/>
            <a:gdLst/>
            <a:ahLst/>
            <a:cxnLst/>
            <a:rect l="l" t="t" r="r" b="b"/>
            <a:pathLst>
              <a:path w="359620" h="3596204">
                <a:moveTo>
                  <a:pt x="0" y="0"/>
                </a:moveTo>
                <a:lnTo>
                  <a:pt x="359621" y="0"/>
                </a:lnTo>
                <a:lnTo>
                  <a:pt x="359621" y="3596203"/>
                </a:lnTo>
                <a:lnTo>
                  <a:pt x="0" y="3596203"/>
                </a:lnTo>
                <a:lnTo>
                  <a:pt x="0" y="0"/>
                </a:lnTo>
                <a:close/>
              </a:path>
            </a:pathLst>
          </a:custGeom>
          <a:blipFill>
            <a:blip r:embed="rId7"/>
            <a:stretch>
              <a:fillRect/>
            </a:stretch>
          </a:blipFill>
        </p:spPr>
        <p:txBody>
          <a:bodyPr/>
          <a:lstStyle/>
          <a:p>
            <a:endParaRPr lang="en-GB"/>
          </a:p>
        </p:txBody>
      </p:sp>
      <p:sp>
        <p:nvSpPr>
          <p:cNvPr id="8" name="Freeform 8"/>
          <p:cNvSpPr/>
          <p:nvPr/>
        </p:nvSpPr>
        <p:spPr>
          <a:xfrm rot="1299461">
            <a:off x="15835790" y="-545251"/>
            <a:ext cx="806289" cy="2345567"/>
          </a:xfrm>
          <a:custGeom>
            <a:avLst/>
            <a:gdLst/>
            <a:ahLst/>
            <a:cxnLst/>
            <a:rect l="l" t="t" r="r" b="b"/>
            <a:pathLst>
              <a:path w="806289" h="2345567">
                <a:moveTo>
                  <a:pt x="0" y="0"/>
                </a:moveTo>
                <a:lnTo>
                  <a:pt x="806289" y="0"/>
                </a:lnTo>
                <a:lnTo>
                  <a:pt x="806289" y="2345567"/>
                </a:lnTo>
                <a:lnTo>
                  <a:pt x="0" y="2345567"/>
                </a:lnTo>
                <a:lnTo>
                  <a:pt x="0" y="0"/>
                </a:lnTo>
                <a:close/>
              </a:path>
            </a:pathLst>
          </a:custGeom>
          <a:blipFill>
            <a:blip r:embed="rId8"/>
            <a:stretch>
              <a:fillRect/>
            </a:stretch>
          </a:blipFill>
        </p:spPr>
        <p:txBody>
          <a:bodyPr/>
          <a:lstStyle/>
          <a:p>
            <a:endParaRPr lang="en-GB"/>
          </a:p>
        </p:txBody>
      </p:sp>
      <p:sp>
        <p:nvSpPr>
          <p:cNvPr id="9" name="TextBox 9"/>
          <p:cNvSpPr txBox="1"/>
          <p:nvPr/>
        </p:nvSpPr>
        <p:spPr>
          <a:xfrm>
            <a:off x="1410992" y="-28114"/>
            <a:ext cx="14189869" cy="1530368"/>
          </a:xfrm>
          <a:prstGeom prst="rect">
            <a:avLst/>
          </a:prstGeom>
        </p:spPr>
        <p:txBody>
          <a:bodyPr lIns="0" tIns="0" rIns="0" bIns="0" rtlCol="0" anchor="t">
            <a:spAutoFit/>
          </a:bodyPr>
          <a:lstStyle/>
          <a:p>
            <a:pPr marL="0" lvl="0" indent="0" algn="ctr">
              <a:lnSpc>
                <a:spcPts val="11500"/>
              </a:lnSpc>
              <a:spcBef>
                <a:spcPts val="8625"/>
              </a:spcBef>
            </a:pPr>
            <a:r>
              <a:rPr lang="en-US" sz="11500">
                <a:solidFill>
                  <a:srgbClr val="232253"/>
                </a:solidFill>
                <a:latin typeface="Xplor"/>
                <a:ea typeface="Xplor"/>
                <a:cs typeface="Xplor"/>
                <a:sym typeface="Xplor"/>
              </a:rPr>
              <a:t>vocab bank</a:t>
            </a:r>
          </a:p>
        </p:txBody>
      </p:sp>
      <p:graphicFrame>
        <p:nvGraphicFramePr>
          <p:cNvPr id="10" name="Object 10"/>
          <p:cNvGraphicFramePr/>
          <p:nvPr/>
        </p:nvGraphicFramePr>
        <p:xfrm>
          <a:off x="2469752" y="2906306"/>
          <a:ext cx="3771900" cy="3695700"/>
        </p:xfrm>
        <a:graphic>
          <a:graphicData uri="http://schemas.openxmlformats.org/presentationml/2006/ole">
            <mc:AlternateContent xmlns:mc="http://schemas.openxmlformats.org/markup-compatibility/2006">
              <mc:Choice xmlns:v="urn:schemas-microsoft-com:vml" Requires="v">
                <p:oleObj name="Worksheet" r:id="rId9" imgW="4521200" imgH="4445000" progId="Excel.Sheet.12">
                  <p:embed/>
                </p:oleObj>
              </mc:Choice>
              <mc:Fallback>
                <p:oleObj name="Worksheet" r:id="rId9" imgW="4521200" imgH="4445000" progId="Excel.Sheet.12">
                  <p:embed/>
                  <p:pic>
                    <p:nvPicPr>
                      <p:cNvPr id="10" name="Object 10"/>
                      <p:cNvPicPr/>
                      <p:nvPr/>
                    </p:nvPicPr>
                    <p:blipFill>
                      <a:blip r:embed="rId10"/>
                      <a:stretch>
                        <a:fillRect/>
                      </a:stretch>
                    </p:blipFill>
                    <p:spPr>
                      <a:xfrm>
                        <a:off x="2469752" y="2906306"/>
                        <a:ext cx="3771900" cy="3695700"/>
                      </a:xfrm>
                      <a:prstGeom prst="rect">
                        <a:avLst/>
                      </a:prstGeom>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258795" y="-2227411"/>
            <a:ext cx="519393" cy="5771038"/>
          </a:xfrm>
          <a:custGeom>
            <a:avLst/>
            <a:gdLst/>
            <a:ahLst/>
            <a:cxnLst/>
            <a:rect l="l" t="t" r="r" b="b"/>
            <a:pathLst>
              <a:path w="519393" h="5771038">
                <a:moveTo>
                  <a:pt x="0" y="0"/>
                </a:moveTo>
                <a:lnTo>
                  <a:pt x="519393" y="0"/>
                </a:lnTo>
                <a:lnTo>
                  <a:pt x="519393"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sp>
        <p:nvSpPr>
          <p:cNvPr id="8" name="Freeform 8"/>
          <p:cNvSpPr/>
          <p:nvPr/>
        </p:nvSpPr>
        <p:spPr>
          <a:xfrm rot="1299461">
            <a:off x="17077343" y="-909306"/>
            <a:ext cx="806289" cy="2345567"/>
          </a:xfrm>
          <a:custGeom>
            <a:avLst/>
            <a:gdLst/>
            <a:ahLst/>
            <a:cxnLst/>
            <a:rect l="l" t="t" r="r" b="b"/>
            <a:pathLst>
              <a:path w="806289" h="2345567">
                <a:moveTo>
                  <a:pt x="0" y="0"/>
                </a:moveTo>
                <a:lnTo>
                  <a:pt x="806289" y="0"/>
                </a:lnTo>
                <a:lnTo>
                  <a:pt x="806289" y="2345568"/>
                </a:lnTo>
                <a:lnTo>
                  <a:pt x="0" y="2345568"/>
                </a:lnTo>
                <a:lnTo>
                  <a:pt x="0" y="0"/>
                </a:lnTo>
                <a:close/>
              </a:path>
            </a:pathLst>
          </a:custGeom>
          <a:blipFill>
            <a:blip r:embed="rId8"/>
            <a:stretch>
              <a:fillRect/>
            </a:stretch>
          </a:blipFill>
        </p:spPr>
        <p:txBody>
          <a:bodyPr/>
          <a:lstStyle/>
          <a:p>
            <a:endParaRPr lang="en-GB"/>
          </a:p>
        </p:txBody>
      </p:sp>
      <p:sp>
        <p:nvSpPr>
          <p:cNvPr id="9" name="Freeform 9"/>
          <p:cNvSpPr/>
          <p:nvPr/>
        </p:nvSpPr>
        <p:spPr>
          <a:xfrm>
            <a:off x="2021130" y="1502254"/>
            <a:ext cx="15238170" cy="8784746"/>
          </a:xfrm>
          <a:custGeom>
            <a:avLst/>
            <a:gdLst/>
            <a:ahLst/>
            <a:cxnLst/>
            <a:rect l="l" t="t" r="r" b="b"/>
            <a:pathLst>
              <a:path w="15238170" h="8784746">
                <a:moveTo>
                  <a:pt x="0" y="0"/>
                </a:moveTo>
                <a:lnTo>
                  <a:pt x="15238170" y="0"/>
                </a:lnTo>
                <a:lnTo>
                  <a:pt x="15238170" y="8784746"/>
                </a:lnTo>
                <a:lnTo>
                  <a:pt x="0" y="8784746"/>
                </a:lnTo>
                <a:lnTo>
                  <a:pt x="0" y="0"/>
                </a:lnTo>
                <a:close/>
              </a:path>
            </a:pathLst>
          </a:custGeom>
          <a:blipFill>
            <a:blip r:embed="rId9"/>
            <a:stretch>
              <a:fillRect b="-15568"/>
            </a:stretch>
          </a:blipFill>
        </p:spPr>
        <p:txBody>
          <a:bodyPr/>
          <a:lstStyle/>
          <a:p>
            <a:endParaRPr lang="en-GB"/>
          </a:p>
        </p:txBody>
      </p:sp>
      <p:sp>
        <p:nvSpPr>
          <p:cNvPr id="10" name="TextBox 10"/>
          <p:cNvSpPr txBox="1"/>
          <p:nvPr/>
        </p:nvSpPr>
        <p:spPr>
          <a:xfrm>
            <a:off x="1410992" y="-28114"/>
            <a:ext cx="15261983" cy="1530368"/>
          </a:xfrm>
          <a:prstGeom prst="rect">
            <a:avLst/>
          </a:prstGeom>
        </p:spPr>
        <p:txBody>
          <a:bodyPr lIns="0" tIns="0" rIns="0" bIns="0" rtlCol="0" anchor="t">
            <a:spAutoFit/>
          </a:bodyPr>
          <a:lstStyle/>
          <a:p>
            <a:pPr marL="0" lvl="0" indent="0" algn="ctr">
              <a:lnSpc>
                <a:spcPts val="11500"/>
              </a:lnSpc>
              <a:spcBef>
                <a:spcPts val="8625"/>
              </a:spcBef>
            </a:pPr>
            <a:r>
              <a:rPr lang="en-US" sz="11500">
                <a:solidFill>
                  <a:srgbClr val="232253"/>
                </a:solidFill>
                <a:latin typeface="Xplor"/>
                <a:ea typeface="Xplor"/>
                <a:cs typeface="Xplor"/>
                <a:sym typeface="Xplor"/>
              </a:rPr>
              <a:t>describe the colour</a:t>
            </a:r>
          </a:p>
        </p:txBody>
      </p:sp>
      <p:sp>
        <p:nvSpPr>
          <p:cNvPr id="11" name="Freeform 11"/>
          <p:cNvSpPr/>
          <p:nvPr/>
        </p:nvSpPr>
        <p:spPr>
          <a:xfrm rot="-1059930">
            <a:off x="17829892" y="7994781"/>
            <a:ext cx="848121" cy="4584437"/>
          </a:xfrm>
          <a:custGeom>
            <a:avLst/>
            <a:gdLst/>
            <a:ahLst/>
            <a:cxnLst/>
            <a:rect l="l" t="t" r="r" b="b"/>
            <a:pathLst>
              <a:path w="848121" h="4584437">
                <a:moveTo>
                  <a:pt x="0" y="0"/>
                </a:moveTo>
                <a:lnTo>
                  <a:pt x="848121" y="0"/>
                </a:lnTo>
                <a:lnTo>
                  <a:pt x="848121" y="4584438"/>
                </a:lnTo>
                <a:lnTo>
                  <a:pt x="0" y="4584438"/>
                </a:lnTo>
                <a:lnTo>
                  <a:pt x="0" y="0"/>
                </a:lnTo>
                <a:close/>
              </a:path>
            </a:pathLst>
          </a:custGeom>
          <a:blipFill>
            <a:blip r:embed="rId10"/>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661184" y="-2257987"/>
            <a:ext cx="519393" cy="5771038"/>
          </a:xfrm>
          <a:custGeom>
            <a:avLst/>
            <a:gdLst/>
            <a:ahLst/>
            <a:cxnLst/>
            <a:rect l="l" t="t" r="r" b="b"/>
            <a:pathLst>
              <a:path w="519393" h="5771038">
                <a:moveTo>
                  <a:pt x="0" y="0"/>
                </a:moveTo>
                <a:lnTo>
                  <a:pt x="519393" y="0"/>
                </a:lnTo>
                <a:lnTo>
                  <a:pt x="519393"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sp>
        <p:nvSpPr>
          <p:cNvPr id="8" name="Freeform 8"/>
          <p:cNvSpPr/>
          <p:nvPr/>
        </p:nvSpPr>
        <p:spPr>
          <a:xfrm rot="1299461">
            <a:off x="17077343" y="-909306"/>
            <a:ext cx="806289" cy="2345567"/>
          </a:xfrm>
          <a:custGeom>
            <a:avLst/>
            <a:gdLst/>
            <a:ahLst/>
            <a:cxnLst/>
            <a:rect l="l" t="t" r="r" b="b"/>
            <a:pathLst>
              <a:path w="806289" h="2345567">
                <a:moveTo>
                  <a:pt x="0" y="0"/>
                </a:moveTo>
                <a:lnTo>
                  <a:pt x="806289" y="0"/>
                </a:lnTo>
                <a:lnTo>
                  <a:pt x="806289" y="2345568"/>
                </a:lnTo>
                <a:lnTo>
                  <a:pt x="0" y="2345568"/>
                </a:lnTo>
                <a:lnTo>
                  <a:pt x="0" y="0"/>
                </a:lnTo>
                <a:close/>
              </a:path>
            </a:pathLst>
          </a:custGeom>
          <a:blipFill>
            <a:blip r:embed="rId8"/>
            <a:stretch>
              <a:fillRect/>
            </a:stretch>
          </a:blipFill>
        </p:spPr>
        <p:txBody>
          <a:bodyPr/>
          <a:lstStyle/>
          <a:p>
            <a:endParaRPr lang="en-GB"/>
          </a:p>
        </p:txBody>
      </p:sp>
      <p:sp>
        <p:nvSpPr>
          <p:cNvPr id="9" name="Freeform 9"/>
          <p:cNvSpPr/>
          <p:nvPr/>
        </p:nvSpPr>
        <p:spPr>
          <a:xfrm rot="-1059930">
            <a:off x="17829892" y="7994781"/>
            <a:ext cx="848121" cy="4584437"/>
          </a:xfrm>
          <a:custGeom>
            <a:avLst/>
            <a:gdLst/>
            <a:ahLst/>
            <a:cxnLst/>
            <a:rect l="l" t="t" r="r" b="b"/>
            <a:pathLst>
              <a:path w="848121" h="4584437">
                <a:moveTo>
                  <a:pt x="0" y="0"/>
                </a:moveTo>
                <a:lnTo>
                  <a:pt x="848121" y="0"/>
                </a:lnTo>
                <a:lnTo>
                  <a:pt x="848121" y="4584438"/>
                </a:lnTo>
                <a:lnTo>
                  <a:pt x="0" y="4584438"/>
                </a:lnTo>
                <a:lnTo>
                  <a:pt x="0" y="0"/>
                </a:lnTo>
                <a:close/>
              </a:path>
            </a:pathLst>
          </a:custGeom>
          <a:blipFill>
            <a:blip r:embed="rId9"/>
            <a:stretch>
              <a:fillRect/>
            </a:stretch>
          </a:blipFill>
        </p:spPr>
        <p:txBody>
          <a:bodyPr/>
          <a:lstStyle/>
          <a:p>
            <a:endParaRPr lang="en-GB"/>
          </a:p>
        </p:txBody>
      </p:sp>
      <p:sp>
        <p:nvSpPr>
          <p:cNvPr id="10" name="Freeform 10"/>
          <p:cNvSpPr/>
          <p:nvPr/>
        </p:nvSpPr>
        <p:spPr>
          <a:xfrm>
            <a:off x="2371021" y="1502254"/>
            <a:ext cx="13545959" cy="9024995"/>
          </a:xfrm>
          <a:custGeom>
            <a:avLst/>
            <a:gdLst/>
            <a:ahLst/>
            <a:cxnLst/>
            <a:rect l="l" t="t" r="r" b="b"/>
            <a:pathLst>
              <a:path w="13545959" h="9024995">
                <a:moveTo>
                  <a:pt x="0" y="0"/>
                </a:moveTo>
                <a:lnTo>
                  <a:pt x="13545958" y="0"/>
                </a:lnTo>
                <a:lnTo>
                  <a:pt x="13545958" y="9024995"/>
                </a:lnTo>
                <a:lnTo>
                  <a:pt x="0" y="9024995"/>
                </a:lnTo>
                <a:lnTo>
                  <a:pt x="0" y="0"/>
                </a:lnTo>
                <a:close/>
              </a:path>
            </a:pathLst>
          </a:custGeom>
          <a:blipFill>
            <a:blip r:embed="rId10"/>
            <a:stretch>
              <a:fillRect/>
            </a:stretch>
          </a:blipFill>
        </p:spPr>
        <p:txBody>
          <a:bodyPr/>
          <a:lstStyle/>
          <a:p>
            <a:endParaRPr lang="en-GB"/>
          </a:p>
        </p:txBody>
      </p:sp>
      <p:sp>
        <p:nvSpPr>
          <p:cNvPr id="11" name="TextBox 11"/>
          <p:cNvSpPr txBox="1"/>
          <p:nvPr/>
        </p:nvSpPr>
        <p:spPr>
          <a:xfrm>
            <a:off x="1410992" y="-28114"/>
            <a:ext cx="15261983" cy="1530368"/>
          </a:xfrm>
          <a:prstGeom prst="rect">
            <a:avLst/>
          </a:prstGeom>
        </p:spPr>
        <p:txBody>
          <a:bodyPr lIns="0" tIns="0" rIns="0" bIns="0" rtlCol="0" anchor="t">
            <a:spAutoFit/>
          </a:bodyPr>
          <a:lstStyle/>
          <a:p>
            <a:pPr marL="0" lvl="0" indent="0" algn="ctr">
              <a:lnSpc>
                <a:spcPts val="11500"/>
              </a:lnSpc>
              <a:spcBef>
                <a:spcPts val="8625"/>
              </a:spcBef>
            </a:pPr>
            <a:r>
              <a:rPr lang="en-US" sz="11500">
                <a:solidFill>
                  <a:srgbClr val="232253"/>
                </a:solidFill>
                <a:latin typeface="Xplor"/>
                <a:ea typeface="Xplor"/>
                <a:cs typeface="Xplor"/>
                <a:sym typeface="Xplor"/>
              </a:rPr>
              <a:t>describe the colour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661184" y="-2257987"/>
            <a:ext cx="519393" cy="5771038"/>
          </a:xfrm>
          <a:custGeom>
            <a:avLst/>
            <a:gdLst/>
            <a:ahLst/>
            <a:cxnLst/>
            <a:rect l="l" t="t" r="r" b="b"/>
            <a:pathLst>
              <a:path w="519393" h="5771038">
                <a:moveTo>
                  <a:pt x="0" y="0"/>
                </a:moveTo>
                <a:lnTo>
                  <a:pt x="519393" y="0"/>
                </a:lnTo>
                <a:lnTo>
                  <a:pt x="519393"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sp>
        <p:nvSpPr>
          <p:cNvPr id="8" name="Freeform 8"/>
          <p:cNvSpPr/>
          <p:nvPr/>
        </p:nvSpPr>
        <p:spPr>
          <a:xfrm rot="1299461">
            <a:off x="17077343" y="-909306"/>
            <a:ext cx="806289" cy="2345567"/>
          </a:xfrm>
          <a:custGeom>
            <a:avLst/>
            <a:gdLst/>
            <a:ahLst/>
            <a:cxnLst/>
            <a:rect l="l" t="t" r="r" b="b"/>
            <a:pathLst>
              <a:path w="806289" h="2345567">
                <a:moveTo>
                  <a:pt x="0" y="0"/>
                </a:moveTo>
                <a:lnTo>
                  <a:pt x="806289" y="0"/>
                </a:lnTo>
                <a:lnTo>
                  <a:pt x="806289" y="2345568"/>
                </a:lnTo>
                <a:lnTo>
                  <a:pt x="0" y="2345568"/>
                </a:lnTo>
                <a:lnTo>
                  <a:pt x="0" y="0"/>
                </a:lnTo>
                <a:close/>
              </a:path>
            </a:pathLst>
          </a:custGeom>
          <a:blipFill>
            <a:blip r:embed="rId8"/>
            <a:stretch>
              <a:fillRect/>
            </a:stretch>
          </a:blipFill>
        </p:spPr>
        <p:txBody>
          <a:bodyPr/>
          <a:lstStyle/>
          <a:p>
            <a:endParaRPr lang="en-GB"/>
          </a:p>
        </p:txBody>
      </p:sp>
      <p:sp>
        <p:nvSpPr>
          <p:cNvPr id="9" name="Freeform 9"/>
          <p:cNvSpPr/>
          <p:nvPr/>
        </p:nvSpPr>
        <p:spPr>
          <a:xfrm rot="-1059930">
            <a:off x="17829892" y="7994781"/>
            <a:ext cx="848121" cy="4584437"/>
          </a:xfrm>
          <a:custGeom>
            <a:avLst/>
            <a:gdLst/>
            <a:ahLst/>
            <a:cxnLst/>
            <a:rect l="l" t="t" r="r" b="b"/>
            <a:pathLst>
              <a:path w="848121" h="4584437">
                <a:moveTo>
                  <a:pt x="0" y="0"/>
                </a:moveTo>
                <a:lnTo>
                  <a:pt x="848121" y="0"/>
                </a:lnTo>
                <a:lnTo>
                  <a:pt x="848121" y="4584438"/>
                </a:lnTo>
                <a:lnTo>
                  <a:pt x="0" y="4584438"/>
                </a:lnTo>
                <a:lnTo>
                  <a:pt x="0" y="0"/>
                </a:lnTo>
                <a:close/>
              </a:path>
            </a:pathLst>
          </a:custGeom>
          <a:blipFill>
            <a:blip r:embed="rId9"/>
            <a:stretch>
              <a:fillRect/>
            </a:stretch>
          </a:blipFill>
        </p:spPr>
        <p:txBody>
          <a:bodyPr/>
          <a:lstStyle/>
          <a:p>
            <a:endParaRPr lang="en-GB"/>
          </a:p>
        </p:txBody>
      </p:sp>
      <p:sp>
        <p:nvSpPr>
          <p:cNvPr id="10" name="Freeform 10"/>
          <p:cNvSpPr/>
          <p:nvPr/>
        </p:nvSpPr>
        <p:spPr>
          <a:xfrm>
            <a:off x="2431447" y="1502254"/>
            <a:ext cx="13087222" cy="8735721"/>
          </a:xfrm>
          <a:custGeom>
            <a:avLst/>
            <a:gdLst/>
            <a:ahLst/>
            <a:cxnLst/>
            <a:rect l="l" t="t" r="r" b="b"/>
            <a:pathLst>
              <a:path w="13087222" h="8735721">
                <a:moveTo>
                  <a:pt x="0" y="0"/>
                </a:moveTo>
                <a:lnTo>
                  <a:pt x="13087222" y="0"/>
                </a:lnTo>
                <a:lnTo>
                  <a:pt x="13087222" y="8735721"/>
                </a:lnTo>
                <a:lnTo>
                  <a:pt x="0" y="8735721"/>
                </a:lnTo>
                <a:lnTo>
                  <a:pt x="0" y="0"/>
                </a:lnTo>
                <a:close/>
              </a:path>
            </a:pathLst>
          </a:custGeom>
          <a:blipFill>
            <a:blip r:embed="rId10"/>
            <a:stretch>
              <a:fillRect/>
            </a:stretch>
          </a:blipFill>
        </p:spPr>
        <p:txBody>
          <a:bodyPr/>
          <a:lstStyle/>
          <a:p>
            <a:endParaRPr lang="en-GB"/>
          </a:p>
        </p:txBody>
      </p:sp>
      <p:sp>
        <p:nvSpPr>
          <p:cNvPr id="11" name="TextBox 11"/>
          <p:cNvSpPr txBox="1"/>
          <p:nvPr/>
        </p:nvSpPr>
        <p:spPr>
          <a:xfrm>
            <a:off x="1410992" y="-28114"/>
            <a:ext cx="15261983" cy="1530368"/>
          </a:xfrm>
          <a:prstGeom prst="rect">
            <a:avLst/>
          </a:prstGeom>
        </p:spPr>
        <p:txBody>
          <a:bodyPr lIns="0" tIns="0" rIns="0" bIns="0" rtlCol="0" anchor="t">
            <a:spAutoFit/>
          </a:bodyPr>
          <a:lstStyle/>
          <a:p>
            <a:pPr marL="0" lvl="0" indent="0" algn="ctr">
              <a:lnSpc>
                <a:spcPts val="11500"/>
              </a:lnSpc>
              <a:spcBef>
                <a:spcPts val="8625"/>
              </a:spcBef>
            </a:pPr>
            <a:r>
              <a:rPr lang="en-US" sz="11500">
                <a:solidFill>
                  <a:srgbClr val="232253"/>
                </a:solidFill>
                <a:latin typeface="Xplor"/>
                <a:ea typeface="Xplor"/>
                <a:cs typeface="Xplor"/>
                <a:sym typeface="Xplor"/>
              </a:rPr>
              <a:t>describe the colour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661184" y="-2257987"/>
            <a:ext cx="519393" cy="5771038"/>
          </a:xfrm>
          <a:custGeom>
            <a:avLst/>
            <a:gdLst/>
            <a:ahLst/>
            <a:cxnLst/>
            <a:rect l="l" t="t" r="r" b="b"/>
            <a:pathLst>
              <a:path w="519393" h="5771038">
                <a:moveTo>
                  <a:pt x="0" y="0"/>
                </a:moveTo>
                <a:lnTo>
                  <a:pt x="519393" y="0"/>
                </a:lnTo>
                <a:lnTo>
                  <a:pt x="519393"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sp>
        <p:nvSpPr>
          <p:cNvPr id="8" name="Freeform 8"/>
          <p:cNvSpPr/>
          <p:nvPr/>
        </p:nvSpPr>
        <p:spPr>
          <a:xfrm rot="1299461">
            <a:off x="17077343" y="-909306"/>
            <a:ext cx="806289" cy="2345567"/>
          </a:xfrm>
          <a:custGeom>
            <a:avLst/>
            <a:gdLst/>
            <a:ahLst/>
            <a:cxnLst/>
            <a:rect l="l" t="t" r="r" b="b"/>
            <a:pathLst>
              <a:path w="806289" h="2345567">
                <a:moveTo>
                  <a:pt x="0" y="0"/>
                </a:moveTo>
                <a:lnTo>
                  <a:pt x="806289" y="0"/>
                </a:lnTo>
                <a:lnTo>
                  <a:pt x="806289" y="2345568"/>
                </a:lnTo>
                <a:lnTo>
                  <a:pt x="0" y="2345568"/>
                </a:lnTo>
                <a:lnTo>
                  <a:pt x="0" y="0"/>
                </a:lnTo>
                <a:close/>
              </a:path>
            </a:pathLst>
          </a:custGeom>
          <a:blipFill>
            <a:blip r:embed="rId8"/>
            <a:stretch>
              <a:fillRect/>
            </a:stretch>
          </a:blipFill>
        </p:spPr>
        <p:txBody>
          <a:bodyPr/>
          <a:lstStyle/>
          <a:p>
            <a:endParaRPr lang="en-GB"/>
          </a:p>
        </p:txBody>
      </p:sp>
      <p:sp>
        <p:nvSpPr>
          <p:cNvPr id="9" name="Freeform 9"/>
          <p:cNvSpPr/>
          <p:nvPr/>
        </p:nvSpPr>
        <p:spPr>
          <a:xfrm rot="-1059930">
            <a:off x="17829892" y="7994781"/>
            <a:ext cx="848121" cy="4584437"/>
          </a:xfrm>
          <a:custGeom>
            <a:avLst/>
            <a:gdLst/>
            <a:ahLst/>
            <a:cxnLst/>
            <a:rect l="l" t="t" r="r" b="b"/>
            <a:pathLst>
              <a:path w="848121" h="4584437">
                <a:moveTo>
                  <a:pt x="0" y="0"/>
                </a:moveTo>
                <a:lnTo>
                  <a:pt x="848121" y="0"/>
                </a:lnTo>
                <a:lnTo>
                  <a:pt x="848121" y="4584438"/>
                </a:lnTo>
                <a:lnTo>
                  <a:pt x="0" y="4584438"/>
                </a:lnTo>
                <a:lnTo>
                  <a:pt x="0" y="0"/>
                </a:lnTo>
                <a:close/>
              </a:path>
            </a:pathLst>
          </a:custGeom>
          <a:blipFill>
            <a:blip r:embed="rId9"/>
            <a:stretch>
              <a:fillRect/>
            </a:stretch>
          </a:blipFill>
        </p:spPr>
        <p:txBody>
          <a:bodyPr/>
          <a:lstStyle/>
          <a:p>
            <a:endParaRPr lang="en-GB"/>
          </a:p>
        </p:txBody>
      </p:sp>
      <p:sp>
        <p:nvSpPr>
          <p:cNvPr id="10" name="Freeform 10"/>
          <p:cNvSpPr/>
          <p:nvPr/>
        </p:nvSpPr>
        <p:spPr>
          <a:xfrm>
            <a:off x="1679531" y="1502254"/>
            <a:ext cx="15072374" cy="8784746"/>
          </a:xfrm>
          <a:custGeom>
            <a:avLst/>
            <a:gdLst/>
            <a:ahLst/>
            <a:cxnLst/>
            <a:rect l="l" t="t" r="r" b="b"/>
            <a:pathLst>
              <a:path w="15072374" h="8784746">
                <a:moveTo>
                  <a:pt x="0" y="0"/>
                </a:moveTo>
                <a:lnTo>
                  <a:pt x="15072374" y="0"/>
                </a:lnTo>
                <a:lnTo>
                  <a:pt x="15072374" y="8784746"/>
                </a:lnTo>
                <a:lnTo>
                  <a:pt x="0" y="8784746"/>
                </a:lnTo>
                <a:lnTo>
                  <a:pt x="0" y="0"/>
                </a:lnTo>
                <a:close/>
              </a:path>
            </a:pathLst>
          </a:custGeom>
          <a:blipFill>
            <a:blip r:embed="rId10"/>
            <a:stretch>
              <a:fillRect b="-14525"/>
            </a:stretch>
          </a:blipFill>
        </p:spPr>
        <p:txBody>
          <a:bodyPr/>
          <a:lstStyle/>
          <a:p>
            <a:endParaRPr lang="en-GB"/>
          </a:p>
        </p:txBody>
      </p:sp>
      <p:sp>
        <p:nvSpPr>
          <p:cNvPr id="11" name="TextBox 11"/>
          <p:cNvSpPr txBox="1"/>
          <p:nvPr/>
        </p:nvSpPr>
        <p:spPr>
          <a:xfrm>
            <a:off x="1410992" y="-28114"/>
            <a:ext cx="15261983" cy="1530368"/>
          </a:xfrm>
          <a:prstGeom prst="rect">
            <a:avLst/>
          </a:prstGeom>
        </p:spPr>
        <p:txBody>
          <a:bodyPr lIns="0" tIns="0" rIns="0" bIns="0" rtlCol="0" anchor="t">
            <a:spAutoFit/>
          </a:bodyPr>
          <a:lstStyle/>
          <a:p>
            <a:pPr marL="0" lvl="0" indent="0" algn="ctr">
              <a:lnSpc>
                <a:spcPts val="11500"/>
              </a:lnSpc>
              <a:spcBef>
                <a:spcPts val="8625"/>
              </a:spcBef>
            </a:pPr>
            <a:r>
              <a:rPr lang="en-US" sz="11500">
                <a:solidFill>
                  <a:srgbClr val="232253"/>
                </a:solidFill>
                <a:latin typeface="Xplor"/>
                <a:ea typeface="Xplor"/>
                <a:cs typeface="Xplor"/>
                <a:sym typeface="Xplor"/>
              </a:rPr>
              <a:t>describe the colour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9143281">
            <a:off x="7748" y="-1288176"/>
            <a:ext cx="519393" cy="5771038"/>
          </a:xfrm>
          <a:custGeom>
            <a:avLst/>
            <a:gdLst/>
            <a:ahLst/>
            <a:cxnLst/>
            <a:rect l="l" t="t" r="r" b="b"/>
            <a:pathLst>
              <a:path w="519393" h="5771038">
                <a:moveTo>
                  <a:pt x="0" y="0"/>
                </a:moveTo>
                <a:lnTo>
                  <a:pt x="519393" y="0"/>
                </a:lnTo>
                <a:lnTo>
                  <a:pt x="519393" y="5771039"/>
                </a:lnTo>
                <a:lnTo>
                  <a:pt x="0" y="5771039"/>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sp>
        <p:nvSpPr>
          <p:cNvPr id="8" name="Freeform 8"/>
          <p:cNvSpPr/>
          <p:nvPr/>
        </p:nvSpPr>
        <p:spPr>
          <a:xfrm rot="1299461">
            <a:off x="7933343" y="-474737"/>
            <a:ext cx="806289" cy="2345567"/>
          </a:xfrm>
          <a:custGeom>
            <a:avLst/>
            <a:gdLst/>
            <a:ahLst/>
            <a:cxnLst/>
            <a:rect l="l" t="t" r="r" b="b"/>
            <a:pathLst>
              <a:path w="806289" h="2345567">
                <a:moveTo>
                  <a:pt x="0" y="0"/>
                </a:moveTo>
                <a:lnTo>
                  <a:pt x="806289" y="0"/>
                </a:lnTo>
                <a:lnTo>
                  <a:pt x="806289" y="2345567"/>
                </a:lnTo>
                <a:lnTo>
                  <a:pt x="0" y="2345567"/>
                </a:lnTo>
                <a:lnTo>
                  <a:pt x="0" y="0"/>
                </a:lnTo>
                <a:close/>
              </a:path>
            </a:pathLst>
          </a:custGeom>
          <a:blipFill>
            <a:blip r:embed="rId8"/>
            <a:stretch>
              <a:fillRect/>
            </a:stretch>
          </a:blipFill>
        </p:spPr>
        <p:txBody>
          <a:bodyPr/>
          <a:lstStyle/>
          <a:p>
            <a:endParaRPr lang="en-GB"/>
          </a:p>
        </p:txBody>
      </p:sp>
      <p:sp>
        <p:nvSpPr>
          <p:cNvPr id="9" name="Freeform 9"/>
          <p:cNvSpPr/>
          <p:nvPr/>
        </p:nvSpPr>
        <p:spPr>
          <a:xfrm rot="-1059930">
            <a:off x="17615130" y="9068442"/>
            <a:ext cx="848121" cy="4584437"/>
          </a:xfrm>
          <a:custGeom>
            <a:avLst/>
            <a:gdLst/>
            <a:ahLst/>
            <a:cxnLst/>
            <a:rect l="l" t="t" r="r" b="b"/>
            <a:pathLst>
              <a:path w="848121" h="4584437">
                <a:moveTo>
                  <a:pt x="0" y="0"/>
                </a:moveTo>
                <a:lnTo>
                  <a:pt x="848121" y="0"/>
                </a:lnTo>
                <a:lnTo>
                  <a:pt x="848121" y="4584438"/>
                </a:lnTo>
                <a:lnTo>
                  <a:pt x="0" y="4584438"/>
                </a:lnTo>
                <a:lnTo>
                  <a:pt x="0" y="0"/>
                </a:lnTo>
                <a:close/>
              </a:path>
            </a:pathLst>
          </a:custGeom>
          <a:blipFill>
            <a:blip r:embed="rId9"/>
            <a:stretch>
              <a:fillRect/>
            </a:stretch>
          </a:blipFill>
        </p:spPr>
        <p:txBody>
          <a:bodyPr/>
          <a:lstStyle/>
          <a:p>
            <a:endParaRPr lang="en-GB"/>
          </a:p>
        </p:txBody>
      </p:sp>
      <p:sp>
        <p:nvSpPr>
          <p:cNvPr id="10" name="Freeform 10"/>
          <p:cNvSpPr/>
          <p:nvPr/>
        </p:nvSpPr>
        <p:spPr>
          <a:xfrm>
            <a:off x="267444" y="4856969"/>
            <a:ext cx="8654026" cy="5043892"/>
          </a:xfrm>
          <a:custGeom>
            <a:avLst/>
            <a:gdLst/>
            <a:ahLst/>
            <a:cxnLst/>
            <a:rect l="l" t="t" r="r" b="b"/>
            <a:pathLst>
              <a:path w="8654026" h="5043892">
                <a:moveTo>
                  <a:pt x="0" y="0"/>
                </a:moveTo>
                <a:lnTo>
                  <a:pt x="8654027" y="0"/>
                </a:lnTo>
                <a:lnTo>
                  <a:pt x="8654027" y="5043891"/>
                </a:lnTo>
                <a:lnTo>
                  <a:pt x="0" y="5043891"/>
                </a:lnTo>
                <a:lnTo>
                  <a:pt x="0" y="0"/>
                </a:lnTo>
                <a:close/>
              </a:path>
            </a:pathLst>
          </a:custGeom>
          <a:blipFill>
            <a:blip r:embed="rId10"/>
            <a:stretch>
              <a:fillRect b="-14525"/>
            </a:stretch>
          </a:blipFill>
        </p:spPr>
        <p:txBody>
          <a:bodyPr/>
          <a:lstStyle/>
          <a:p>
            <a:endParaRPr lang="en-GB"/>
          </a:p>
        </p:txBody>
      </p:sp>
      <p:sp>
        <p:nvSpPr>
          <p:cNvPr id="11" name="TextBox 11"/>
          <p:cNvSpPr txBox="1"/>
          <p:nvPr/>
        </p:nvSpPr>
        <p:spPr>
          <a:xfrm>
            <a:off x="807513" y="426788"/>
            <a:ext cx="7005017" cy="4058284"/>
          </a:xfrm>
          <a:prstGeom prst="rect">
            <a:avLst/>
          </a:prstGeom>
        </p:spPr>
        <p:txBody>
          <a:bodyPr lIns="0" tIns="0" rIns="0" bIns="0" rtlCol="0" anchor="t">
            <a:spAutoFit/>
          </a:bodyPr>
          <a:lstStyle/>
          <a:p>
            <a:pPr marL="0" lvl="0" indent="0" algn="ctr">
              <a:lnSpc>
                <a:spcPts val="7899"/>
              </a:lnSpc>
              <a:spcBef>
                <a:spcPts val="5924"/>
              </a:spcBef>
            </a:pPr>
            <a:r>
              <a:rPr lang="en-US" sz="7899">
                <a:solidFill>
                  <a:srgbClr val="232253"/>
                </a:solidFill>
                <a:latin typeface="Xplor"/>
                <a:ea typeface="Xplor"/>
                <a:cs typeface="Xplor"/>
                <a:sym typeface="Xplor"/>
              </a:rPr>
              <a:t>why is this a good example of colour imagery?</a:t>
            </a:r>
          </a:p>
        </p:txBody>
      </p:sp>
      <p:sp>
        <p:nvSpPr>
          <p:cNvPr id="12" name="TextBox 12"/>
          <p:cNvSpPr txBox="1"/>
          <p:nvPr/>
        </p:nvSpPr>
        <p:spPr>
          <a:xfrm>
            <a:off x="9144000" y="713257"/>
            <a:ext cx="8706521" cy="9471025"/>
          </a:xfrm>
          <a:prstGeom prst="rect">
            <a:avLst/>
          </a:prstGeom>
        </p:spPr>
        <p:txBody>
          <a:bodyPr lIns="0" tIns="0" rIns="0" bIns="0" rtlCol="0" anchor="t">
            <a:spAutoFit/>
          </a:bodyPr>
          <a:lstStyle/>
          <a:p>
            <a:pPr algn="just">
              <a:lnSpc>
                <a:spcPts val="5000"/>
              </a:lnSpc>
              <a:spcBef>
                <a:spcPct val="0"/>
              </a:spcBef>
            </a:pPr>
            <a:r>
              <a:rPr lang="en-US" sz="5000">
                <a:solidFill>
                  <a:srgbClr val="232253"/>
                </a:solidFill>
                <a:latin typeface="Nunito"/>
                <a:ea typeface="Nunito"/>
                <a:cs typeface="Nunito"/>
                <a:sym typeface="Nunito"/>
              </a:rPr>
              <a:t>A burnt-orange haze stretched across the dunes, the sand steeped in rust and shadow. Above, the sky deepened from cobalt to velvet, each star pricking the darkness like a pin through silk. The last smear of twilight flickered low on the horizon, a faint afterglow caught between indigo and ink. Even the air seemed stained with quiet — dusted in ash-blue silence, lit only by the low pulse of cosmic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1063573" y="-373814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969425" y="210633"/>
            <a:ext cx="15261983" cy="1291620"/>
          </a:xfrm>
          <a:prstGeom prst="rect">
            <a:avLst/>
          </a:prstGeom>
        </p:spPr>
        <p:txBody>
          <a:bodyPr lIns="0" tIns="0" rIns="0" bIns="0" rtlCol="0" anchor="t">
            <a:spAutoFit/>
          </a:bodyPr>
          <a:lstStyle/>
          <a:p>
            <a:pPr marL="0" lvl="0" indent="0" algn="ctr">
              <a:lnSpc>
                <a:spcPts val="9601"/>
              </a:lnSpc>
              <a:spcBef>
                <a:spcPts val="7200"/>
              </a:spcBef>
            </a:pPr>
            <a:r>
              <a:rPr lang="en-US" sz="9601">
                <a:solidFill>
                  <a:srgbClr val="232253"/>
                </a:solidFill>
                <a:latin typeface="Xplor"/>
                <a:ea typeface="Xplor"/>
                <a:cs typeface="Xplor"/>
                <a:sym typeface="Xplor"/>
              </a:rPr>
              <a:t>let’s create moods</a:t>
            </a:r>
          </a:p>
        </p:txBody>
      </p:sp>
      <p:graphicFrame>
        <p:nvGraphicFramePr>
          <p:cNvPr id="9" name="Object 9"/>
          <p:cNvGraphicFramePr/>
          <p:nvPr/>
        </p:nvGraphicFramePr>
        <p:xfrm>
          <a:off x="267444" y="1502254"/>
          <a:ext cx="15520074" cy="7058025"/>
        </p:xfrm>
        <a:graphic>
          <a:graphicData uri="http://schemas.openxmlformats.org/presentationml/2006/ole">
            <mc:AlternateContent xmlns:mc="http://schemas.openxmlformats.org/markup-compatibility/2006">
              <mc:Choice xmlns:v="urn:schemas-microsoft-com:vml" Requires="v">
                <p:oleObj name="Worksheet" r:id="rId8" imgW="18618200" imgH="10160000" progId="Excel.Sheet.12">
                  <p:embed/>
                </p:oleObj>
              </mc:Choice>
              <mc:Fallback>
                <p:oleObj name="Worksheet" r:id="rId8" imgW="18618200" imgH="10160000" progId="Excel.Sheet.12">
                  <p:embed/>
                  <p:pic>
                    <p:nvPicPr>
                      <p:cNvPr id="9" name="Object 9"/>
                      <p:cNvPicPr/>
                      <p:nvPr/>
                    </p:nvPicPr>
                    <p:blipFill>
                      <a:blip r:embed="rId9"/>
                      <a:stretch>
                        <a:fillRect/>
                      </a:stretch>
                    </p:blipFill>
                    <p:spPr>
                      <a:xfrm>
                        <a:off x="267444" y="1502254"/>
                        <a:ext cx="15520074" cy="7058025"/>
                      </a:xfrm>
                      <a:prstGeom prst="rect">
                        <a:avLst/>
                      </a:prstGeom>
                    </p:spPr>
                  </p:pic>
                </p:oleObj>
              </mc:Fallback>
            </mc:AlternateContent>
          </a:graphicData>
        </a:graphic>
      </p:graphicFrame>
      <p:sp>
        <p:nvSpPr>
          <p:cNvPr id="10" name="Freeform 10"/>
          <p:cNvSpPr/>
          <p:nvPr/>
        </p:nvSpPr>
        <p:spPr>
          <a:xfrm>
            <a:off x="6661566" y="1502254"/>
            <a:ext cx="5852837" cy="8784746"/>
          </a:xfrm>
          <a:custGeom>
            <a:avLst/>
            <a:gdLst/>
            <a:ahLst/>
            <a:cxnLst/>
            <a:rect l="l" t="t" r="r" b="b"/>
            <a:pathLst>
              <a:path w="5852837" h="8784746">
                <a:moveTo>
                  <a:pt x="0" y="0"/>
                </a:moveTo>
                <a:lnTo>
                  <a:pt x="5852837" y="0"/>
                </a:lnTo>
                <a:lnTo>
                  <a:pt x="5852837" y="8784746"/>
                </a:lnTo>
                <a:lnTo>
                  <a:pt x="0" y="8784746"/>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2666803" y="0"/>
            <a:ext cx="5621197" cy="3507402"/>
          </a:xfrm>
          <a:custGeom>
            <a:avLst/>
            <a:gdLst/>
            <a:ahLst/>
            <a:cxnLst/>
            <a:rect l="l" t="t" r="r" b="b"/>
            <a:pathLst>
              <a:path w="5621197" h="3507402">
                <a:moveTo>
                  <a:pt x="0" y="0"/>
                </a:moveTo>
                <a:lnTo>
                  <a:pt x="5621197" y="0"/>
                </a:lnTo>
                <a:lnTo>
                  <a:pt x="5621197" y="3507402"/>
                </a:lnTo>
                <a:lnTo>
                  <a:pt x="0" y="3507402"/>
                </a:lnTo>
                <a:lnTo>
                  <a:pt x="0" y="0"/>
                </a:lnTo>
                <a:close/>
              </a:path>
            </a:pathLst>
          </a:custGeom>
          <a:blipFill>
            <a:blip r:embed="rId11"/>
            <a:stretch>
              <a:fillRect/>
            </a:stretch>
          </a:blipFill>
        </p:spPr>
        <p:txBody>
          <a:bodyPr/>
          <a:lstStyle/>
          <a:p>
            <a:endParaRPr lang="en-GB"/>
          </a:p>
        </p:txBody>
      </p:sp>
      <p:sp>
        <p:nvSpPr>
          <p:cNvPr id="12" name="Freeform 12"/>
          <p:cNvSpPr/>
          <p:nvPr/>
        </p:nvSpPr>
        <p:spPr>
          <a:xfrm>
            <a:off x="12666803" y="3507402"/>
            <a:ext cx="5621197" cy="3507402"/>
          </a:xfrm>
          <a:custGeom>
            <a:avLst/>
            <a:gdLst/>
            <a:ahLst/>
            <a:cxnLst/>
            <a:rect l="l" t="t" r="r" b="b"/>
            <a:pathLst>
              <a:path w="5621197" h="3507402">
                <a:moveTo>
                  <a:pt x="0" y="0"/>
                </a:moveTo>
                <a:lnTo>
                  <a:pt x="5621197" y="0"/>
                </a:lnTo>
                <a:lnTo>
                  <a:pt x="5621197" y="3507402"/>
                </a:lnTo>
                <a:lnTo>
                  <a:pt x="0" y="3507402"/>
                </a:lnTo>
                <a:lnTo>
                  <a:pt x="0" y="0"/>
                </a:lnTo>
                <a:close/>
              </a:path>
            </a:pathLst>
          </a:custGeom>
          <a:blipFill>
            <a:blip r:embed="rId12"/>
            <a:stretch>
              <a:fillRect/>
            </a:stretch>
          </a:blipFill>
        </p:spPr>
        <p:txBody>
          <a:bodyPr/>
          <a:lstStyle/>
          <a:p>
            <a:endParaRPr lang="en-GB"/>
          </a:p>
        </p:txBody>
      </p:sp>
      <p:sp>
        <p:nvSpPr>
          <p:cNvPr id="13" name="Freeform 13"/>
          <p:cNvSpPr/>
          <p:nvPr/>
        </p:nvSpPr>
        <p:spPr>
          <a:xfrm>
            <a:off x="12666803" y="6897201"/>
            <a:ext cx="5623842" cy="3524758"/>
          </a:xfrm>
          <a:custGeom>
            <a:avLst/>
            <a:gdLst/>
            <a:ahLst/>
            <a:cxnLst/>
            <a:rect l="l" t="t" r="r" b="b"/>
            <a:pathLst>
              <a:path w="5623842" h="3524758">
                <a:moveTo>
                  <a:pt x="0" y="0"/>
                </a:moveTo>
                <a:lnTo>
                  <a:pt x="5623842" y="0"/>
                </a:lnTo>
                <a:lnTo>
                  <a:pt x="5623842" y="3524758"/>
                </a:lnTo>
                <a:lnTo>
                  <a:pt x="0" y="3524758"/>
                </a:lnTo>
                <a:lnTo>
                  <a:pt x="0" y="0"/>
                </a:lnTo>
                <a:close/>
              </a:path>
            </a:pathLst>
          </a:custGeom>
          <a:blipFill>
            <a:blip r:embed="rId13"/>
            <a:stretch>
              <a:fillRect l="-223" r="-223"/>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1063573" y="-373814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graphicFrame>
        <p:nvGraphicFramePr>
          <p:cNvPr id="8" name="Object 8"/>
          <p:cNvGraphicFramePr/>
          <p:nvPr/>
        </p:nvGraphicFramePr>
        <p:xfrm>
          <a:off x="267444" y="1502254"/>
          <a:ext cx="15520074" cy="7058025"/>
        </p:xfrm>
        <a:graphic>
          <a:graphicData uri="http://schemas.openxmlformats.org/presentationml/2006/ole">
            <mc:AlternateContent xmlns:mc="http://schemas.openxmlformats.org/markup-compatibility/2006">
              <mc:Choice xmlns:v="urn:schemas-microsoft-com:vml" Requires="v">
                <p:oleObj name="Worksheet" r:id="rId8" imgW="18618200" imgH="10160000" progId="Excel.Sheet.12">
                  <p:embed/>
                </p:oleObj>
              </mc:Choice>
              <mc:Fallback>
                <p:oleObj name="Worksheet" r:id="rId8" imgW="18618200" imgH="10160000" progId="Excel.Sheet.12">
                  <p:embed/>
                  <p:pic>
                    <p:nvPicPr>
                      <p:cNvPr id="8" name="Object 8"/>
                      <p:cNvPicPr/>
                      <p:nvPr/>
                    </p:nvPicPr>
                    <p:blipFill>
                      <a:blip r:embed="rId9"/>
                      <a:stretch>
                        <a:fillRect/>
                      </a:stretch>
                    </p:blipFill>
                    <p:spPr>
                      <a:xfrm>
                        <a:off x="267444" y="1502254"/>
                        <a:ext cx="15520074" cy="7058025"/>
                      </a:xfrm>
                      <a:prstGeom prst="rect">
                        <a:avLst/>
                      </a:prstGeom>
                    </p:spPr>
                  </p:pic>
                </p:oleObj>
              </mc:Fallback>
            </mc:AlternateContent>
          </a:graphicData>
        </a:graphic>
      </p:graphicFrame>
      <p:sp>
        <p:nvSpPr>
          <p:cNvPr id="9" name="Freeform 9"/>
          <p:cNvSpPr/>
          <p:nvPr/>
        </p:nvSpPr>
        <p:spPr>
          <a:xfrm>
            <a:off x="6661566" y="1502254"/>
            <a:ext cx="5124218" cy="8620125"/>
          </a:xfrm>
          <a:custGeom>
            <a:avLst/>
            <a:gdLst/>
            <a:ahLst/>
            <a:cxnLst/>
            <a:rect l="l" t="t" r="r" b="b"/>
            <a:pathLst>
              <a:path w="5124218" h="8620125">
                <a:moveTo>
                  <a:pt x="0" y="0"/>
                </a:moveTo>
                <a:lnTo>
                  <a:pt x="5124219" y="0"/>
                </a:lnTo>
                <a:lnTo>
                  <a:pt x="5124219" y="8620125"/>
                </a:lnTo>
                <a:lnTo>
                  <a:pt x="0" y="8620125"/>
                </a:lnTo>
                <a:lnTo>
                  <a:pt x="0" y="0"/>
                </a:lnTo>
                <a:close/>
              </a:path>
            </a:pathLst>
          </a:custGeom>
          <a:blipFill>
            <a:blip r:embed="rId10"/>
            <a:stretch>
              <a:fillRect r="-12289"/>
            </a:stretch>
          </a:blipFill>
        </p:spPr>
        <p:txBody>
          <a:bodyPr/>
          <a:lstStyle/>
          <a:p>
            <a:endParaRPr lang="en-GB"/>
          </a:p>
        </p:txBody>
      </p:sp>
      <p:sp>
        <p:nvSpPr>
          <p:cNvPr id="10" name="Freeform 10"/>
          <p:cNvSpPr/>
          <p:nvPr/>
        </p:nvSpPr>
        <p:spPr>
          <a:xfrm>
            <a:off x="11938185" y="3962031"/>
            <a:ext cx="6349815" cy="4062012"/>
          </a:xfrm>
          <a:custGeom>
            <a:avLst/>
            <a:gdLst/>
            <a:ahLst/>
            <a:cxnLst/>
            <a:rect l="l" t="t" r="r" b="b"/>
            <a:pathLst>
              <a:path w="6349815" h="4062012">
                <a:moveTo>
                  <a:pt x="0" y="0"/>
                </a:moveTo>
                <a:lnTo>
                  <a:pt x="6349815" y="0"/>
                </a:lnTo>
                <a:lnTo>
                  <a:pt x="6349815" y="4062012"/>
                </a:lnTo>
                <a:lnTo>
                  <a:pt x="0" y="4062012"/>
                </a:lnTo>
                <a:lnTo>
                  <a:pt x="0" y="0"/>
                </a:lnTo>
                <a:close/>
              </a:path>
            </a:pathLst>
          </a:custGeom>
          <a:blipFill>
            <a:blip r:embed="rId11"/>
            <a:stretch>
              <a:fillRect l="-1261" r="-1261"/>
            </a:stretch>
          </a:blipFill>
        </p:spPr>
        <p:txBody>
          <a:bodyPr/>
          <a:lstStyle/>
          <a:p>
            <a:endParaRPr lang="en-GB"/>
          </a:p>
        </p:txBody>
      </p:sp>
      <p:sp>
        <p:nvSpPr>
          <p:cNvPr id="11" name="Freeform 11"/>
          <p:cNvSpPr/>
          <p:nvPr/>
        </p:nvSpPr>
        <p:spPr>
          <a:xfrm>
            <a:off x="11938185" y="0"/>
            <a:ext cx="6349815" cy="3962031"/>
          </a:xfrm>
          <a:custGeom>
            <a:avLst/>
            <a:gdLst/>
            <a:ahLst/>
            <a:cxnLst/>
            <a:rect l="l" t="t" r="r" b="b"/>
            <a:pathLst>
              <a:path w="6349815" h="3962031">
                <a:moveTo>
                  <a:pt x="0" y="0"/>
                </a:moveTo>
                <a:lnTo>
                  <a:pt x="6349815" y="0"/>
                </a:lnTo>
                <a:lnTo>
                  <a:pt x="6349815" y="3962031"/>
                </a:lnTo>
                <a:lnTo>
                  <a:pt x="0" y="3962031"/>
                </a:lnTo>
                <a:lnTo>
                  <a:pt x="0" y="0"/>
                </a:lnTo>
                <a:close/>
              </a:path>
            </a:pathLst>
          </a:custGeom>
          <a:blipFill>
            <a:blip r:embed="rId12"/>
            <a:stretch>
              <a:fillRect/>
            </a:stretch>
          </a:blipFill>
        </p:spPr>
        <p:txBody>
          <a:bodyPr/>
          <a:lstStyle/>
          <a:p>
            <a:endParaRPr lang="en-GB"/>
          </a:p>
        </p:txBody>
      </p:sp>
      <p:sp>
        <p:nvSpPr>
          <p:cNvPr id="12" name="Freeform 12"/>
          <p:cNvSpPr/>
          <p:nvPr/>
        </p:nvSpPr>
        <p:spPr>
          <a:xfrm>
            <a:off x="11938185" y="8024043"/>
            <a:ext cx="6349815" cy="3962031"/>
          </a:xfrm>
          <a:custGeom>
            <a:avLst/>
            <a:gdLst/>
            <a:ahLst/>
            <a:cxnLst/>
            <a:rect l="l" t="t" r="r" b="b"/>
            <a:pathLst>
              <a:path w="6349815" h="3962031">
                <a:moveTo>
                  <a:pt x="0" y="0"/>
                </a:moveTo>
                <a:lnTo>
                  <a:pt x="6349815" y="0"/>
                </a:lnTo>
                <a:lnTo>
                  <a:pt x="6349815" y="3962032"/>
                </a:lnTo>
                <a:lnTo>
                  <a:pt x="0" y="3962032"/>
                </a:lnTo>
                <a:lnTo>
                  <a:pt x="0" y="0"/>
                </a:lnTo>
                <a:close/>
              </a:path>
            </a:pathLst>
          </a:custGeom>
          <a:blipFill>
            <a:blip r:embed="rId13"/>
            <a:stretch>
              <a:fillRect/>
            </a:stretch>
          </a:blipFill>
        </p:spPr>
        <p:txBody>
          <a:bodyPr/>
          <a:lstStyle/>
          <a:p>
            <a:endParaRPr lang="en-GB"/>
          </a:p>
        </p:txBody>
      </p:sp>
      <p:sp>
        <p:nvSpPr>
          <p:cNvPr id="13" name="TextBox 13"/>
          <p:cNvSpPr txBox="1"/>
          <p:nvPr/>
        </p:nvSpPr>
        <p:spPr>
          <a:xfrm>
            <a:off x="-1501229" y="210633"/>
            <a:ext cx="15261983" cy="1291620"/>
          </a:xfrm>
          <a:prstGeom prst="rect">
            <a:avLst/>
          </a:prstGeom>
        </p:spPr>
        <p:txBody>
          <a:bodyPr lIns="0" tIns="0" rIns="0" bIns="0" rtlCol="0" anchor="t">
            <a:spAutoFit/>
          </a:bodyPr>
          <a:lstStyle/>
          <a:p>
            <a:pPr marL="0" lvl="0" indent="0" algn="ctr">
              <a:lnSpc>
                <a:spcPts val="9601"/>
              </a:lnSpc>
              <a:spcBef>
                <a:spcPts val="7200"/>
              </a:spcBef>
            </a:pPr>
            <a:r>
              <a:rPr lang="en-US" sz="9601">
                <a:solidFill>
                  <a:srgbClr val="232253"/>
                </a:solidFill>
                <a:latin typeface="Xplor"/>
                <a:ea typeface="Xplor"/>
                <a:cs typeface="Xplor"/>
                <a:sym typeface="Xplor"/>
              </a:rPr>
              <a:t>let’s create moods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1063573" y="-373814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graphicFrame>
        <p:nvGraphicFramePr>
          <p:cNvPr id="8" name="Object 8"/>
          <p:cNvGraphicFramePr/>
          <p:nvPr/>
        </p:nvGraphicFramePr>
        <p:xfrm>
          <a:off x="267444" y="1502254"/>
          <a:ext cx="15520074" cy="7058025"/>
        </p:xfrm>
        <a:graphic>
          <a:graphicData uri="http://schemas.openxmlformats.org/presentationml/2006/ole">
            <mc:AlternateContent xmlns:mc="http://schemas.openxmlformats.org/markup-compatibility/2006">
              <mc:Choice xmlns:v="urn:schemas-microsoft-com:vml" Requires="v">
                <p:oleObj name="Worksheet" r:id="rId8" imgW="18618200" imgH="10160000" progId="Excel.Sheet.12">
                  <p:embed/>
                </p:oleObj>
              </mc:Choice>
              <mc:Fallback>
                <p:oleObj name="Worksheet" r:id="rId8" imgW="18618200" imgH="10160000" progId="Excel.Sheet.12">
                  <p:embed/>
                  <p:pic>
                    <p:nvPicPr>
                      <p:cNvPr id="8" name="Object 8"/>
                      <p:cNvPicPr/>
                      <p:nvPr/>
                    </p:nvPicPr>
                    <p:blipFill>
                      <a:blip r:embed="rId9"/>
                      <a:stretch>
                        <a:fillRect/>
                      </a:stretch>
                    </p:blipFill>
                    <p:spPr>
                      <a:xfrm>
                        <a:off x="267444" y="1502254"/>
                        <a:ext cx="15520074" cy="7058025"/>
                      </a:xfrm>
                      <a:prstGeom prst="rect">
                        <a:avLst/>
                      </a:prstGeom>
                    </p:spPr>
                  </p:pic>
                </p:oleObj>
              </mc:Fallback>
            </mc:AlternateContent>
          </a:graphicData>
        </a:graphic>
      </p:graphicFrame>
      <p:sp>
        <p:nvSpPr>
          <p:cNvPr id="9" name="Freeform 9"/>
          <p:cNvSpPr/>
          <p:nvPr/>
        </p:nvSpPr>
        <p:spPr>
          <a:xfrm>
            <a:off x="6661566" y="1502254"/>
            <a:ext cx="5975409" cy="8620125"/>
          </a:xfrm>
          <a:custGeom>
            <a:avLst/>
            <a:gdLst/>
            <a:ahLst/>
            <a:cxnLst/>
            <a:rect l="l" t="t" r="r" b="b"/>
            <a:pathLst>
              <a:path w="5975409" h="8620125">
                <a:moveTo>
                  <a:pt x="0" y="0"/>
                </a:moveTo>
                <a:lnTo>
                  <a:pt x="5975409" y="0"/>
                </a:lnTo>
                <a:lnTo>
                  <a:pt x="5975409" y="8620125"/>
                </a:lnTo>
                <a:lnTo>
                  <a:pt x="0" y="8620125"/>
                </a:lnTo>
                <a:lnTo>
                  <a:pt x="0" y="0"/>
                </a:lnTo>
                <a:close/>
              </a:path>
            </a:pathLst>
          </a:custGeom>
          <a:blipFill>
            <a:blip r:embed="rId10"/>
            <a:stretch>
              <a:fillRect b="-4043"/>
            </a:stretch>
          </a:blipFill>
        </p:spPr>
        <p:txBody>
          <a:bodyPr/>
          <a:lstStyle/>
          <a:p>
            <a:endParaRPr lang="en-GB"/>
          </a:p>
        </p:txBody>
      </p:sp>
      <p:sp>
        <p:nvSpPr>
          <p:cNvPr id="10" name="Freeform 10"/>
          <p:cNvSpPr/>
          <p:nvPr/>
        </p:nvSpPr>
        <p:spPr>
          <a:xfrm>
            <a:off x="12789375" y="39183"/>
            <a:ext cx="5498625" cy="3430922"/>
          </a:xfrm>
          <a:custGeom>
            <a:avLst/>
            <a:gdLst/>
            <a:ahLst/>
            <a:cxnLst/>
            <a:rect l="l" t="t" r="r" b="b"/>
            <a:pathLst>
              <a:path w="5498625" h="3430922">
                <a:moveTo>
                  <a:pt x="0" y="0"/>
                </a:moveTo>
                <a:lnTo>
                  <a:pt x="5498625" y="0"/>
                </a:lnTo>
                <a:lnTo>
                  <a:pt x="5498625" y="3430923"/>
                </a:lnTo>
                <a:lnTo>
                  <a:pt x="0" y="3430923"/>
                </a:lnTo>
                <a:lnTo>
                  <a:pt x="0" y="0"/>
                </a:lnTo>
                <a:close/>
              </a:path>
            </a:pathLst>
          </a:custGeom>
          <a:blipFill>
            <a:blip r:embed="rId11"/>
            <a:stretch>
              <a:fillRect/>
            </a:stretch>
          </a:blipFill>
        </p:spPr>
        <p:txBody>
          <a:bodyPr/>
          <a:lstStyle/>
          <a:p>
            <a:endParaRPr lang="en-GB"/>
          </a:p>
        </p:txBody>
      </p:sp>
      <p:sp>
        <p:nvSpPr>
          <p:cNvPr id="11" name="Freeform 11"/>
          <p:cNvSpPr/>
          <p:nvPr/>
        </p:nvSpPr>
        <p:spPr>
          <a:xfrm>
            <a:off x="12789375" y="3425155"/>
            <a:ext cx="5498625" cy="3430922"/>
          </a:xfrm>
          <a:custGeom>
            <a:avLst/>
            <a:gdLst/>
            <a:ahLst/>
            <a:cxnLst/>
            <a:rect l="l" t="t" r="r" b="b"/>
            <a:pathLst>
              <a:path w="5498625" h="3430922">
                <a:moveTo>
                  <a:pt x="0" y="0"/>
                </a:moveTo>
                <a:lnTo>
                  <a:pt x="5498625" y="0"/>
                </a:lnTo>
                <a:lnTo>
                  <a:pt x="5498625" y="3430923"/>
                </a:lnTo>
                <a:lnTo>
                  <a:pt x="0" y="3430923"/>
                </a:lnTo>
                <a:lnTo>
                  <a:pt x="0" y="0"/>
                </a:lnTo>
                <a:close/>
              </a:path>
            </a:pathLst>
          </a:custGeom>
          <a:blipFill>
            <a:blip r:embed="rId12"/>
            <a:stretch>
              <a:fillRect/>
            </a:stretch>
          </a:blipFill>
        </p:spPr>
        <p:txBody>
          <a:bodyPr/>
          <a:lstStyle/>
          <a:p>
            <a:endParaRPr lang="en-GB"/>
          </a:p>
        </p:txBody>
      </p:sp>
      <p:sp>
        <p:nvSpPr>
          <p:cNvPr id="12" name="Freeform 12"/>
          <p:cNvSpPr/>
          <p:nvPr/>
        </p:nvSpPr>
        <p:spPr>
          <a:xfrm>
            <a:off x="12789375" y="6856078"/>
            <a:ext cx="5498625" cy="3430922"/>
          </a:xfrm>
          <a:custGeom>
            <a:avLst/>
            <a:gdLst/>
            <a:ahLst/>
            <a:cxnLst/>
            <a:rect l="l" t="t" r="r" b="b"/>
            <a:pathLst>
              <a:path w="5498625" h="3430922">
                <a:moveTo>
                  <a:pt x="0" y="0"/>
                </a:moveTo>
                <a:lnTo>
                  <a:pt x="5498625" y="0"/>
                </a:lnTo>
                <a:lnTo>
                  <a:pt x="5498625" y="3430922"/>
                </a:lnTo>
                <a:lnTo>
                  <a:pt x="0" y="3430922"/>
                </a:lnTo>
                <a:lnTo>
                  <a:pt x="0" y="0"/>
                </a:lnTo>
                <a:close/>
              </a:path>
            </a:pathLst>
          </a:custGeom>
          <a:blipFill>
            <a:blip r:embed="rId13"/>
            <a:stretch>
              <a:fillRect/>
            </a:stretch>
          </a:blipFill>
        </p:spPr>
        <p:txBody>
          <a:bodyPr/>
          <a:lstStyle/>
          <a:p>
            <a:endParaRPr lang="en-GB"/>
          </a:p>
        </p:txBody>
      </p:sp>
      <p:sp>
        <p:nvSpPr>
          <p:cNvPr id="13" name="TextBox 13"/>
          <p:cNvSpPr txBox="1"/>
          <p:nvPr/>
        </p:nvSpPr>
        <p:spPr>
          <a:xfrm>
            <a:off x="-969425" y="210633"/>
            <a:ext cx="15261983" cy="1291620"/>
          </a:xfrm>
          <a:prstGeom prst="rect">
            <a:avLst/>
          </a:prstGeom>
        </p:spPr>
        <p:txBody>
          <a:bodyPr lIns="0" tIns="0" rIns="0" bIns="0" rtlCol="0" anchor="t">
            <a:spAutoFit/>
          </a:bodyPr>
          <a:lstStyle/>
          <a:p>
            <a:pPr marL="0" lvl="0" indent="0" algn="ctr">
              <a:lnSpc>
                <a:spcPts val="9601"/>
              </a:lnSpc>
              <a:spcBef>
                <a:spcPts val="7200"/>
              </a:spcBef>
            </a:pPr>
            <a:r>
              <a:rPr lang="en-US" sz="9601">
                <a:solidFill>
                  <a:srgbClr val="232253"/>
                </a:solidFill>
                <a:latin typeface="Xplor"/>
                <a:ea typeface="Xplor"/>
                <a:cs typeface="Xplor"/>
                <a:sym typeface="Xplor"/>
              </a:rPr>
              <a:t>let’s create moods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1063573" y="-373814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87634" y="7249746"/>
            <a:ext cx="359620" cy="3596204"/>
          </a:xfrm>
          <a:custGeom>
            <a:avLst/>
            <a:gdLst/>
            <a:ahLst/>
            <a:cxnLst/>
            <a:rect l="l" t="t" r="r" b="b"/>
            <a:pathLst>
              <a:path w="359620" h="3596204">
                <a:moveTo>
                  <a:pt x="0" y="0"/>
                </a:moveTo>
                <a:lnTo>
                  <a:pt x="359620" y="0"/>
                </a:lnTo>
                <a:lnTo>
                  <a:pt x="359620" y="3596204"/>
                </a:lnTo>
                <a:lnTo>
                  <a:pt x="0" y="3596204"/>
                </a:lnTo>
                <a:lnTo>
                  <a:pt x="0" y="0"/>
                </a:lnTo>
                <a:close/>
              </a:path>
            </a:pathLst>
          </a:custGeom>
          <a:blipFill>
            <a:blip r:embed="rId7"/>
            <a:stretch>
              <a:fillRect/>
            </a:stretch>
          </a:blipFill>
        </p:spPr>
        <p:txBody>
          <a:bodyPr/>
          <a:lstStyle/>
          <a:p>
            <a:endParaRPr lang="en-GB"/>
          </a:p>
        </p:txBody>
      </p:sp>
      <p:graphicFrame>
        <p:nvGraphicFramePr>
          <p:cNvPr id="8" name="Object 8"/>
          <p:cNvGraphicFramePr/>
          <p:nvPr/>
        </p:nvGraphicFramePr>
        <p:xfrm>
          <a:off x="267444" y="1502254"/>
          <a:ext cx="15520074" cy="7058025"/>
        </p:xfrm>
        <a:graphic>
          <a:graphicData uri="http://schemas.openxmlformats.org/presentationml/2006/ole">
            <mc:AlternateContent xmlns:mc="http://schemas.openxmlformats.org/markup-compatibility/2006">
              <mc:Choice xmlns:v="urn:schemas-microsoft-com:vml" Requires="v">
                <p:oleObj name="Worksheet" r:id="rId8" imgW="18618200" imgH="10160000" progId="Excel.Sheet.12">
                  <p:embed/>
                </p:oleObj>
              </mc:Choice>
              <mc:Fallback>
                <p:oleObj name="Worksheet" r:id="rId8" imgW="18618200" imgH="10160000" progId="Excel.Sheet.12">
                  <p:embed/>
                  <p:pic>
                    <p:nvPicPr>
                      <p:cNvPr id="8" name="Object 8"/>
                      <p:cNvPicPr/>
                      <p:nvPr/>
                    </p:nvPicPr>
                    <p:blipFill>
                      <a:blip r:embed="rId9"/>
                      <a:stretch>
                        <a:fillRect/>
                      </a:stretch>
                    </p:blipFill>
                    <p:spPr>
                      <a:xfrm>
                        <a:off x="267444" y="1502254"/>
                        <a:ext cx="15520074" cy="7058025"/>
                      </a:xfrm>
                      <a:prstGeom prst="rect">
                        <a:avLst/>
                      </a:prstGeom>
                    </p:spPr>
                  </p:pic>
                </p:oleObj>
              </mc:Fallback>
            </mc:AlternateContent>
          </a:graphicData>
        </a:graphic>
      </p:graphicFrame>
      <p:sp>
        <p:nvSpPr>
          <p:cNvPr id="9" name="Freeform 9"/>
          <p:cNvSpPr/>
          <p:nvPr/>
        </p:nvSpPr>
        <p:spPr>
          <a:xfrm>
            <a:off x="6505987" y="1529000"/>
            <a:ext cx="6088557" cy="8566633"/>
          </a:xfrm>
          <a:custGeom>
            <a:avLst/>
            <a:gdLst/>
            <a:ahLst/>
            <a:cxnLst/>
            <a:rect l="l" t="t" r="r" b="b"/>
            <a:pathLst>
              <a:path w="6088557" h="8566633">
                <a:moveTo>
                  <a:pt x="0" y="0"/>
                </a:moveTo>
                <a:lnTo>
                  <a:pt x="6088557" y="0"/>
                </a:lnTo>
                <a:lnTo>
                  <a:pt x="6088557" y="8566633"/>
                </a:lnTo>
                <a:lnTo>
                  <a:pt x="0" y="8566633"/>
                </a:lnTo>
                <a:lnTo>
                  <a:pt x="0" y="0"/>
                </a:lnTo>
                <a:close/>
              </a:path>
            </a:pathLst>
          </a:custGeom>
          <a:blipFill>
            <a:blip r:embed="rId10"/>
            <a:stretch>
              <a:fillRect l="-62576" r="-49003"/>
            </a:stretch>
          </a:blipFill>
        </p:spPr>
        <p:txBody>
          <a:bodyPr/>
          <a:lstStyle/>
          <a:p>
            <a:endParaRPr lang="en-GB"/>
          </a:p>
        </p:txBody>
      </p:sp>
      <p:sp>
        <p:nvSpPr>
          <p:cNvPr id="10" name="Freeform 10"/>
          <p:cNvSpPr/>
          <p:nvPr/>
        </p:nvSpPr>
        <p:spPr>
          <a:xfrm>
            <a:off x="12750124" y="3019312"/>
            <a:ext cx="5537876" cy="3455414"/>
          </a:xfrm>
          <a:custGeom>
            <a:avLst/>
            <a:gdLst/>
            <a:ahLst/>
            <a:cxnLst/>
            <a:rect l="l" t="t" r="r" b="b"/>
            <a:pathLst>
              <a:path w="5537876" h="3455414">
                <a:moveTo>
                  <a:pt x="0" y="0"/>
                </a:moveTo>
                <a:lnTo>
                  <a:pt x="5537876" y="0"/>
                </a:lnTo>
                <a:lnTo>
                  <a:pt x="5537876" y="3455414"/>
                </a:lnTo>
                <a:lnTo>
                  <a:pt x="0" y="3455414"/>
                </a:lnTo>
                <a:lnTo>
                  <a:pt x="0" y="0"/>
                </a:lnTo>
                <a:close/>
              </a:path>
            </a:pathLst>
          </a:custGeom>
          <a:blipFill>
            <a:blip r:embed="rId11"/>
            <a:stretch>
              <a:fillRect/>
            </a:stretch>
          </a:blipFill>
        </p:spPr>
        <p:txBody>
          <a:bodyPr/>
          <a:lstStyle/>
          <a:p>
            <a:endParaRPr lang="en-GB"/>
          </a:p>
        </p:txBody>
      </p:sp>
      <p:sp>
        <p:nvSpPr>
          <p:cNvPr id="11" name="Freeform 11"/>
          <p:cNvSpPr/>
          <p:nvPr/>
        </p:nvSpPr>
        <p:spPr>
          <a:xfrm>
            <a:off x="12750124" y="6420782"/>
            <a:ext cx="5913387" cy="3701597"/>
          </a:xfrm>
          <a:custGeom>
            <a:avLst/>
            <a:gdLst/>
            <a:ahLst/>
            <a:cxnLst/>
            <a:rect l="l" t="t" r="r" b="b"/>
            <a:pathLst>
              <a:path w="5913387" h="3701597">
                <a:moveTo>
                  <a:pt x="0" y="0"/>
                </a:moveTo>
                <a:lnTo>
                  <a:pt x="5913387" y="0"/>
                </a:lnTo>
                <a:lnTo>
                  <a:pt x="5913387" y="3701597"/>
                </a:lnTo>
                <a:lnTo>
                  <a:pt x="0" y="3701597"/>
                </a:lnTo>
                <a:lnTo>
                  <a:pt x="0" y="0"/>
                </a:lnTo>
                <a:close/>
              </a:path>
            </a:pathLst>
          </a:custGeom>
          <a:blipFill>
            <a:blip r:embed="rId12"/>
            <a:stretch>
              <a:fillRect/>
            </a:stretch>
          </a:blipFill>
        </p:spPr>
        <p:txBody>
          <a:bodyPr/>
          <a:lstStyle/>
          <a:p>
            <a:endParaRPr lang="en-GB"/>
          </a:p>
        </p:txBody>
      </p:sp>
      <p:sp>
        <p:nvSpPr>
          <p:cNvPr id="12" name="Freeform 12"/>
          <p:cNvSpPr/>
          <p:nvPr/>
        </p:nvSpPr>
        <p:spPr>
          <a:xfrm>
            <a:off x="12774861" y="0"/>
            <a:ext cx="5513139" cy="3019312"/>
          </a:xfrm>
          <a:custGeom>
            <a:avLst/>
            <a:gdLst/>
            <a:ahLst/>
            <a:cxnLst/>
            <a:rect l="l" t="t" r="r" b="b"/>
            <a:pathLst>
              <a:path w="5513139" h="3019312">
                <a:moveTo>
                  <a:pt x="0" y="0"/>
                </a:moveTo>
                <a:lnTo>
                  <a:pt x="5513139" y="0"/>
                </a:lnTo>
                <a:lnTo>
                  <a:pt x="5513139" y="3019312"/>
                </a:lnTo>
                <a:lnTo>
                  <a:pt x="0" y="3019312"/>
                </a:lnTo>
                <a:lnTo>
                  <a:pt x="0" y="0"/>
                </a:lnTo>
                <a:close/>
              </a:path>
            </a:pathLst>
          </a:custGeom>
          <a:blipFill>
            <a:blip r:embed="rId13"/>
            <a:stretch>
              <a:fillRect b="-13932"/>
            </a:stretch>
          </a:blipFill>
        </p:spPr>
        <p:txBody>
          <a:bodyPr/>
          <a:lstStyle/>
          <a:p>
            <a:endParaRPr lang="en-GB"/>
          </a:p>
        </p:txBody>
      </p:sp>
      <p:sp>
        <p:nvSpPr>
          <p:cNvPr id="13" name="TextBox 13"/>
          <p:cNvSpPr txBox="1"/>
          <p:nvPr/>
        </p:nvSpPr>
        <p:spPr>
          <a:xfrm>
            <a:off x="-969425" y="210633"/>
            <a:ext cx="15261983" cy="1291620"/>
          </a:xfrm>
          <a:prstGeom prst="rect">
            <a:avLst/>
          </a:prstGeom>
        </p:spPr>
        <p:txBody>
          <a:bodyPr lIns="0" tIns="0" rIns="0" bIns="0" rtlCol="0" anchor="t">
            <a:spAutoFit/>
          </a:bodyPr>
          <a:lstStyle/>
          <a:p>
            <a:pPr marL="0" lvl="0" indent="0" algn="ctr">
              <a:lnSpc>
                <a:spcPts val="9601"/>
              </a:lnSpc>
              <a:spcBef>
                <a:spcPts val="7200"/>
              </a:spcBef>
            </a:pPr>
            <a:r>
              <a:rPr lang="en-US" sz="9601">
                <a:solidFill>
                  <a:srgbClr val="232253"/>
                </a:solidFill>
                <a:latin typeface="Xplor"/>
                <a:ea typeface="Xplor"/>
                <a:cs typeface="Xplor"/>
                <a:sym typeface="Xplor"/>
              </a:rPr>
              <a:t>let’s create moods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1079228" flipH="1" flipV="1">
            <a:off x="8212866" y="6964016"/>
            <a:ext cx="6167461" cy="4941678"/>
          </a:xfrm>
          <a:custGeom>
            <a:avLst/>
            <a:gdLst/>
            <a:ahLst/>
            <a:cxnLst/>
            <a:rect l="l" t="t" r="r" b="b"/>
            <a:pathLst>
              <a:path w="6167461" h="4941678">
                <a:moveTo>
                  <a:pt x="6167461" y="4941678"/>
                </a:moveTo>
                <a:lnTo>
                  <a:pt x="0" y="4941678"/>
                </a:lnTo>
                <a:lnTo>
                  <a:pt x="0" y="0"/>
                </a:lnTo>
                <a:lnTo>
                  <a:pt x="6167461" y="0"/>
                </a:lnTo>
                <a:lnTo>
                  <a:pt x="6167461" y="4941678"/>
                </a:lnTo>
                <a:close/>
              </a:path>
            </a:pathLst>
          </a:custGeom>
          <a:blipFill>
            <a:blip r:embed="rId3">
              <a:alphaModFix amt="60000"/>
            </a:blip>
            <a:stretch>
              <a:fillRect/>
            </a:stretch>
          </a:blipFill>
        </p:spPr>
        <p:txBody>
          <a:bodyPr/>
          <a:lstStyle/>
          <a:p>
            <a:endParaRPr lang="en-GB"/>
          </a:p>
        </p:txBody>
      </p:sp>
      <p:sp>
        <p:nvSpPr>
          <p:cNvPr id="4" name="Freeform 4"/>
          <p:cNvSpPr/>
          <p:nvPr/>
        </p:nvSpPr>
        <p:spPr>
          <a:xfrm rot="-5400000">
            <a:off x="12683468" y="6480210"/>
            <a:ext cx="5599312" cy="5375339"/>
          </a:xfrm>
          <a:custGeom>
            <a:avLst/>
            <a:gdLst/>
            <a:ahLst/>
            <a:cxnLst/>
            <a:rect l="l" t="t" r="r" b="b"/>
            <a:pathLst>
              <a:path w="5599312" h="5375339">
                <a:moveTo>
                  <a:pt x="0" y="0"/>
                </a:moveTo>
                <a:lnTo>
                  <a:pt x="5599312" y="0"/>
                </a:lnTo>
                <a:lnTo>
                  <a:pt x="5599312" y="5375339"/>
                </a:lnTo>
                <a:lnTo>
                  <a:pt x="0" y="5375339"/>
                </a:lnTo>
                <a:lnTo>
                  <a:pt x="0" y="0"/>
                </a:lnTo>
                <a:close/>
              </a:path>
            </a:pathLst>
          </a:custGeom>
          <a:blipFill>
            <a:blip r:embed="rId4">
              <a:alphaModFix amt="35000"/>
            </a:blip>
            <a:stretch>
              <a:fillRect/>
            </a:stretch>
          </a:blipFill>
        </p:spPr>
        <p:txBody>
          <a:bodyPr/>
          <a:lstStyle/>
          <a:p>
            <a:endParaRPr lang="en-GB"/>
          </a:p>
        </p:txBody>
      </p:sp>
      <p:sp>
        <p:nvSpPr>
          <p:cNvPr id="5" name="Freeform 5"/>
          <p:cNvSpPr/>
          <p:nvPr/>
        </p:nvSpPr>
        <p:spPr>
          <a:xfrm rot="3574474" flipH="1">
            <a:off x="3583956" y="6162082"/>
            <a:ext cx="5983551" cy="6758907"/>
          </a:xfrm>
          <a:custGeom>
            <a:avLst/>
            <a:gdLst/>
            <a:ahLst/>
            <a:cxnLst/>
            <a:rect l="l" t="t" r="r" b="b"/>
            <a:pathLst>
              <a:path w="5983551" h="6758907">
                <a:moveTo>
                  <a:pt x="5983552" y="0"/>
                </a:moveTo>
                <a:lnTo>
                  <a:pt x="0" y="0"/>
                </a:lnTo>
                <a:lnTo>
                  <a:pt x="0" y="6758906"/>
                </a:lnTo>
                <a:lnTo>
                  <a:pt x="5983552" y="6758906"/>
                </a:lnTo>
                <a:lnTo>
                  <a:pt x="5983552" y="0"/>
                </a:lnTo>
                <a:close/>
              </a:path>
            </a:pathLst>
          </a:custGeom>
          <a:blipFill>
            <a:blip r:embed="rId5">
              <a:alphaModFix amt="60000"/>
            </a:blip>
            <a:stretch>
              <a:fillRect/>
            </a:stretch>
          </a:blipFill>
        </p:spPr>
        <p:txBody>
          <a:bodyPr/>
          <a:lstStyle/>
          <a:p>
            <a:endParaRPr lang="en-GB"/>
          </a:p>
        </p:txBody>
      </p:sp>
      <p:sp>
        <p:nvSpPr>
          <p:cNvPr id="6" name="Freeform 6"/>
          <p:cNvSpPr/>
          <p:nvPr/>
        </p:nvSpPr>
        <p:spPr>
          <a:xfrm rot="1274795" flipH="1">
            <a:off x="-144663" y="7200806"/>
            <a:ext cx="5433109" cy="4468099"/>
          </a:xfrm>
          <a:custGeom>
            <a:avLst/>
            <a:gdLst/>
            <a:ahLst/>
            <a:cxnLst/>
            <a:rect l="l" t="t" r="r" b="b"/>
            <a:pathLst>
              <a:path w="5433109" h="4468099">
                <a:moveTo>
                  <a:pt x="5433109" y="0"/>
                </a:moveTo>
                <a:lnTo>
                  <a:pt x="0" y="0"/>
                </a:lnTo>
                <a:lnTo>
                  <a:pt x="0" y="4468099"/>
                </a:lnTo>
                <a:lnTo>
                  <a:pt x="5433109" y="4468099"/>
                </a:lnTo>
                <a:lnTo>
                  <a:pt x="5433109" y="0"/>
                </a:lnTo>
                <a:close/>
              </a:path>
            </a:pathLst>
          </a:custGeom>
          <a:blipFill>
            <a:blip r:embed="rId6">
              <a:alphaModFix amt="60000"/>
            </a:blip>
            <a:stretch>
              <a:fillRect t="-3608" b="-3608"/>
            </a:stretch>
          </a:blipFill>
        </p:spPr>
        <p:txBody>
          <a:bodyPr/>
          <a:lstStyle/>
          <a:p>
            <a:endParaRPr lang="en-GB"/>
          </a:p>
        </p:txBody>
      </p:sp>
      <p:sp>
        <p:nvSpPr>
          <p:cNvPr id="7" name="Freeform 7"/>
          <p:cNvSpPr/>
          <p:nvPr/>
        </p:nvSpPr>
        <p:spPr>
          <a:xfrm rot="477111">
            <a:off x="1754919" y="-1528960"/>
            <a:ext cx="3606590" cy="4086788"/>
          </a:xfrm>
          <a:custGeom>
            <a:avLst/>
            <a:gdLst/>
            <a:ahLst/>
            <a:cxnLst/>
            <a:rect l="l" t="t" r="r" b="b"/>
            <a:pathLst>
              <a:path w="3606590" h="4086788">
                <a:moveTo>
                  <a:pt x="0" y="0"/>
                </a:moveTo>
                <a:lnTo>
                  <a:pt x="3606590" y="0"/>
                </a:lnTo>
                <a:lnTo>
                  <a:pt x="3606590" y="4086788"/>
                </a:lnTo>
                <a:lnTo>
                  <a:pt x="0" y="4086788"/>
                </a:lnTo>
                <a:lnTo>
                  <a:pt x="0" y="0"/>
                </a:lnTo>
                <a:close/>
              </a:path>
            </a:pathLst>
          </a:custGeom>
          <a:blipFill>
            <a:blip r:embed="rId7"/>
            <a:stretch>
              <a:fillRect/>
            </a:stretch>
          </a:blipFill>
        </p:spPr>
        <p:txBody>
          <a:bodyPr/>
          <a:lstStyle/>
          <a:p>
            <a:endParaRPr lang="en-GB"/>
          </a:p>
        </p:txBody>
      </p:sp>
      <p:sp>
        <p:nvSpPr>
          <p:cNvPr id="8" name="Freeform 8"/>
          <p:cNvSpPr/>
          <p:nvPr/>
        </p:nvSpPr>
        <p:spPr>
          <a:xfrm rot="-698336" flipV="1">
            <a:off x="4829638" y="-1499407"/>
            <a:ext cx="8198701" cy="6138778"/>
          </a:xfrm>
          <a:custGeom>
            <a:avLst/>
            <a:gdLst/>
            <a:ahLst/>
            <a:cxnLst/>
            <a:rect l="l" t="t" r="r" b="b"/>
            <a:pathLst>
              <a:path w="8198701" h="6138778">
                <a:moveTo>
                  <a:pt x="0" y="6138777"/>
                </a:moveTo>
                <a:lnTo>
                  <a:pt x="8198702" y="6138777"/>
                </a:lnTo>
                <a:lnTo>
                  <a:pt x="8198702" y="0"/>
                </a:lnTo>
                <a:lnTo>
                  <a:pt x="0" y="0"/>
                </a:lnTo>
                <a:lnTo>
                  <a:pt x="0" y="6138777"/>
                </a:lnTo>
                <a:close/>
              </a:path>
            </a:pathLst>
          </a:custGeom>
          <a:blipFill>
            <a:blip>
              <a:alphaModFix amt="30000"/>
              <a:extLst>
                <a:ext uri="{96DAC541-7B7A-43D3-8B79-37D633B846F1}">
                  <asvg:svgBlip xmlns:asvg="http://schemas.microsoft.com/office/drawing/2016/SVG/main" r:embed="rId8"/>
                </a:ext>
              </a:extLst>
            </a:blip>
            <a:stretch>
              <a:fillRect/>
            </a:stretch>
          </a:blipFill>
        </p:spPr>
        <p:txBody>
          <a:bodyPr/>
          <a:lstStyle/>
          <a:p>
            <a:endParaRPr lang="en-GB"/>
          </a:p>
        </p:txBody>
      </p:sp>
      <p:sp>
        <p:nvSpPr>
          <p:cNvPr id="9" name="AutoShape 9"/>
          <p:cNvSpPr/>
          <p:nvPr/>
        </p:nvSpPr>
        <p:spPr>
          <a:xfrm>
            <a:off x="0" y="6802713"/>
            <a:ext cx="18288000" cy="0"/>
          </a:xfrm>
          <a:prstGeom prst="line">
            <a:avLst/>
          </a:prstGeom>
          <a:ln w="38100" cap="flat">
            <a:solidFill>
              <a:srgbClr val="B9A38B"/>
            </a:solidFill>
            <a:prstDash val="lgDash"/>
            <a:headEnd type="none" w="sm" len="sm"/>
            <a:tailEnd type="none" w="sm" len="sm"/>
          </a:ln>
        </p:spPr>
        <p:txBody>
          <a:bodyPr/>
          <a:lstStyle/>
          <a:p>
            <a:endParaRPr lang="en-GB"/>
          </a:p>
        </p:txBody>
      </p:sp>
      <p:grpSp>
        <p:nvGrpSpPr>
          <p:cNvPr id="10" name="Group 10"/>
          <p:cNvGrpSpPr/>
          <p:nvPr/>
        </p:nvGrpSpPr>
        <p:grpSpPr>
          <a:xfrm>
            <a:off x="1560998" y="6656085"/>
            <a:ext cx="294269" cy="293257"/>
            <a:chOff x="0" y="0"/>
            <a:chExt cx="289936" cy="288939"/>
          </a:xfrm>
        </p:grpSpPr>
        <p:sp>
          <p:nvSpPr>
            <p:cNvPr id="11" name="Freeform 11"/>
            <p:cNvSpPr/>
            <p:nvPr/>
          </p:nvSpPr>
          <p:spPr>
            <a:xfrm>
              <a:off x="0" y="0"/>
              <a:ext cx="289936" cy="288939"/>
            </a:xfrm>
            <a:custGeom>
              <a:avLst/>
              <a:gdLst/>
              <a:ahLst/>
              <a:cxnLst/>
              <a:rect l="l" t="t" r="r" b="b"/>
              <a:pathLst>
                <a:path w="289936" h="288939">
                  <a:moveTo>
                    <a:pt x="144968" y="0"/>
                  </a:moveTo>
                  <a:cubicBezTo>
                    <a:pt x="64904" y="0"/>
                    <a:pt x="0" y="64681"/>
                    <a:pt x="0" y="144469"/>
                  </a:cubicBezTo>
                  <a:cubicBezTo>
                    <a:pt x="0" y="224258"/>
                    <a:pt x="64904" y="288939"/>
                    <a:pt x="144968" y="288939"/>
                  </a:cubicBezTo>
                  <a:cubicBezTo>
                    <a:pt x="225032" y="288939"/>
                    <a:pt x="289936" y="224258"/>
                    <a:pt x="289936" y="144469"/>
                  </a:cubicBezTo>
                  <a:cubicBezTo>
                    <a:pt x="289936" y="64681"/>
                    <a:pt x="225032" y="0"/>
                    <a:pt x="144968" y="0"/>
                  </a:cubicBezTo>
                  <a:close/>
                </a:path>
              </a:pathLst>
            </a:custGeom>
            <a:solidFill>
              <a:srgbClr val="F6F6F6"/>
            </a:solidFill>
            <a:ln w="85725" cap="sq">
              <a:solidFill>
                <a:srgbClr val="B9A38B"/>
              </a:solidFill>
              <a:prstDash val="solid"/>
              <a:miter/>
            </a:ln>
          </p:spPr>
          <p:txBody>
            <a:bodyPr/>
            <a:lstStyle/>
            <a:p>
              <a:endParaRPr lang="en-GB"/>
            </a:p>
          </p:txBody>
        </p:sp>
        <p:sp>
          <p:nvSpPr>
            <p:cNvPr id="12" name="TextBox 12"/>
            <p:cNvSpPr txBox="1"/>
            <p:nvPr/>
          </p:nvSpPr>
          <p:spPr>
            <a:xfrm>
              <a:off x="27182" y="-11012"/>
              <a:ext cx="235573" cy="272863"/>
            </a:xfrm>
            <a:prstGeom prst="rect">
              <a:avLst/>
            </a:prstGeom>
          </p:spPr>
          <p:txBody>
            <a:bodyPr lIns="50800" tIns="50800" rIns="50800" bIns="50800" rtlCol="0" anchor="ctr"/>
            <a:lstStyle/>
            <a:p>
              <a:pPr algn="ctr">
                <a:lnSpc>
                  <a:spcPts val="3360"/>
                </a:lnSpc>
              </a:pPr>
              <a:endParaRPr/>
            </a:p>
          </p:txBody>
        </p:sp>
      </p:grpSp>
      <p:grpSp>
        <p:nvGrpSpPr>
          <p:cNvPr id="13" name="Group 13"/>
          <p:cNvGrpSpPr/>
          <p:nvPr/>
        </p:nvGrpSpPr>
        <p:grpSpPr>
          <a:xfrm>
            <a:off x="5513538" y="6656085"/>
            <a:ext cx="294269" cy="293257"/>
            <a:chOff x="0" y="0"/>
            <a:chExt cx="289936" cy="288939"/>
          </a:xfrm>
        </p:grpSpPr>
        <p:sp>
          <p:nvSpPr>
            <p:cNvPr id="14" name="Freeform 14"/>
            <p:cNvSpPr/>
            <p:nvPr/>
          </p:nvSpPr>
          <p:spPr>
            <a:xfrm>
              <a:off x="0" y="0"/>
              <a:ext cx="289936" cy="288939"/>
            </a:xfrm>
            <a:custGeom>
              <a:avLst/>
              <a:gdLst/>
              <a:ahLst/>
              <a:cxnLst/>
              <a:rect l="l" t="t" r="r" b="b"/>
              <a:pathLst>
                <a:path w="289936" h="288939">
                  <a:moveTo>
                    <a:pt x="144968" y="0"/>
                  </a:moveTo>
                  <a:cubicBezTo>
                    <a:pt x="64904" y="0"/>
                    <a:pt x="0" y="64681"/>
                    <a:pt x="0" y="144469"/>
                  </a:cubicBezTo>
                  <a:cubicBezTo>
                    <a:pt x="0" y="224258"/>
                    <a:pt x="64904" y="288939"/>
                    <a:pt x="144968" y="288939"/>
                  </a:cubicBezTo>
                  <a:cubicBezTo>
                    <a:pt x="225032" y="288939"/>
                    <a:pt x="289936" y="224258"/>
                    <a:pt x="289936" y="144469"/>
                  </a:cubicBezTo>
                  <a:cubicBezTo>
                    <a:pt x="289936" y="64681"/>
                    <a:pt x="225032" y="0"/>
                    <a:pt x="144968" y="0"/>
                  </a:cubicBezTo>
                  <a:close/>
                </a:path>
              </a:pathLst>
            </a:custGeom>
            <a:solidFill>
              <a:srgbClr val="F6F6F6"/>
            </a:solidFill>
            <a:ln w="85725" cap="sq">
              <a:solidFill>
                <a:srgbClr val="B9A38B"/>
              </a:solidFill>
              <a:prstDash val="solid"/>
              <a:miter/>
            </a:ln>
          </p:spPr>
          <p:txBody>
            <a:bodyPr/>
            <a:lstStyle/>
            <a:p>
              <a:endParaRPr lang="en-GB"/>
            </a:p>
          </p:txBody>
        </p:sp>
        <p:sp>
          <p:nvSpPr>
            <p:cNvPr id="15" name="TextBox 15"/>
            <p:cNvSpPr txBox="1"/>
            <p:nvPr/>
          </p:nvSpPr>
          <p:spPr>
            <a:xfrm>
              <a:off x="27182" y="-11012"/>
              <a:ext cx="235573" cy="272863"/>
            </a:xfrm>
            <a:prstGeom prst="rect">
              <a:avLst/>
            </a:prstGeom>
          </p:spPr>
          <p:txBody>
            <a:bodyPr lIns="50800" tIns="50800" rIns="50800" bIns="50800" rtlCol="0" anchor="ctr"/>
            <a:lstStyle/>
            <a:p>
              <a:pPr algn="ctr">
                <a:lnSpc>
                  <a:spcPts val="3360"/>
                </a:lnSpc>
              </a:pPr>
              <a:endParaRPr/>
            </a:p>
          </p:txBody>
        </p:sp>
      </p:grpSp>
      <p:grpSp>
        <p:nvGrpSpPr>
          <p:cNvPr id="16" name="Group 16"/>
          <p:cNvGrpSpPr/>
          <p:nvPr/>
        </p:nvGrpSpPr>
        <p:grpSpPr>
          <a:xfrm>
            <a:off x="9538589" y="6656085"/>
            <a:ext cx="294269" cy="293257"/>
            <a:chOff x="0" y="0"/>
            <a:chExt cx="289936" cy="288939"/>
          </a:xfrm>
        </p:grpSpPr>
        <p:sp>
          <p:nvSpPr>
            <p:cNvPr id="17" name="Freeform 17"/>
            <p:cNvSpPr/>
            <p:nvPr/>
          </p:nvSpPr>
          <p:spPr>
            <a:xfrm>
              <a:off x="0" y="0"/>
              <a:ext cx="289936" cy="288939"/>
            </a:xfrm>
            <a:custGeom>
              <a:avLst/>
              <a:gdLst/>
              <a:ahLst/>
              <a:cxnLst/>
              <a:rect l="l" t="t" r="r" b="b"/>
              <a:pathLst>
                <a:path w="289936" h="288939">
                  <a:moveTo>
                    <a:pt x="144968" y="0"/>
                  </a:moveTo>
                  <a:cubicBezTo>
                    <a:pt x="64904" y="0"/>
                    <a:pt x="0" y="64681"/>
                    <a:pt x="0" y="144469"/>
                  </a:cubicBezTo>
                  <a:cubicBezTo>
                    <a:pt x="0" y="224258"/>
                    <a:pt x="64904" y="288939"/>
                    <a:pt x="144968" y="288939"/>
                  </a:cubicBezTo>
                  <a:cubicBezTo>
                    <a:pt x="225032" y="288939"/>
                    <a:pt x="289936" y="224258"/>
                    <a:pt x="289936" y="144469"/>
                  </a:cubicBezTo>
                  <a:cubicBezTo>
                    <a:pt x="289936" y="64681"/>
                    <a:pt x="225032" y="0"/>
                    <a:pt x="144968" y="0"/>
                  </a:cubicBezTo>
                  <a:close/>
                </a:path>
              </a:pathLst>
            </a:custGeom>
            <a:solidFill>
              <a:srgbClr val="F6F6F6"/>
            </a:solidFill>
            <a:ln w="85725" cap="sq">
              <a:solidFill>
                <a:srgbClr val="B9A38B"/>
              </a:solidFill>
              <a:prstDash val="solid"/>
              <a:miter/>
            </a:ln>
          </p:spPr>
          <p:txBody>
            <a:bodyPr/>
            <a:lstStyle/>
            <a:p>
              <a:endParaRPr lang="en-GB"/>
            </a:p>
          </p:txBody>
        </p:sp>
        <p:sp>
          <p:nvSpPr>
            <p:cNvPr id="18" name="TextBox 18"/>
            <p:cNvSpPr txBox="1"/>
            <p:nvPr/>
          </p:nvSpPr>
          <p:spPr>
            <a:xfrm>
              <a:off x="27182" y="-11012"/>
              <a:ext cx="235573" cy="272863"/>
            </a:xfrm>
            <a:prstGeom prst="rect">
              <a:avLst/>
            </a:prstGeom>
          </p:spPr>
          <p:txBody>
            <a:bodyPr lIns="50800" tIns="50800" rIns="50800" bIns="50800" rtlCol="0" anchor="ctr"/>
            <a:lstStyle/>
            <a:p>
              <a:pPr algn="ctr">
                <a:lnSpc>
                  <a:spcPts val="3360"/>
                </a:lnSpc>
              </a:pPr>
              <a:endParaRPr/>
            </a:p>
          </p:txBody>
        </p:sp>
      </p:grpSp>
      <p:grpSp>
        <p:nvGrpSpPr>
          <p:cNvPr id="19" name="Group 19"/>
          <p:cNvGrpSpPr/>
          <p:nvPr/>
        </p:nvGrpSpPr>
        <p:grpSpPr>
          <a:xfrm>
            <a:off x="13563280" y="6656085"/>
            <a:ext cx="294269" cy="293257"/>
            <a:chOff x="0" y="0"/>
            <a:chExt cx="289936" cy="288939"/>
          </a:xfrm>
        </p:grpSpPr>
        <p:sp>
          <p:nvSpPr>
            <p:cNvPr id="20" name="Freeform 20"/>
            <p:cNvSpPr/>
            <p:nvPr/>
          </p:nvSpPr>
          <p:spPr>
            <a:xfrm>
              <a:off x="0" y="0"/>
              <a:ext cx="289936" cy="288939"/>
            </a:xfrm>
            <a:custGeom>
              <a:avLst/>
              <a:gdLst/>
              <a:ahLst/>
              <a:cxnLst/>
              <a:rect l="l" t="t" r="r" b="b"/>
              <a:pathLst>
                <a:path w="289936" h="288939">
                  <a:moveTo>
                    <a:pt x="144968" y="0"/>
                  </a:moveTo>
                  <a:cubicBezTo>
                    <a:pt x="64904" y="0"/>
                    <a:pt x="0" y="64681"/>
                    <a:pt x="0" y="144469"/>
                  </a:cubicBezTo>
                  <a:cubicBezTo>
                    <a:pt x="0" y="224258"/>
                    <a:pt x="64904" y="288939"/>
                    <a:pt x="144968" y="288939"/>
                  </a:cubicBezTo>
                  <a:cubicBezTo>
                    <a:pt x="225032" y="288939"/>
                    <a:pt x="289936" y="224258"/>
                    <a:pt x="289936" y="144469"/>
                  </a:cubicBezTo>
                  <a:cubicBezTo>
                    <a:pt x="289936" y="64681"/>
                    <a:pt x="225032" y="0"/>
                    <a:pt x="144968" y="0"/>
                  </a:cubicBezTo>
                  <a:close/>
                </a:path>
              </a:pathLst>
            </a:custGeom>
            <a:solidFill>
              <a:srgbClr val="F6F6F6"/>
            </a:solidFill>
            <a:ln w="85725" cap="sq">
              <a:solidFill>
                <a:srgbClr val="B9A38B"/>
              </a:solidFill>
              <a:prstDash val="solid"/>
              <a:miter/>
            </a:ln>
          </p:spPr>
          <p:txBody>
            <a:bodyPr/>
            <a:lstStyle/>
            <a:p>
              <a:endParaRPr lang="en-GB"/>
            </a:p>
          </p:txBody>
        </p:sp>
        <p:sp>
          <p:nvSpPr>
            <p:cNvPr id="21" name="TextBox 21"/>
            <p:cNvSpPr txBox="1"/>
            <p:nvPr/>
          </p:nvSpPr>
          <p:spPr>
            <a:xfrm>
              <a:off x="27182" y="-11012"/>
              <a:ext cx="235573" cy="272863"/>
            </a:xfrm>
            <a:prstGeom prst="rect">
              <a:avLst/>
            </a:prstGeom>
          </p:spPr>
          <p:txBody>
            <a:bodyPr lIns="50800" tIns="50800" rIns="50800" bIns="50800" rtlCol="0" anchor="ctr"/>
            <a:lstStyle/>
            <a:p>
              <a:pPr algn="ctr">
                <a:lnSpc>
                  <a:spcPts val="3360"/>
                </a:lnSpc>
              </a:pPr>
              <a:endParaRPr/>
            </a:p>
          </p:txBody>
        </p:sp>
      </p:grpSp>
      <p:sp>
        <p:nvSpPr>
          <p:cNvPr id="22" name="TextBox 22"/>
          <p:cNvSpPr txBox="1"/>
          <p:nvPr/>
        </p:nvSpPr>
        <p:spPr>
          <a:xfrm>
            <a:off x="3292549" y="666834"/>
            <a:ext cx="12226295" cy="2362200"/>
          </a:xfrm>
          <a:prstGeom prst="rect">
            <a:avLst/>
          </a:prstGeom>
        </p:spPr>
        <p:txBody>
          <a:bodyPr lIns="0" tIns="0" rIns="0" bIns="0" rtlCol="0" anchor="t">
            <a:spAutoFit/>
          </a:bodyPr>
          <a:lstStyle/>
          <a:p>
            <a:pPr algn="ctr">
              <a:lnSpc>
                <a:spcPts val="9000"/>
              </a:lnSpc>
              <a:spcBef>
                <a:spcPts val="6750"/>
              </a:spcBef>
            </a:pPr>
            <a:r>
              <a:rPr lang="en-US" sz="9000">
                <a:solidFill>
                  <a:srgbClr val="232253"/>
                </a:solidFill>
                <a:latin typeface="Xplor"/>
                <a:ea typeface="Xplor"/>
                <a:cs typeface="Xplor"/>
                <a:sym typeface="Xplor"/>
              </a:rPr>
              <a:t>verbs to bring colour to life</a:t>
            </a:r>
          </a:p>
        </p:txBody>
      </p:sp>
      <p:sp>
        <p:nvSpPr>
          <p:cNvPr id="23" name="TextBox 23"/>
          <p:cNvSpPr txBox="1"/>
          <p:nvPr/>
        </p:nvSpPr>
        <p:spPr>
          <a:xfrm>
            <a:off x="1456933" y="3940441"/>
            <a:ext cx="2837765" cy="894080"/>
          </a:xfrm>
          <a:prstGeom prst="rect">
            <a:avLst/>
          </a:prstGeom>
        </p:spPr>
        <p:txBody>
          <a:bodyPr lIns="0" tIns="0" rIns="0" bIns="0" rtlCol="0" anchor="t">
            <a:spAutoFit/>
          </a:bodyPr>
          <a:lstStyle/>
          <a:p>
            <a:pPr marL="0" lvl="0" indent="0" algn="l">
              <a:lnSpc>
                <a:spcPts val="6699"/>
              </a:lnSpc>
              <a:spcBef>
                <a:spcPts val="5024"/>
              </a:spcBef>
            </a:pPr>
            <a:r>
              <a:rPr lang="en-US" sz="6699">
                <a:solidFill>
                  <a:srgbClr val="232253"/>
                </a:solidFill>
                <a:latin typeface="Xplor"/>
                <a:ea typeface="Xplor"/>
                <a:cs typeface="Xplor"/>
                <a:sym typeface="Xplor"/>
              </a:rPr>
              <a:t>bleed</a:t>
            </a:r>
          </a:p>
        </p:txBody>
      </p:sp>
      <p:sp>
        <p:nvSpPr>
          <p:cNvPr id="24" name="TextBox 24"/>
          <p:cNvSpPr txBox="1"/>
          <p:nvPr/>
        </p:nvSpPr>
        <p:spPr>
          <a:xfrm>
            <a:off x="1489573" y="4901196"/>
            <a:ext cx="2805125" cy="16535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a spreading movement which is permanent and stains</a:t>
            </a:r>
          </a:p>
        </p:txBody>
      </p:sp>
      <p:sp>
        <p:nvSpPr>
          <p:cNvPr id="25" name="TextBox 25"/>
          <p:cNvSpPr txBox="1"/>
          <p:nvPr/>
        </p:nvSpPr>
        <p:spPr>
          <a:xfrm>
            <a:off x="4470203" y="2971884"/>
            <a:ext cx="13742723" cy="587375"/>
          </a:xfrm>
          <a:prstGeom prst="rect">
            <a:avLst/>
          </a:prstGeom>
        </p:spPr>
        <p:txBody>
          <a:bodyPr lIns="0" tIns="0" rIns="0" bIns="0" rtlCol="0" anchor="t">
            <a:spAutoFit/>
          </a:bodyPr>
          <a:lstStyle/>
          <a:p>
            <a:pPr marL="0" lvl="0" indent="0" algn="l">
              <a:lnSpc>
                <a:spcPts val="4899"/>
              </a:lnSpc>
              <a:spcBef>
                <a:spcPts val="3674"/>
              </a:spcBef>
            </a:pPr>
            <a:r>
              <a:rPr lang="en-US" sz="3499">
                <a:solidFill>
                  <a:srgbClr val="232253"/>
                </a:solidFill>
                <a:latin typeface="Nunito"/>
                <a:ea typeface="Nunito"/>
                <a:cs typeface="Nunito"/>
                <a:sym typeface="Nunito"/>
              </a:rPr>
              <a:t>Consider the way the colour moves - does the colour...</a:t>
            </a:r>
          </a:p>
        </p:txBody>
      </p:sp>
      <p:sp>
        <p:nvSpPr>
          <p:cNvPr id="26" name="TextBox 26"/>
          <p:cNvSpPr txBox="1"/>
          <p:nvPr/>
        </p:nvSpPr>
        <p:spPr>
          <a:xfrm>
            <a:off x="5576659" y="3940441"/>
            <a:ext cx="3111743" cy="894080"/>
          </a:xfrm>
          <a:prstGeom prst="rect">
            <a:avLst/>
          </a:prstGeom>
        </p:spPr>
        <p:txBody>
          <a:bodyPr lIns="0" tIns="0" rIns="0" bIns="0" rtlCol="0" anchor="t">
            <a:spAutoFit/>
          </a:bodyPr>
          <a:lstStyle/>
          <a:p>
            <a:pPr marL="0" lvl="0" indent="0" algn="l">
              <a:lnSpc>
                <a:spcPts val="6699"/>
              </a:lnSpc>
              <a:spcBef>
                <a:spcPts val="5024"/>
              </a:spcBef>
            </a:pPr>
            <a:r>
              <a:rPr lang="en-US" sz="6699">
                <a:solidFill>
                  <a:srgbClr val="232253"/>
                </a:solidFill>
                <a:latin typeface="Xplor"/>
                <a:ea typeface="Xplor"/>
                <a:cs typeface="Xplor"/>
                <a:sym typeface="Xplor"/>
              </a:rPr>
              <a:t>flicker</a:t>
            </a:r>
          </a:p>
        </p:txBody>
      </p:sp>
      <p:sp>
        <p:nvSpPr>
          <p:cNvPr id="27" name="TextBox 27"/>
          <p:cNvSpPr txBox="1"/>
          <p:nvPr/>
        </p:nvSpPr>
        <p:spPr>
          <a:xfrm>
            <a:off x="5626855" y="4783770"/>
            <a:ext cx="2805125" cy="12344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a brief, wavering movement, perhaps fragile or fading</a:t>
            </a:r>
          </a:p>
        </p:txBody>
      </p:sp>
      <p:sp>
        <p:nvSpPr>
          <p:cNvPr id="28" name="TextBox 28"/>
          <p:cNvSpPr txBox="1"/>
          <p:nvPr/>
        </p:nvSpPr>
        <p:spPr>
          <a:xfrm>
            <a:off x="9586000" y="3898266"/>
            <a:ext cx="2837765" cy="894080"/>
          </a:xfrm>
          <a:prstGeom prst="rect">
            <a:avLst/>
          </a:prstGeom>
        </p:spPr>
        <p:txBody>
          <a:bodyPr lIns="0" tIns="0" rIns="0" bIns="0" rtlCol="0" anchor="t">
            <a:spAutoFit/>
          </a:bodyPr>
          <a:lstStyle/>
          <a:p>
            <a:pPr marL="0" lvl="0" indent="0" algn="l">
              <a:lnSpc>
                <a:spcPts val="6699"/>
              </a:lnSpc>
              <a:spcBef>
                <a:spcPts val="5024"/>
              </a:spcBef>
            </a:pPr>
            <a:r>
              <a:rPr lang="en-US" sz="6699">
                <a:solidFill>
                  <a:srgbClr val="232253"/>
                </a:solidFill>
                <a:latin typeface="Xplor"/>
                <a:ea typeface="Xplor"/>
                <a:cs typeface="Xplor"/>
                <a:sym typeface="Xplor"/>
              </a:rPr>
              <a:t>creep</a:t>
            </a:r>
          </a:p>
        </p:txBody>
      </p:sp>
      <p:sp>
        <p:nvSpPr>
          <p:cNvPr id="29" name="TextBox 29"/>
          <p:cNvSpPr txBox="1"/>
          <p:nvPr/>
        </p:nvSpPr>
        <p:spPr>
          <a:xfrm>
            <a:off x="9618640" y="4649470"/>
            <a:ext cx="2805125" cy="20726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a slow, silent movement suggesting something stealthy or sinister</a:t>
            </a:r>
          </a:p>
        </p:txBody>
      </p:sp>
      <p:sp>
        <p:nvSpPr>
          <p:cNvPr id="30" name="TextBox 30"/>
          <p:cNvSpPr txBox="1"/>
          <p:nvPr/>
        </p:nvSpPr>
        <p:spPr>
          <a:xfrm>
            <a:off x="13563280" y="3898266"/>
            <a:ext cx="2837765" cy="894080"/>
          </a:xfrm>
          <a:prstGeom prst="rect">
            <a:avLst/>
          </a:prstGeom>
        </p:spPr>
        <p:txBody>
          <a:bodyPr lIns="0" tIns="0" rIns="0" bIns="0" rtlCol="0" anchor="t">
            <a:spAutoFit/>
          </a:bodyPr>
          <a:lstStyle/>
          <a:p>
            <a:pPr marL="0" lvl="0" indent="0" algn="l">
              <a:lnSpc>
                <a:spcPts val="6699"/>
              </a:lnSpc>
              <a:spcBef>
                <a:spcPts val="5024"/>
              </a:spcBef>
            </a:pPr>
            <a:r>
              <a:rPr lang="en-US" sz="6699">
                <a:solidFill>
                  <a:srgbClr val="232253"/>
                </a:solidFill>
                <a:latin typeface="Xplor"/>
                <a:ea typeface="Xplor"/>
                <a:cs typeface="Xplor"/>
                <a:sym typeface="Xplor"/>
              </a:rPr>
              <a:t>burst</a:t>
            </a:r>
          </a:p>
        </p:txBody>
      </p:sp>
      <p:sp>
        <p:nvSpPr>
          <p:cNvPr id="31" name="TextBox 31"/>
          <p:cNvSpPr txBox="1"/>
          <p:nvPr/>
        </p:nvSpPr>
        <p:spPr>
          <a:xfrm>
            <a:off x="13595921" y="4714684"/>
            <a:ext cx="2805125" cy="16535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a sudden, explosive movement, suggesting power or intensity</a:t>
            </a:r>
          </a:p>
        </p:txBody>
      </p:sp>
      <p:sp>
        <p:nvSpPr>
          <p:cNvPr id="32" name="TextBox 32"/>
          <p:cNvSpPr txBox="1"/>
          <p:nvPr/>
        </p:nvSpPr>
        <p:spPr>
          <a:xfrm>
            <a:off x="2211857" y="7212288"/>
            <a:ext cx="3701524" cy="894080"/>
          </a:xfrm>
          <a:prstGeom prst="rect">
            <a:avLst/>
          </a:prstGeom>
        </p:spPr>
        <p:txBody>
          <a:bodyPr lIns="0" tIns="0" rIns="0" bIns="0" rtlCol="0" anchor="t">
            <a:spAutoFit/>
          </a:bodyPr>
          <a:lstStyle/>
          <a:p>
            <a:pPr marL="0" lvl="0" indent="0" algn="l">
              <a:lnSpc>
                <a:spcPts val="6699"/>
              </a:lnSpc>
              <a:spcBef>
                <a:spcPts val="5024"/>
              </a:spcBef>
            </a:pPr>
            <a:r>
              <a:rPr lang="en-US" sz="6699">
                <a:solidFill>
                  <a:srgbClr val="232253"/>
                </a:solidFill>
                <a:latin typeface="Xplor"/>
                <a:ea typeface="Xplor"/>
                <a:cs typeface="Xplor"/>
                <a:sym typeface="Xplor"/>
              </a:rPr>
              <a:t>trickle</a:t>
            </a:r>
          </a:p>
        </p:txBody>
      </p:sp>
      <p:sp>
        <p:nvSpPr>
          <p:cNvPr id="33" name="TextBox 33"/>
          <p:cNvSpPr txBox="1"/>
          <p:nvPr/>
        </p:nvSpPr>
        <p:spPr>
          <a:xfrm>
            <a:off x="2571892" y="8058743"/>
            <a:ext cx="2805125" cy="20726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a slow, leaking movement which enters through cracks or narrow spaces</a:t>
            </a:r>
          </a:p>
        </p:txBody>
      </p:sp>
      <p:sp>
        <p:nvSpPr>
          <p:cNvPr id="34" name="TextBox 34"/>
          <p:cNvSpPr txBox="1"/>
          <p:nvPr/>
        </p:nvSpPr>
        <p:spPr>
          <a:xfrm>
            <a:off x="6181694" y="7202763"/>
            <a:ext cx="2837765" cy="894080"/>
          </a:xfrm>
          <a:prstGeom prst="rect">
            <a:avLst/>
          </a:prstGeom>
        </p:spPr>
        <p:txBody>
          <a:bodyPr lIns="0" tIns="0" rIns="0" bIns="0" rtlCol="0" anchor="t">
            <a:spAutoFit/>
          </a:bodyPr>
          <a:lstStyle/>
          <a:p>
            <a:pPr marL="0" lvl="0" indent="0" algn="l">
              <a:lnSpc>
                <a:spcPts val="6699"/>
              </a:lnSpc>
              <a:spcBef>
                <a:spcPts val="5024"/>
              </a:spcBef>
            </a:pPr>
            <a:r>
              <a:rPr lang="en-US" sz="6699">
                <a:solidFill>
                  <a:srgbClr val="232253"/>
                </a:solidFill>
                <a:latin typeface="Xplor"/>
                <a:ea typeface="Xplor"/>
                <a:cs typeface="Xplor"/>
                <a:sym typeface="Xplor"/>
              </a:rPr>
              <a:t>spill</a:t>
            </a:r>
          </a:p>
        </p:txBody>
      </p:sp>
      <p:sp>
        <p:nvSpPr>
          <p:cNvPr id="35" name="TextBox 35"/>
          <p:cNvSpPr txBox="1"/>
          <p:nvPr/>
        </p:nvSpPr>
        <p:spPr>
          <a:xfrm>
            <a:off x="6214334" y="8163518"/>
            <a:ext cx="2805125" cy="16535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an overflowing, soft movement which indicates a lack of control</a:t>
            </a:r>
          </a:p>
        </p:txBody>
      </p:sp>
      <p:sp>
        <p:nvSpPr>
          <p:cNvPr id="36" name="TextBox 36"/>
          <p:cNvSpPr txBox="1"/>
          <p:nvPr/>
        </p:nvSpPr>
        <p:spPr>
          <a:xfrm>
            <a:off x="10342652" y="7212288"/>
            <a:ext cx="2837765" cy="894080"/>
          </a:xfrm>
          <a:prstGeom prst="rect">
            <a:avLst/>
          </a:prstGeom>
        </p:spPr>
        <p:txBody>
          <a:bodyPr lIns="0" tIns="0" rIns="0" bIns="0" rtlCol="0" anchor="t">
            <a:spAutoFit/>
          </a:bodyPr>
          <a:lstStyle/>
          <a:p>
            <a:pPr marL="0" lvl="0" indent="0" algn="l">
              <a:lnSpc>
                <a:spcPts val="6699"/>
              </a:lnSpc>
              <a:spcBef>
                <a:spcPts val="5024"/>
              </a:spcBef>
            </a:pPr>
            <a:r>
              <a:rPr lang="en-US" sz="6699">
                <a:solidFill>
                  <a:srgbClr val="232253"/>
                </a:solidFill>
                <a:latin typeface="Xplor"/>
                <a:ea typeface="Xplor"/>
                <a:cs typeface="Xplor"/>
                <a:sym typeface="Xplor"/>
              </a:rPr>
              <a:t>drift</a:t>
            </a:r>
          </a:p>
        </p:txBody>
      </p:sp>
      <p:sp>
        <p:nvSpPr>
          <p:cNvPr id="37" name="TextBox 37"/>
          <p:cNvSpPr txBox="1"/>
          <p:nvPr/>
        </p:nvSpPr>
        <p:spPr>
          <a:xfrm>
            <a:off x="10375292" y="8173043"/>
            <a:ext cx="2805125" cy="16535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a soft, floating motion, suggesting something calm or dreamlike</a:t>
            </a:r>
          </a:p>
        </p:txBody>
      </p:sp>
      <p:sp>
        <p:nvSpPr>
          <p:cNvPr id="38" name="TextBox 38"/>
          <p:cNvSpPr txBox="1"/>
          <p:nvPr/>
        </p:nvSpPr>
        <p:spPr>
          <a:xfrm>
            <a:off x="14532967" y="7212288"/>
            <a:ext cx="2837765" cy="894080"/>
          </a:xfrm>
          <a:prstGeom prst="rect">
            <a:avLst/>
          </a:prstGeom>
        </p:spPr>
        <p:txBody>
          <a:bodyPr lIns="0" tIns="0" rIns="0" bIns="0" rtlCol="0" anchor="t">
            <a:spAutoFit/>
          </a:bodyPr>
          <a:lstStyle/>
          <a:p>
            <a:pPr marL="0" lvl="0" indent="0" algn="l">
              <a:lnSpc>
                <a:spcPts val="6699"/>
              </a:lnSpc>
              <a:spcBef>
                <a:spcPts val="5024"/>
              </a:spcBef>
            </a:pPr>
            <a:r>
              <a:rPr lang="en-US" sz="6699">
                <a:solidFill>
                  <a:srgbClr val="232253"/>
                </a:solidFill>
                <a:latin typeface="Xplor"/>
                <a:ea typeface="Xplor"/>
                <a:cs typeface="Xplor"/>
                <a:sym typeface="Xplor"/>
              </a:rPr>
              <a:t>sink</a:t>
            </a:r>
          </a:p>
        </p:txBody>
      </p:sp>
      <p:sp>
        <p:nvSpPr>
          <p:cNvPr id="39" name="TextBox 39"/>
          <p:cNvSpPr txBox="1"/>
          <p:nvPr/>
        </p:nvSpPr>
        <p:spPr>
          <a:xfrm>
            <a:off x="14565608" y="8173043"/>
            <a:ext cx="2805125" cy="1653539"/>
          </a:xfrm>
          <a:prstGeom prst="rect">
            <a:avLst/>
          </a:prstGeom>
        </p:spPr>
        <p:txBody>
          <a:bodyPr lIns="0" tIns="0" rIns="0" bIns="0" rtlCol="0" anchor="t">
            <a:spAutoFit/>
          </a:bodyPr>
          <a:lstStyle/>
          <a:p>
            <a:pPr marL="0" lvl="0" indent="0" algn="l">
              <a:lnSpc>
                <a:spcPts val="3360"/>
              </a:lnSpc>
              <a:spcBef>
                <a:spcPts val="2520"/>
              </a:spcBef>
            </a:pPr>
            <a:r>
              <a:rPr lang="en-US" sz="2400">
                <a:solidFill>
                  <a:srgbClr val="232253"/>
                </a:solidFill>
                <a:latin typeface="Nunito"/>
                <a:ea typeface="Nunito"/>
                <a:cs typeface="Nunito"/>
                <a:sym typeface="Nunito"/>
              </a:rPr>
              <a:t>a downward, heavy movement - suggesting weight or finality</a:t>
            </a:r>
          </a:p>
        </p:txBody>
      </p:sp>
      <p:grpSp>
        <p:nvGrpSpPr>
          <p:cNvPr id="40" name="Group 40"/>
          <p:cNvGrpSpPr/>
          <p:nvPr/>
        </p:nvGrpSpPr>
        <p:grpSpPr>
          <a:xfrm>
            <a:off x="3655298" y="6671382"/>
            <a:ext cx="294269" cy="293257"/>
            <a:chOff x="0" y="0"/>
            <a:chExt cx="289936" cy="288939"/>
          </a:xfrm>
        </p:grpSpPr>
        <p:sp>
          <p:nvSpPr>
            <p:cNvPr id="41" name="Freeform 41"/>
            <p:cNvSpPr/>
            <p:nvPr/>
          </p:nvSpPr>
          <p:spPr>
            <a:xfrm>
              <a:off x="0" y="0"/>
              <a:ext cx="289936" cy="288939"/>
            </a:xfrm>
            <a:custGeom>
              <a:avLst/>
              <a:gdLst/>
              <a:ahLst/>
              <a:cxnLst/>
              <a:rect l="l" t="t" r="r" b="b"/>
              <a:pathLst>
                <a:path w="289936" h="288939">
                  <a:moveTo>
                    <a:pt x="144968" y="0"/>
                  </a:moveTo>
                  <a:cubicBezTo>
                    <a:pt x="64904" y="0"/>
                    <a:pt x="0" y="64681"/>
                    <a:pt x="0" y="144469"/>
                  </a:cubicBezTo>
                  <a:cubicBezTo>
                    <a:pt x="0" y="224258"/>
                    <a:pt x="64904" y="288939"/>
                    <a:pt x="144968" y="288939"/>
                  </a:cubicBezTo>
                  <a:cubicBezTo>
                    <a:pt x="225032" y="288939"/>
                    <a:pt x="289936" y="224258"/>
                    <a:pt x="289936" y="144469"/>
                  </a:cubicBezTo>
                  <a:cubicBezTo>
                    <a:pt x="289936" y="64681"/>
                    <a:pt x="225032" y="0"/>
                    <a:pt x="144968" y="0"/>
                  </a:cubicBezTo>
                  <a:close/>
                </a:path>
              </a:pathLst>
            </a:custGeom>
            <a:solidFill>
              <a:srgbClr val="F6F6F6"/>
            </a:solidFill>
            <a:ln w="85725" cap="sq">
              <a:solidFill>
                <a:srgbClr val="B9A38B"/>
              </a:solidFill>
              <a:prstDash val="solid"/>
              <a:miter/>
            </a:ln>
          </p:spPr>
          <p:txBody>
            <a:bodyPr/>
            <a:lstStyle/>
            <a:p>
              <a:endParaRPr lang="en-GB"/>
            </a:p>
          </p:txBody>
        </p:sp>
        <p:sp>
          <p:nvSpPr>
            <p:cNvPr id="42" name="TextBox 42"/>
            <p:cNvSpPr txBox="1"/>
            <p:nvPr/>
          </p:nvSpPr>
          <p:spPr>
            <a:xfrm>
              <a:off x="27182" y="-11012"/>
              <a:ext cx="235573" cy="272863"/>
            </a:xfrm>
            <a:prstGeom prst="rect">
              <a:avLst/>
            </a:prstGeom>
          </p:spPr>
          <p:txBody>
            <a:bodyPr lIns="50800" tIns="50800" rIns="50800" bIns="50800" rtlCol="0" anchor="ctr"/>
            <a:lstStyle/>
            <a:p>
              <a:pPr algn="ctr">
                <a:lnSpc>
                  <a:spcPts val="3360"/>
                </a:lnSpc>
              </a:pPr>
              <a:endParaRPr/>
            </a:p>
          </p:txBody>
        </p:sp>
      </p:grpSp>
      <p:grpSp>
        <p:nvGrpSpPr>
          <p:cNvPr id="43" name="Group 43"/>
          <p:cNvGrpSpPr/>
          <p:nvPr/>
        </p:nvGrpSpPr>
        <p:grpSpPr>
          <a:xfrm>
            <a:off x="7607838" y="6671382"/>
            <a:ext cx="294269" cy="293257"/>
            <a:chOff x="0" y="0"/>
            <a:chExt cx="289936" cy="288939"/>
          </a:xfrm>
        </p:grpSpPr>
        <p:sp>
          <p:nvSpPr>
            <p:cNvPr id="44" name="Freeform 44"/>
            <p:cNvSpPr/>
            <p:nvPr/>
          </p:nvSpPr>
          <p:spPr>
            <a:xfrm>
              <a:off x="0" y="0"/>
              <a:ext cx="289936" cy="288939"/>
            </a:xfrm>
            <a:custGeom>
              <a:avLst/>
              <a:gdLst/>
              <a:ahLst/>
              <a:cxnLst/>
              <a:rect l="l" t="t" r="r" b="b"/>
              <a:pathLst>
                <a:path w="289936" h="288939">
                  <a:moveTo>
                    <a:pt x="144968" y="0"/>
                  </a:moveTo>
                  <a:cubicBezTo>
                    <a:pt x="64904" y="0"/>
                    <a:pt x="0" y="64681"/>
                    <a:pt x="0" y="144469"/>
                  </a:cubicBezTo>
                  <a:cubicBezTo>
                    <a:pt x="0" y="224258"/>
                    <a:pt x="64904" y="288939"/>
                    <a:pt x="144968" y="288939"/>
                  </a:cubicBezTo>
                  <a:cubicBezTo>
                    <a:pt x="225032" y="288939"/>
                    <a:pt x="289936" y="224258"/>
                    <a:pt x="289936" y="144469"/>
                  </a:cubicBezTo>
                  <a:cubicBezTo>
                    <a:pt x="289936" y="64681"/>
                    <a:pt x="225032" y="0"/>
                    <a:pt x="144968" y="0"/>
                  </a:cubicBezTo>
                  <a:close/>
                </a:path>
              </a:pathLst>
            </a:custGeom>
            <a:solidFill>
              <a:srgbClr val="F6F6F6"/>
            </a:solidFill>
            <a:ln w="85725" cap="sq">
              <a:solidFill>
                <a:srgbClr val="B9A38B"/>
              </a:solidFill>
              <a:prstDash val="solid"/>
              <a:miter/>
            </a:ln>
          </p:spPr>
          <p:txBody>
            <a:bodyPr/>
            <a:lstStyle/>
            <a:p>
              <a:endParaRPr lang="en-GB"/>
            </a:p>
          </p:txBody>
        </p:sp>
        <p:sp>
          <p:nvSpPr>
            <p:cNvPr id="45" name="TextBox 45"/>
            <p:cNvSpPr txBox="1"/>
            <p:nvPr/>
          </p:nvSpPr>
          <p:spPr>
            <a:xfrm>
              <a:off x="27182" y="-11012"/>
              <a:ext cx="235573" cy="272863"/>
            </a:xfrm>
            <a:prstGeom prst="rect">
              <a:avLst/>
            </a:prstGeom>
          </p:spPr>
          <p:txBody>
            <a:bodyPr lIns="50800" tIns="50800" rIns="50800" bIns="50800" rtlCol="0" anchor="ctr"/>
            <a:lstStyle/>
            <a:p>
              <a:pPr algn="ctr">
                <a:lnSpc>
                  <a:spcPts val="3360"/>
                </a:lnSpc>
              </a:pPr>
              <a:endParaRPr/>
            </a:p>
          </p:txBody>
        </p:sp>
      </p:grpSp>
      <p:grpSp>
        <p:nvGrpSpPr>
          <p:cNvPr id="46" name="Group 46"/>
          <p:cNvGrpSpPr/>
          <p:nvPr/>
        </p:nvGrpSpPr>
        <p:grpSpPr>
          <a:xfrm>
            <a:off x="11632889" y="6671382"/>
            <a:ext cx="294269" cy="293257"/>
            <a:chOff x="0" y="0"/>
            <a:chExt cx="289936" cy="288939"/>
          </a:xfrm>
        </p:grpSpPr>
        <p:sp>
          <p:nvSpPr>
            <p:cNvPr id="47" name="Freeform 47"/>
            <p:cNvSpPr/>
            <p:nvPr/>
          </p:nvSpPr>
          <p:spPr>
            <a:xfrm>
              <a:off x="0" y="0"/>
              <a:ext cx="289936" cy="288939"/>
            </a:xfrm>
            <a:custGeom>
              <a:avLst/>
              <a:gdLst/>
              <a:ahLst/>
              <a:cxnLst/>
              <a:rect l="l" t="t" r="r" b="b"/>
              <a:pathLst>
                <a:path w="289936" h="288939">
                  <a:moveTo>
                    <a:pt x="144968" y="0"/>
                  </a:moveTo>
                  <a:cubicBezTo>
                    <a:pt x="64904" y="0"/>
                    <a:pt x="0" y="64681"/>
                    <a:pt x="0" y="144469"/>
                  </a:cubicBezTo>
                  <a:cubicBezTo>
                    <a:pt x="0" y="224258"/>
                    <a:pt x="64904" y="288939"/>
                    <a:pt x="144968" y="288939"/>
                  </a:cubicBezTo>
                  <a:cubicBezTo>
                    <a:pt x="225032" y="288939"/>
                    <a:pt x="289936" y="224258"/>
                    <a:pt x="289936" y="144469"/>
                  </a:cubicBezTo>
                  <a:cubicBezTo>
                    <a:pt x="289936" y="64681"/>
                    <a:pt x="225032" y="0"/>
                    <a:pt x="144968" y="0"/>
                  </a:cubicBezTo>
                  <a:close/>
                </a:path>
              </a:pathLst>
            </a:custGeom>
            <a:solidFill>
              <a:srgbClr val="F6F6F6"/>
            </a:solidFill>
            <a:ln w="85725" cap="sq">
              <a:solidFill>
                <a:srgbClr val="B9A38B"/>
              </a:solidFill>
              <a:prstDash val="solid"/>
              <a:miter/>
            </a:ln>
          </p:spPr>
          <p:txBody>
            <a:bodyPr/>
            <a:lstStyle/>
            <a:p>
              <a:endParaRPr lang="en-GB"/>
            </a:p>
          </p:txBody>
        </p:sp>
        <p:sp>
          <p:nvSpPr>
            <p:cNvPr id="48" name="TextBox 48"/>
            <p:cNvSpPr txBox="1"/>
            <p:nvPr/>
          </p:nvSpPr>
          <p:spPr>
            <a:xfrm>
              <a:off x="27182" y="-11012"/>
              <a:ext cx="235573" cy="272863"/>
            </a:xfrm>
            <a:prstGeom prst="rect">
              <a:avLst/>
            </a:prstGeom>
          </p:spPr>
          <p:txBody>
            <a:bodyPr lIns="50800" tIns="50800" rIns="50800" bIns="50800" rtlCol="0" anchor="ctr"/>
            <a:lstStyle/>
            <a:p>
              <a:pPr algn="ctr">
                <a:lnSpc>
                  <a:spcPts val="3360"/>
                </a:lnSpc>
              </a:pPr>
              <a:endParaRPr/>
            </a:p>
          </p:txBody>
        </p:sp>
      </p:grpSp>
      <p:grpSp>
        <p:nvGrpSpPr>
          <p:cNvPr id="49" name="Group 49"/>
          <p:cNvGrpSpPr/>
          <p:nvPr/>
        </p:nvGrpSpPr>
        <p:grpSpPr>
          <a:xfrm>
            <a:off x="15657580" y="6671382"/>
            <a:ext cx="294269" cy="293257"/>
            <a:chOff x="0" y="0"/>
            <a:chExt cx="289936" cy="288939"/>
          </a:xfrm>
        </p:grpSpPr>
        <p:sp>
          <p:nvSpPr>
            <p:cNvPr id="50" name="Freeform 50"/>
            <p:cNvSpPr/>
            <p:nvPr/>
          </p:nvSpPr>
          <p:spPr>
            <a:xfrm>
              <a:off x="0" y="0"/>
              <a:ext cx="289936" cy="288939"/>
            </a:xfrm>
            <a:custGeom>
              <a:avLst/>
              <a:gdLst/>
              <a:ahLst/>
              <a:cxnLst/>
              <a:rect l="l" t="t" r="r" b="b"/>
              <a:pathLst>
                <a:path w="289936" h="288939">
                  <a:moveTo>
                    <a:pt x="144968" y="0"/>
                  </a:moveTo>
                  <a:cubicBezTo>
                    <a:pt x="64904" y="0"/>
                    <a:pt x="0" y="64681"/>
                    <a:pt x="0" y="144469"/>
                  </a:cubicBezTo>
                  <a:cubicBezTo>
                    <a:pt x="0" y="224258"/>
                    <a:pt x="64904" y="288939"/>
                    <a:pt x="144968" y="288939"/>
                  </a:cubicBezTo>
                  <a:cubicBezTo>
                    <a:pt x="225032" y="288939"/>
                    <a:pt x="289936" y="224258"/>
                    <a:pt x="289936" y="144469"/>
                  </a:cubicBezTo>
                  <a:cubicBezTo>
                    <a:pt x="289936" y="64681"/>
                    <a:pt x="225032" y="0"/>
                    <a:pt x="144968" y="0"/>
                  </a:cubicBezTo>
                  <a:close/>
                </a:path>
              </a:pathLst>
            </a:custGeom>
            <a:solidFill>
              <a:srgbClr val="F6F6F6"/>
            </a:solidFill>
            <a:ln w="85725" cap="sq">
              <a:solidFill>
                <a:srgbClr val="B9A38B"/>
              </a:solidFill>
              <a:prstDash val="solid"/>
              <a:miter/>
            </a:ln>
          </p:spPr>
          <p:txBody>
            <a:bodyPr/>
            <a:lstStyle/>
            <a:p>
              <a:endParaRPr lang="en-GB"/>
            </a:p>
          </p:txBody>
        </p:sp>
        <p:sp>
          <p:nvSpPr>
            <p:cNvPr id="51" name="TextBox 51"/>
            <p:cNvSpPr txBox="1"/>
            <p:nvPr/>
          </p:nvSpPr>
          <p:spPr>
            <a:xfrm>
              <a:off x="27182" y="-11012"/>
              <a:ext cx="235573" cy="272863"/>
            </a:xfrm>
            <a:prstGeom prst="rect">
              <a:avLst/>
            </a:prstGeom>
          </p:spPr>
          <p:txBody>
            <a:bodyPr lIns="50800" tIns="50800" rIns="50800" bIns="50800" rtlCol="0" anchor="ctr"/>
            <a:lstStyle/>
            <a:p>
              <a:pPr algn="ctr">
                <a:lnSpc>
                  <a:spcPts val="3360"/>
                </a:lnSpc>
              </a:pP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7174186">
            <a:off x="4469255" y="6843959"/>
            <a:ext cx="7901684" cy="8530833"/>
          </a:xfrm>
          <a:custGeom>
            <a:avLst/>
            <a:gdLst/>
            <a:ahLst/>
            <a:cxnLst/>
            <a:rect l="l" t="t" r="r" b="b"/>
            <a:pathLst>
              <a:path w="7901684" h="8530833">
                <a:moveTo>
                  <a:pt x="0" y="0"/>
                </a:moveTo>
                <a:lnTo>
                  <a:pt x="7901684" y="0"/>
                </a:lnTo>
                <a:lnTo>
                  <a:pt x="7901684" y="8530833"/>
                </a:lnTo>
                <a:lnTo>
                  <a:pt x="0" y="8530833"/>
                </a:lnTo>
                <a:lnTo>
                  <a:pt x="0" y="0"/>
                </a:lnTo>
                <a:close/>
              </a:path>
            </a:pathLst>
          </a:custGeom>
          <a:blipFill>
            <a:blip r:embed="rId3">
              <a:alphaModFix amt="25000"/>
            </a:blip>
            <a:stretch>
              <a:fillRect/>
            </a:stretch>
          </a:blipFill>
        </p:spPr>
        <p:txBody>
          <a:bodyPr/>
          <a:lstStyle/>
          <a:p>
            <a:endParaRPr lang="en-GB"/>
          </a:p>
        </p:txBody>
      </p:sp>
      <p:sp>
        <p:nvSpPr>
          <p:cNvPr id="4" name="Freeform 4"/>
          <p:cNvSpPr/>
          <p:nvPr/>
        </p:nvSpPr>
        <p:spPr>
          <a:xfrm rot="6647315">
            <a:off x="13663363" y="-83804"/>
            <a:ext cx="7502274" cy="8813244"/>
          </a:xfrm>
          <a:custGeom>
            <a:avLst/>
            <a:gdLst/>
            <a:ahLst/>
            <a:cxnLst/>
            <a:rect l="l" t="t" r="r" b="b"/>
            <a:pathLst>
              <a:path w="7502274" h="8813244">
                <a:moveTo>
                  <a:pt x="0" y="0"/>
                </a:moveTo>
                <a:lnTo>
                  <a:pt x="7502274" y="0"/>
                </a:lnTo>
                <a:lnTo>
                  <a:pt x="7502274" y="8813244"/>
                </a:lnTo>
                <a:lnTo>
                  <a:pt x="0" y="8813244"/>
                </a:lnTo>
                <a:lnTo>
                  <a:pt x="0" y="0"/>
                </a:lnTo>
                <a:close/>
              </a:path>
            </a:pathLst>
          </a:custGeom>
          <a:blipFill>
            <a:blip r:embed="rId4">
              <a:alphaModFix amt="30000"/>
            </a:blip>
            <a:stretch>
              <a:fillRect/>
            </a:stretch>
          </a:blipFill>
        </p:spPr>
        <p:txBody>
          <a:bodyPr/>
          <a:lstStyle/>
          <a:p>
            <a:endParaRPr lang="en-GB"/>
          </a:p>
        </p:txBody>
      </p:sp>
      <p:sp>
        <p:nvSpPr>
          <p:cNvPr id="5" name="Freeform 5"/>
          <p:cNvSpPr/>
          <p:nvPr/>
        </p:nvSpPr>
        <p:spPr>
          <a:xfrm rot="-6433475">
            <a:off x="-2102121" y="157523"/>
            <a:ext cx="8398762" cy="8062811"/>
          </a:xfrm>
          <a:custGeom>
            <a:avLst/>
            <a:gdLst/>
            <a:ahLst/>
            <a:cxnLst/>
            <a:rect l="l" t="t" r="r" b="b"/>
            <a:pathLst>
              <a:path w="8398762" h="8062811">
                <a:moveTo>
                  <a:pt x="0" y="0"/>
                </a:moveTo>
                <a:lnTo>
                  <a:pt x="8398762" y="0"/>
                </a:lnTo>
                <a:lnTo>
                  <a:pt x="8398762" y="8062811"/>
                </a:lnTo>
                <a:lnTo>
                  <a:pt x="0" y="8062811"/>
                </a:lnTo>
                <a:lnTo>
                  <a:pt x="0" y="0"/>
                </a:lnTo>
                <a:close/>
              </a:path>
            </a:pathLst>
          </a:custGeom>
          <a:blipFill>
            <a:blip r:embed="rId5">
              <a:alphaModFix amt="25000"/>
            </a:blip>
            <a:stretch>
              <a:fillRect/>
            </a:stretch>
          </a:blipFill>
        </p:spPr>
        <p:txBody>
          <a:bodyPr/>
          <a:lstStyle/>
          <a:p>
            <a:endParaRPr lang="en-GB"/>
          </a:p>
        </p:txBody>
      </p:sp>
      <p:sp>
        <p:nvSpPr>
          <p:cNvPr id="6" name="Freeform 6"/>
          <p:cNvSpPr/>
          <p:nvPr/>
        </p:nvSpPr>
        <p:spPr>
          <a:xfrm rot="2766261" flipV="1">
            <a:off x="7824109" y="414415"/>
            <a:ext cx="506719" cy="5197121"/>
          </a:xfrm>
          <a:custGeom>
            <a:avLst/>
            <a:gdLst/>
            <a:ahLst/>
            <a:cxnLst/>
            <a:rect l="l" t="t" r="r" b="b"/>
            <a:pathLst>
              <a:path w="506719" h="5197121">
                <a:moveTo>
                  <a:pt x="0" y="5197121"/>
                </a:moveTo>
                <a:lnTo>
                  <a:pt x="506719" y="5197121"/>
                </a:lnTo>
                <a:lnTo>
                  <a:pt x="506719" y="0"/>
                </a:lnTo>
                <a:lnTo>
                  <a:pt x="0" y="0"/>
                </a:lnTo>
                <a:lnTo>
                  <a:pt x="0" y="5197121"/>
                </a:lnTo>
                <a:close/>
              </a:path>
            </a:pathLst>
          </a:custGeom>
          <a:blipFill>
            <a:blip r:embed="rId6"/>
            <a:stretch>
              <a:fillRect/>
            </a:stretch>
          </a:blipFill>
        </p:spPr>
        <p:txBody>
          <a:bodyPr/>
          <a:lstStyle/>
          <a:p>
            <a:endParaRPr lang="en-GB"/>
          </a:p>
        </p:txBody>
      </p:sp>
      <p:sp>
        <p:nvSpPr>
          <p:cNvPr id="7" name="Freeform 7"/>
          <p:cNvSpPr/>
          <p:nvPr/>
        </p:nvSpPr>
        <p:spPr>
          <a:xfrm rot="-1213746">
            <a:off x="7377888" y="-3133400"/>
            <a:ext cx="5495559" cy="4114800"/>
          </a:xfrm>
          <a:custGeom>
            <a:avLst/>
            <a:gdLst/>
            <a:ahLst/>
            <a:cxnLst/>
            <a:rect l="l" t="t" r="r" b="b"/>
            <a:pathLst>
              <a:path w="5495559" h="4114800">
                <a:moveTo>
                  <a:pt x="0" y="0"/>
                </a:moveTo>
                <a:lnTo>
                  <a:pt x="5495559" y="0"/>
                </a:lnTo>
                <a:lnTo>
                  <a:pt x="5495559" y="4114800"/>
                </a:lnTo>
                <a:lnTo>
                  <a:pt x="0" y="4114800"/>
                </a:lnTo>
                <a:lnTo>
                  <a:pt x="0" y="0"/>
                </a:lnTo>
                <a:close/>
              </a:path>
            </a:pathLst>
          </a:custGeom>
          <a:blipFill>
            <a:blip>
              <a:alphaModFix amt="30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8" name="Freeform 8"/>
          <p:cNvSpPr/>
          <p:nvPr/>
        </p:nvSpPr>
        <p:spPr>
          <a:xfrm rot="-2425760">
            <a:off x="18159016" y="2236461"/>
            <a:ext cx="848121" cy="4584437"/>
          </a:xfrm>
          <a:custGeom>
            <a:avLst/>
            <a:gdLst/>
            <a:ahLst/>
            <a:cxnLst/>
            <a:rect l="l" t="t" r="r" b="b"/>
            <a:pathLst>
              <a:path w="848121" h="4584437">
                <a:moveTo>
                  <a:pt x="0" y="0"/>
                </a:moveTo>
                <a:lnTo>
                  <a:pt x="848121" y="0"/>
                </a:lnTo>
                <a:lnTo>
                  <a:pt x="848121" y="4584438"/>
                </a:lnTo>
                <a:lnTo>
                  <a:pt x="0" y="4584438"/>
                </a:lnTo>
                <a:lnTo>
                  <a:pt x="0" y="0"/>
                </a:lnTo>
                <a:close/>
              </a:path>
            </a:pathLst>
          </a:custGeom>
          <a:blipFill>
            <a:blip r:embed="rId8"/>
            <a:stretch>
              <a:fillRect/>
            </a:stretch>
          </a:blipFill>
        </p:spPr>
        <p:txBody>
          <a:bodyPr/>
          <a:lstStyle/>
          <a:p>
            <a:endParaRPr lang="en-GB"/>
          </a:p>
        </p:txBody>
      </p:sp>
      <p:sp>
        <p:nvSpPr>
          <p:cNvPr id="9" name="Freeform 9"/>
          <p:cNvSpPr/>
          <p:nvPr/>
        </p:nvSpPr>
        <p:spPr>
          <a:xfrm>
            <a:off x="8037724" y="1028700"/>
            <a:ext cx="8771211" cy="5519838"/>
          </a:xfrm>
          <a:custGeom>
            <a:avLst/>
            <a:gdLst/>
            <a:ahLst/>
            <a:cxnLst/>
            <a:rect l="l" t="t" r="r" b="b"/>
            <a:pathLst>
              <a:path w="8771211" h="5519838">
                <a:moveTo>
                  <a:pt x="0" y="0"/>
                </a:moveTo>
                <a:lnTo>
                  <a:pt x="8771210" y="0"/>
                </a:lnTo>
                <a:lnTo>
                  <a:pt x="8771210" y="5519838"/>
                </a:lnTo>
                <a:lnTo>
                  <a:pt x="0" y="5519838"/>
                </a:lnTo>
                <a:lnTo>
                  <a:pt x="0" y="0"/>
                </a:lnTo>
                <a:close/>
              </a:path>
            </a:pathLst>
          </a:custGeom>
          <a:blipFill>
            <a:blip r:embed="rId9"/>
            <a:stretch>
              <a:fillRect t="-10178" b="-8998"/>
            </a:stretch>
          </a:blipFill>
        </p:spPr>
        <p:txBody>
          <a:bodyPr/>
          <a:lstStyle/>
          <a:p>
            <a:endParaRPr lang="en-GB"/>
          </a:p>
        </p:txBody>
      </p:sp>
      <p:sp>
        <p:nvSpPr>
          <p:cNvPr id="10" name="TextBox 10"/>
          <p:cNvSpPr txBox="1"/>
          <p:nvPr/>
        </p:nvSpPr>
        <p:spPr>
          <a:xfrm>
            <a:off x="6835981" y="-26861"/>
            <a:ext cx="11748219" cy="1349403"/>
          </a:xfrm>
          <a:prstGeom prst="rect">
            <a:avLst/>
          </a:prstGeom>
        </p:spPr>
        <p:txBody>
          <a:bodyPr lIns="0" tIns="0" rIns="0" bIns="0" rtlCol="0" anchor="t">
            <a:spAutoFit/>
          </a:bodyPr>
          <a:lstStyle/>
          <a:p>
            <a:pPr marL="0" lvl="0" indent="0" algn="l">
              <a:lnSpc>
                <a:spcPts val="10001"/>
              </a:lnSpc>
              <a:spcBef>
                <a:spcPts val="7500"/>
              </a:spcBef>
            </a:pPr>
            <a:r>
              <a:rPr lang="en-US" sz="10001">
                <a:solidFill>
                  <a:srgbClr val="232253"/>
                </a:solidFill>
                <a:latin typeface="Xplor"/>
                <a:ea typeface="Xplor"/>
                <a:cs typeface="Xplor"/>
                <a:sym typeface="Xplor"/>
              </a:rPr>
              <a:t>verbs for colour</a:t>
            </a:r>
          </a:p>
        </p:txBody>
      </p:sp>
      <p:sp>
        <p:nvSpPr>
          <p:cNvPr id="11" name="TextBox 11"/>
          <p:cNvSpPr txBox="1"/>
          <p:nvPr/>
        </p:nvSpPr>
        <p:spPr>
          <a:xfrm>
            <a:off x="6835981" y="6481863"/>
            <a:ext cx="11174697" cy="3580765"/>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232253"/>
                </a:solidFill>
                <a:latin typeface="Canva Sans"/>
                <a:ea typeface="Canva Sans"/>
                <a:cs typeface="Canva Sans"/>
                <a:sym typeface="Canva Sans"/>
              </a:rPr>
              <a:t>A </a:t>
            </a:r>
            <a:r>
              <a:rPr lang="en-US" sz="3399" b="1">
                <a:solidFill>
                  <a:srgbClr val="0CC0DF"/>
                </a:solidFill>
                <a:latin typeface="Canva Sans Bold"/>
                <a:ea typeface="Canva Sans Bold"/>
                <a:cs typeface="Canva Sans Bold"/>
                <a:sym typeface="Canva Sans Bold"/>
              </a:rPr>
              <a:t>blur of turquoise</a:t>
            </a:r>
            <a:r>
              <a:rPr lang="en-US" sz="3399" b="1">
                <a:solidFill>
                  <a:srgbClr val="232253"/>
                </a:solidFill>
                <a:latin typeface="Canva Sans Bold"/>
                <a:ea typeface="Canva Sans Bold"/>
                <a:cs typeface="Canva Sans Bold"/>
                <a:sym typeface="Canva Sans Bold"/>
              </a:rPr>
              <a:t> [VERB]</a:t>
            </a:r>
            <a:r>
              <a:rPr lang="en-US" sz="3399">
                <a:solidFill>
                  <a:srgbClr val="232253"/>
                </a:solidFill>
                <a:latin typeface="Canva Sans"/>
                <a:ea typeface="Canva Sans"/>
                <a:cs typeface="Canva Sans"/>
                <a:sym typeface="Canva Sans"/>
              </a:rPr>
              <a:t> across the seabed, soft as breath.</a:t>
            </a:r>
          </a:p>
          <a:p>
            <a:pPr marL="734059" lvl="1" indent="-367030" algn="l">
              <a:lnSpc>
                <a:spcPts val="4759"/>
              </a:lnSpc>
              <a:buFont typeface="Arial"/>
              <a:buChar char="•"/>
            </a:pPr>
            <a:r>
              <a:rPr lang="en-US" sz="3399">
                <a:solidFill>
                  <a:srgbClr val="232253"/>
                </a:solidFill>
                <a:latin typeface="Canva Sans"/>
                <a:ea typeface="Canva Sans"/>
                <a:cs typeface="Canva Sans"/>
                <a:sym typeface="Canva Sans"/>
              </a:rPr>
              <a:t>Light </a:t>
            </a:r>
            <a:r>
              <a:rPr lang="en-US" sz="3399" b="1">
                <a:solidFill>
                  <a:srgbClr val="232253"/>
                </a:solidFill>
                <a:latin typeface="Canva Sans Bold"/>
                <a:ea typeface="Canva Sans Bold"/>
                <a:cs typeface="Canva Sans Bold"/>
                <a:sym typeface="Canva Sans Bold"/>
              </a:rPr>
              <a:t>[VERB]</a:t>
            </a:r>
            <a:r>
              <a:rPr lang="en-US" sz="3399">
                <a:solidFill>
                  <a:srgbClr val="232253"/>
                </a:solidFill>
                <a:latin typeface="Canva Sans"/>
                <a:ea typeface="Canva Sans"/>
                <a:cs typeface="Canva Sans"/>
                <a:sym typeface="Canva Sans"/>
              </a:rPr>
              <a:t> over the turtle’s shell in a dappled </a:t>
            </a:r>
            <a:r>
              <a:rPr lang="en-US" sz="3399" b="1">
                <a:solidFill>
                  <a:srgbClr val="00BF63"/>
                </a:solidFill>
                <a:latin typeface="Canva Sans Bold"/>
                <a:ea typeface="Canva Sans Bold"/>
                <a:cs typeface="Canva Sans Bold"/>
                <a:sym typeface="Canva Sans Bold"/>
              </a:rPr>
              <a:t>glaze of emerald and honeyed gold.</a:t>
            </a:r>
          </a:p>
          <a:p>
            <a:pPr marL="734059" lvl="1" indent="-367030" algn="l">
              <a:lnSpc>
                <a:spcPts val="4759"/>
              </a:lnSpc>
              <a:buFont typeface="Arial"/>
              <a:buChar char="•"/>
            </a:pPr>
            <a:r>
              <a:rPr lang="en-US" sz="3399" b="1">
                <a:solidFill>
                  <a:srgbClr val="7ED957"/>
                </a:solidFill>
                <a:latin typeface="Canva Sans Bold"/>
                <a:ea typeface="Canva Sans Bold"/>
                <a:cs typeface="Canva Sans Bold"/>
                <a:sym typeface="Canva Sans Bold"/>
              </a:rPr>
              <a:t>Mint green</a:t>
            </a:r>
            <a:r>
              <a:rPr lang="en-US" sz="3399">
                <a:solidFill>
                  <a:srgbClr val="232253"/>
                </a:solidFill>
                <a:latin typeface="Canva Sans"/>
                <a:ea typeface="Canva Sans"/>
                <a:cs typeface="Canva Sans"/>
                <a:sym typeface="Canva Sans"/>
              </a:rPr>
              <a:t> </a:t>
            </a:r>
            <a:r>
              <a:rPr lang="en-US" sz="3399" b="1">
                <a:solidFill>
                  <a:srgbClr val="232253"/>
                </a:solidFill>
                <a:latin typeface="Canva Sans Bold"/>
                <a:ea typeface="Canva Sans Bold"/>
                <a:cs typeface="Canva Sans Bold"/>
                <a:sym typeface="Canva Sans Bold"/>
              </a:rPr>
              <a:t>[VERB]</a:t>
            </a:r>
            <a:r>
              <a:rPr lang="en-US" sz="3399">
                <a:solidFill>
                  <a:srgbClr val="232253"/>
                </a:solidFill>
                <a:latin typeface="Canva Sans"/>
                <a:ea typeface="Canva Sans"/>
                <a:cs typeface="Canva Sans"/>
                <a:sym typeface="Canva Sans"/>
              </a:rPr>
              <a:t> around its limbs, wrapping the turtle in a shimmer that moved like thought.</a:t>
            </a:r>
          </a:p>
        </p:txBody>
      </p:sp>
      <p:graphicFrame>
        <p:nvGraphicFramePr>
          <p:cNvPr id="12" name="Object 12"/>
          <p:cNvGraphicFramePr/>
          <p:nvPr/>
        </p:nvGraphicFramePr>
        <p:xfrm>
          <a:off x="235716" y="0"/>
          <a:ext cx="6271304" cy="10287000"/>
        </p:xfrm>
        <a:graphic>
          <a:graphicData uri="http://schemas.openxmlformats.org/presentationml/2006/ole">
            <mc:AlternateContent xmlns:mc="http://schemas.openxmlformats.org/markup-compatibility/2006">
              <mc:Choice xmlns:v="urn:schemas-microsoft-com:vml" Requires="v">
                <p:oleObj name="Worksheet" r:id="rId10" imgW="8318500" imgH="12344400" progId="Excel.Sheet.12">
                  <p:embed/>
                </p:oleObj>
              </mc:Choice>
              <mc:Fallback>
                <p:oleObj name="Worksheet" r:id="rId10" imgW="8318500" imgH="12344400" progId="Excel.Sheet.12">
                  <p:embed/>
                  <p:pic>
                    <p:nvPicPr>
                      <p:cNvPr id="12" name="Object 12"/>
                      <p:cNvPicPr/>
                      <p:nvPr/>
                    </p:nvPicPr>
                    <p:blipFill>
                      <a:blip r:embed="rId11"/>
                      <a:stretch>
                        <a:fillRect/>
                      </a:stretch>
                    </p:blipFill>
                    <p:spPr>
                      <a:xfrm>
                        <a:off x="235716" y="0"/>
                        <a:ext cx="6271304" cy="10287000"/>
                      </a:xfrm>
                      <a:prstGeom prst="rect">
                        <a:avLst/>
                      </a:prstGeom>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7174186">
            <a:off x="4469255" y="6843959"/>
            <a:ext cx="7901684" cy="8530833"/>
          </a:xfrm>
          <a:custGeom>
            <a:avLst/>
            <a:gdLst/>
            <a:ahLst/>
            <a:cxnLst/>
            <a:rect l="l" t="t" r="r" b="b"/>
            <a:pathLst>
              <a:path w="7901684" h="8530833">
                <a:moveTo>
                  <a:pt x="0" y="0"/>
                </a:moveTo>
                <a:lnTo>
                  <a:pt x="7901684" y="0"/>
                </a:lnTo>
                <a:lnTo>
                  <a:pt x="7901684" y="8530833"/>
                </a:lnTo>
                <a:lnTo>
                  <a:pt x="0" y="8530833"/>
                </a:lnTo>
                <a:lnTo>
                  <a:pt x="0" y="0"/>
                </a:lnTo>
                <a:close/>
              </a:path>
            </a:pathLst>
          </a:custGeom>
          <a:blipFill>
            <a:blip r:embed="rId3">
              <a:alphaModFix amt="25000"/>
            </a:blip>
            <a:stretch>
              <a:fillRect/>
            </a:stretch>
          </a:blipFill>
        </p:spPr>
        <p:txBody>
          <a:bodyPr/>
          <a:lstStyle/>
          <a:p>
            <a:endParaRPr lang="en-GB"/>
          </a:p>
        </p:txBody>
      </p:sp>
      <p:sp>
        <p:nvSpPr>
          <p:cNvPr id="4" name="Freeform 4"/>
          <p:cNvSpPr/>
          <p:nvPr/>
        </p:nvSpPr>
        <p:spPr>
          <a:xfrm rot="6647315">
            <a:off x="13663363" y="-83804"/>
            <a:ext cx="7502274" cy="8813244"/>
          </a:xfrm>
          <a:custGeom>
            <a:avLst/>
            <a:gdLst/>
            <a:ahLst/>
            <a:cxnLst/>
            <a:rect l="l" t="t" r="r" b="b"/>
            <a:pathLst>
              <a:path w="7502274" h="8813244">
                <a:moveTo>
                  <a:pt x="0" y="0"/>
                </a:moveTo>
                <a:lnTo>
                  <a:pt x="7502274" y="0"/>
                </a:lnTo>
                <a:lnTo>
                  <a:pt x="7502274" y="8813244"/>
                </a:lnTo>
                <a:lnTo>
                  <a:pt x="0" y="8813244"/>
                </a:lnTo>
                <a:lnTo>
                  <a:pt x="0" y="0"/>
                </a:lnTo>
                <a:close/>
              </a:path>
            </a:pathLst>
          </a:custGeom>
          <a:blipFill>
            <a:blip r:embed="rId4">
              <a:alphaModFix amt="30000"/>
            </a:blip>
            <a:stretch>
              <a:fillRect/>
            </a:stretch>
          </a:blipFill>
        </p:spPr>
        <p:txBody>
          <a:bodyPr/>
          <a:lstStyle/>
          <a:p>
            <a:endParaRPr lang="en-GB"/>
          </a:p>
        </p:txBody>
      </p:sp>
      <p:sp>
        <p:nvSpPr>
          <p:cNvPr id="5" name="Freeform 5"/>
          <p:cNvSpPr/>
          <p:nvPr/>
        </p:nvSpPr>
        <p:spPr>
          <a:xfrm rot="-6433475">
            <a:off x="-2102121" y="157523"/>
            <a:ext cx="8398762" cy="8062811"/>
          </a:xfrm>
          <a:custGeom>
            <a:avLst/>
            <a:gdLst/>
            <a:ahLst/>
            <a:cxnLst/>
            <a:rect l="l" t="t" r="r" b="b"/>
            <a:pathLst>
              <a:path w="8398762" h="8062811">
                <a:moveTo>
                  <a:pt x="0" y="0"/>
                </a:moveTo>
                <a:lnTo>
                  <a:pt x="8398762" y="0"/>
                </a:lnTo>
                <a:lnTo>
                  <a:pt x="8398762" y="8062811"/>
                </a:lnTo>
                <a:lnTo>
                  <a:pt x="0" y="8062811"/>
                </a:lnTo>
                <a:lnTo>
                  <a:pt x="0" y="0"/>
                </a:lnTo>
                <a:close/>
              </a:path>
            </a:pathLst>
          </a:custGeom>
          <a:blipFill>
            <a:blip r:embed="rId5">
              <a:alphaModFix amt="25000"/>
            </a:blip>
            <a:stretch>
              <a:fillRect/>
            </a:stretch>
          </a:blipFill>
        </p:spPr>
        <p:txBody>
          <a:bodyPr/>
          <a:lstStyle/>
          <a:p>
            <a:endParaRPr lang="en-GB"/>
          </a:p>
        </p:txBody>
      </p:sp>
      <p:sp>
        <p:nvSpPr>
          <p:cNvPr id="6" name="Freeform 6"/>
          <p:cNvSpPr/>
          <p:nvPr/>
        </p:nvSpPr>
        <p:spPr>
          <a:xfrm rot="2766261" flipV="1">
            <a:off x="7776823" y="661942"/>
            <a:ext cx="506719" cy="5197121"/>
          </a:xfrm>
          <a:custGeom>
            <a:avLst/>
            <a:gdLst/>
            <a:ahLst/>
            <a:cxnLst/>
            <a:rect l="l" t="t" r="r" b="b"/>
            <a:pathLst>
              <a:path w="506719" h="5197121">
                <a:moveTo>
                  <a:pt x="0" y="5197121"/>
                </a:moveTo>
                <a:lnTo>
                  <a:pt x="506720" y="5197121"/>
                </a:lnTo>
                <a:lnTo>
                  <a:pt x="506720" y="0"/>
                </a:lnTo>
                <a:lnTo>
                  <a:pt x="0" y="0"/>
                </a:lnTo>
                <a:lnTo>
                  <a:pt x="0" y="5197121"/>
                </a:lnTo>
                <a:close/>
              </a:path>
            </a:pathLst>
          </a:custGeom>
          <a:blipFill>
            <a:blip r:embed="rId6"/>
            <a:stretch>
              <a:fillRect/>
            </a:stretch>
          </a:blipFill>
        </p:spPr>
        <p:txBody>
          <a:bodyPr/>
          <a:lstStyle/>
          <a:p>
            <a:endParaRPr lang="en-GB"/>
          </a:p>
        </p:txBody>
      </p:sp>
      <p:sp>
        <p:nvSpPr>
          <p:cNvPr id="7" name="Freeform 7"/>
          <p:cNvSpPr/>
          <p:nvPr/>
        </p:nvSpPr>
        <p:spPr>
          <a:xfrm rot="-1213746">
            <a:off x="7377888" y="-3133400"/>
            <a:ext cx="5495559" cy="4114800"/>
          </a:xfrm>
          <a:custGeom>
            <a:avLst/>
            <a:gdLst/>
            <a:ahLst/>
            <a:cxnLst/>
            <a:rect l="l" t="t" r="r" b="b"/>
            <a:pathLst>
              <a:path w="5495559" h="4114800">
                <a:moveTo>
                  <a:pt x="0" y="0"/>
                </a:moveTo>
                <a:lnTo>
                  <a:pt x="5495559" y="0"/>
                </a:lnTo>
                <a:lnTo>
                  <a:pt x="5495559" y="4114800"/>
                </a:lnTo>
                <a:lnTo>
                  <a:pt x="0" y="4114800"/>
                </a:lnTo>
                <a:lnTo>
                  <a:pt x="0" y="0"/>
                </a:lnTo>
                <a:close/>
              </a:path>
            </a:pathLst>
          </a:custGeom>
          <a:blipFill>
            <a:blip>
              <a:alphaModFix amt="30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8" name="Freeform 8"/>
          <p:cNvSpPr/>
          <p:nvPr/>
        </p:nvSpPr>
        <p:spPr>
          <a:xfrm rot="-2425760">
            <a:off x="18159016" y="756340"/>
            <a:ext cx="848121" cy="4584437"/>
          </a:xfrm>
          <a:custGeom>
            <a:avLst/>
            <a:gdLst/>
            <a:ahLst/>
            <a:cxnLst/>
            <a:rect l="l" t="t" r="r" b="b"/>
            <a:pathLst>
              <a:path w="848121" h="4584437">
                <a:moveTo>
                  <a:pt x="0" y="0"/>
                </a:moveTo>
                <a:lnTo>
                  <a:pt x="848121" y="0"/>
                </a:lnTo>
                <a:lnTo>
                  <a:pt x="848121" y="4584437"/>
                </a:lnTo>
                <a:lnTo>
                  <a:pt x="0" y="4584437"/>
                </a:lnTo>
                <a:lnTo>
                  <a:pt x="0" y="0"/>
                </a:lnTo>
                <a:close/>
              </a:path>
            </a:pathLst>
          </a:custGeom>
          <a:blipFill>
            <a:blip r:embed="rId8"/>
            <a:stretch>
              <a:fillRect/>
            </a:stretch>
          </a:blipFill>
        </p:spPr>
        <p:txBody>
          <a:bodyPr/>
          <a:lstStyle/>
          <a:p>
            <a:endParaRPr lang="en-GB"/>
          </a:p>
        </p:txBody>
      </p:sp>
      <p:graphicFrame>
        <p:nvGraphicFramePr>
          <p:cNvPr id="9" name="Object 9"/>
          <p:cNvGraphicFramePr/>
          <p:nvPr/>
        </p:nvGraphicFramePr>
        <p:xfrm>
          <a:off x="235716" y="0"/>
          <a:ext cx="6238542" cy="8620125"/>
        </p:xfrm>
        <a:graphic>
          <a:graphicData uri="http://schemas.openxmlformats.org/presentationml/2006/ole">
            <mc:AlternateContent xmlns:mc="http://schemas.openxmlformats.org/markup-compatibility/2006">
              <mc:Choice xmlns:v="urn:schemas-microsoft-com:vml" Requires="v">
                <p:oleObj name="Worksheet" r:id="rId9" imgW="7962900" imgH="10337800" progId="Excel.Sheet.12">
                  <p:embed/>
                </p:oleObj>
              </mc:Choice>
              <mc:Fallback>
                <p:oleObj name="Worksheet" r:id="rId9" imgW="7962900" imgH="10337800" progId="Excel.Sheet.12">
                  <p:embed/>
                  <p:pic>
                    <p:nvPicPr>
                      <p:cNvPr id="9" name="Object 9"/>
                      <p:cNvPicPr/>
                      <p:nvPr/>
                    </p:nvPicPr>
                    <p:blipFill>
                      <a:blip r:embed="rId10"/>
                      <a:stretch>
                        <a:fillRect/>
                      </a:stretch>
                    </p:blipFill>
                    <p:spPr>
                      <a:xfrm>
                        <a:off x="235716" y="0"/>
                        <a:ext cx="6238542" cy="8620125"/>
                      </a:xfrm>
                      <a:prstGeom prst="rect">
                        <a:avLst/>
                      </a:prstGeom>
                    </p:spPr>
                  </p:pic>
                </p:oleObj>
              </mc:Fallback>
            </mc:AlternateContent>
          </a:graphicData>
        </a:graphic>
      </p:graphicFrame>
      <p:sp>
        <p:nvSpPr>
          <p:cNvPr id="10" name="Freeform 10"/>
          <p:cNvSpPr/>
          <p:nvPr/>
        </p:nvSpPr>
        <p:spPr>
          <a:xfrm>
            <a:off x="8030183" y="1028700"/>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11"/>
            <a:stretch>
              <a:fillRect/>
            </a:stretch>
          </a:blipFill>
        </p:spPr>
        <p:txBody>
          <a:bodyPr/>
          <a:lstStyle/>
          <a:p>
            <a:endParaRPr lang="en-GB"/>
          </a:p>
        </p:txBody>
      </p:sp>
      <p:sp>
        <p:nvSpPr>
          <p:cNvPr id="11" name="TextBox 11"/>
          <p:cNvSpPr txBox="1"/>
          <p:nvPr/>
        </p:nvSpPr>
        <p:spPr>
          <a:xfrm>
            <a:off x="7191375" y="-73176"/>
            <a:ext cx="11748219" cy="1349403"/>
          </a:xfrm>
          <a:prstGeom prst="rect">
            <a:avLst/>
          </a:prstGeom>
        </p:spPr>
        <p:txBody>
          <a:bodyPr lIns="0" tIns="0" rIns="0" bIns="0" rtlCol="0" anchor="t">
            <a:spAutoFit/>
          </a:bodyPr>
          <a:lstStyle/>
          <a:p>
            <a:pPr marL="0" lvl="0" indent="0" algn="l">
              <a:lnSpc>
                <a:spcPts val="10001"/>
              </a:lnSpc>
              <a:spcBef>
                <a:spcPts val="7500"/>
              </a:spcBef>
            </a:pPr>
            <a:r>
              <a:rPr lang="en-US" sz="10001">
                <a:solidFill>
                  <a:srgbClr val="232253"/>
                </a:solidFill>
                <a:latin typeface="Xplor"/>
                <a:ea typeface="Xplor"/>
                <a:cs typeface="Xplor"/>
                <a:sym typeface="Xplor"/>
              </a:rPr>
              <a:t>verbs for colour</a:t>
            </a:r>
          </a:p>
        </p:txBody>
      </p:sp>
      <p:sp>
        <p:nvSpPr>
          <p:cNvPr id="12" name="TextBox 12"/>
          <p:cNvSpPr txBox="1"/>
          <p:nvPr/>
        </p:nvSpPr>
        <p:spPr>
          <a:xfrm>
            <a:off x="6835981" y="6787428"/>
            <a:ext cx="11174697" cy="3580765"/>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232253"/>
                </a:solidFill>
                <a:latin typeface="Canva Sans"/>
                <a:ea typeface="Canva Sans"/>
                <a:cs typeface="Canva Sans"/>
                <a:sym typeface="Canva Sans"/>
              </a:rPr>
              <a:t>A </a:t>
            </a:r>
            <a:r>
              <a:rPr lang="en-US" sz="3399" b="1">
                <a:solidFill>
                  <a:srgbClr val="A173C4"/>
                </a:solidFill>
                <a:latin typeface="Canva Sans Bold"/>
                <a:ea typeface="Canva Sans Bold"/>
                <a:cs typeface="Canva Sans Bold"/>
                <a:sym typeface="Canva Sans Bold"/>
              </a:rPr>
              <a:t>jade flush</a:t>
            </a:r>
            <a:r>
              <a:rPr lang="en-US" sz="3399">
                <a:solidFill>
                  <a:srgbClr val="232253"/>
                </a:solidFill>
                <a:latin typeface="Canva Sans"/>
                <a:ea typeface="Canva Sans"/>
                <a:cs typeface="Canva Sans"/>
                <a:sym typeface="Canva Sans"/>
              </a:rPr>
              <a:t> </a:t>
            </a:r>
            <a:r>
              <a:rPr lang="en-US" sz="3399" b="1">
                <a:solidFill>
                  <a:srgbClr val="232253"/>
                </a:solidFill>
                <a:latin typeface="Canva Sans Bold"/>
                <a:ea typeface="Canva Sans Bold"/>
                <a:cs typeface="Canva Sans Bold"/>
                <a:sym typeface="Canva Sans Bold"/>
              </a:rPr>
              <a:t>[VERB]</a:t>
            </a:r>
            <a:r>
              <a:rPr lang="en-US" sz="3399">
                <a:solidFill>
                  <a:srgbClr val="232253"/>
                </a:solidFill>
                <a:latin typeface="Canva Sans"/>
                <a:ea typeface="Canva Sans"/>
                <a:cs typeface="Canva Sans"/>
                <a:sym typeface="Canva Sans"/>
              </a:rPr>
              <a:t> across the lake, the boats lined up like quiet stitches.</a:t>
            </a:r>
          </a:p>
          <a:p>
            <a:pPr marL="734059" lvl="1" indent="-367030" algn="l">
              <a:lnSpc>
                <a:spcPts val="4759"/>
              </a:lnSpc>
              <a:buFont typeface="Arial"/>
              <a:buChar char="•"/>
            </a:pPr>
            <a:r>
              <a:rPr lang="en-US" sz="3399">
                <a:solidFill>
                  <a:srgbClr val="232253"/>
                </a:solidFill>
                <a:latin typeface="Canva Sans"/>
                <a:ea typeface="Canva Sans"/>
                <a:cs typeface="Canva Sans"/>
                <a:sym typeface="Canva Sans"/>
              </a:rPr>
              <a:t>Mist </a:t>
            </a:r>
            <a:r>
              <a:rPr lang="en-US" sz="3399" b="1">
                <a:solidFill>
                  <a:srgbClr val="232253"/>
                </a:solidFill>
                <a:latin typeface="Canva Sans Bold"/>
                <a:ea typeface="Canva Sans Bold"/>
                <a:cs typeface="Canva Sans Bold"/>
                <a:sym typeface="Canva Sans Bold"/>
              </a:rPr>
              <a:t>[VERB]</a:t>
            </a:r>
            <a:r>
              <a:rPr lang="en-US" sz="3399">
                <a:solidFill>
                  <a:srgbClr val="232253"/>
                </a:solidFill>
                <a:latin typeface="Canva Sans"/>
                <a:ea typeface="Canva Sans"/>
                <a:cs typeface="Canva Sans"/>
                <a:sym typeface="Canva Sans"/>
              </a:rPr>
              <a:t> into the mountain cracks, a dull</a:t>
            </a:r>
            <a:r>
              <a:rPr lang="en-US" sz="3399">
                <a:solidFill>
                  <a:srgbClr val="737373"/>
                </a:solidFill>
                <a:latin typeface="Canva Sans"/>
                <a:ea typeface="Canva Sans"/>
                <a:cs typeface="Canva Sans"/>
                <a:sym typeface="Canva Sans"/>
              </a:rPr>
              <a:t> </a:t>
            </a:r>
            <a:r>
              <a:rPr lang="en-US" sz="3399" b="1">
                <a:solidFill>
                  <a:srgbClr val="737373"/>
                </a:solidFill>
                <a:latin typeface="Canva Sans Bold"/>
                <a:ea typeface="Canva Sans Bold"/>
                <a:cs typeface="Canva Sans Bold"/>
                <a:sym typeface="Canva Sans Bold"/>
              </a:rPr>
              <a:t>ivory stain</a:t>
            </a:r>
            <a:r>
              <a:rPr lang="en-US" sz="3399">
                <a:solidFill>
                  <a:srgbClr val="232253"/>
                </a:solidFill>
                <a:latin typeface="Canva Sans"/>
                <a:ea typeface="Canva Sans"/>
                <a:cs typeface="Canva Sans"/>
                <a:sym typeface="Canva Sans"/>
              </a:rPr>
              <a:t> on the sky.</a:t>
            </a:r>
          </a:p>
          <a:p>
            <a:pPr marL="734059" lvl="1" indent="-367030" algn="l">
              <a:lnSpc>
                <a:spcPts val="4759"/>
              </a:lnSpc>
              <a:buFont typeface="Arial"/>
              <a:buChar char="•"/>
            </a:pPr>
            <a:r>
              <a:rPr lang="en-US" sz="3399" b="1">
                <a:solidFill>
                  <a:srgbClr val="FFA5C8"/>
                </a:solidFill>
                <a:latin typeface="Canva Sans Bold"/>
                <a:ea typeface="Canva Sans Bold"/>
                <a:cs typeface="Canva Sans Bold"/>
                <a:sym typeface="Canva Sans Bold"/>
              </a:rPr>
              <a:t>Frosted green</a:t>
            </a:r>
            <a:r>
              <a:rPr lang="en-US" sz="3399">
                <a:solidFill>
                  <a:srgbClr val="232253"/>
                </a:solidFill>
                <a:latin typeface="Canva Sans"/>
                <a:ea typeface="Canva Sans"/>
                <a:cs typeface="Canva Sans"/>
                <a:sym typeface="Canva Sans"/>
              </a:rPr>
              <a:t> </a:t>
            </a:r>
            <a:r>
              <a:rPr lang="en-US" sz="3399" b="1">
                <a:solidFill>
                  <a:srgbClr val="232253"/>
                </a:solidFill>
                <a:latin typeface="Canva Sans Bold"/>
                <a:ea typeface="Canva Sans Bold"/>
                <a:cs typeface="Canva Sans Bold"/>
                <a:sym typeface="Canva Sans Bold"/>
              </a:rPr>
              <a:t>[VERB</a:t>
            </a:r>
            <a:r>
              <a:rPr lang="en-US" sz="3399">
                <a:solidFill>
                  <a:srgbClr val="232253"/>
                </a:solidFill>
                <a:latin typeface="Canva Sans"/>
                <a:ea typeface="Canva Sans"/>
                <a:cs typeface="Canva Sans"/>
                <a:sym typeface="Canva Sans"/>
              </a:rPr>
              <a:t>] around the boats, whispering through the ripples.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7174186">
            <a:off x="4469255" y="6843959"/>
            <a:ext cx="7901684" cy="8530833"/>
          </a:xfrm>
          <a:custGeom>
            <a:avLst/>
            <a:gdLst/>
            <a:ahLst/>
            <a:cxnLst/>
            <a:rect l="l" t="t" r="r" b="b"/>
            <a:pathLst>
              <a:path w="7901684" h="8530833">
                <a:moveTo>
                  <a:pt x="0" y="0"/>
                </a:moveTo>
                <a:lnTo>
                  <a:pt x="7901684" y="0"/>
                </a:lnTo>
                <a:lnTo>
                  <a:pt x="7901684" y="8530833"/>
                </a:lnTo>
                <a:lnTo>
                  <a:pt x="0" y="8530833"/>
                </a:lnTo>
                <a:lnTo>
                  <a:pt x="0" y="0"/>
                </a:lnTo>
                <a:close/>
              </a:path>
            </a:pathLst>
          </a:custGeom>
          <a:blipFill>
            <a:blip r:embed="rId3">
              <a:alphaModFix amt="25000"/>
            </a:blip>
            <a:stretch>
              <a:fillRect/>
            </a:stretch>
          </a:blipFill>
        </p:spPr>
        <p:txBody>
          <a:bodyPr/>
          <a:lstStyle/>
          <a:p>
            <a:endParaRPr lang="en-GB"/>
          </a:p>
        </p:txBody>
      </p:sp>
      <p:sp>
        <p:nvSpPr>
          <p:cNvPr id="4" name="Freeform 4"/>
          <p:cNvSpPr/>
          <p:nvPr/>
        </p:nvSpPr>
        <p:spPr>
          <a:xfrm rot="6647315">
            <a:off x="13663363" y="-83804"/>
            <a:ext cx="7502274" cy="8813244"/>
          </a:xfrm>
          <a:custGeom>
            <a:avLst/>
            <a:gdLst/>
            <a:ahLst/>
            <a:cxnLst/>
            <a:rect l="l" t="t" r="r" b="b"/>
            <a:pathLst>
              <a:path w="7502274" h="8813244">
                <a:moveTo>
                  <a:pt x="0" y="0"/>
                </a:moveTo>
                <a:lnTo>
                  <a:pt x="7502274" y="0"/>
                </a:lnTo>
                <a:lnTo>
                  <a:pt x="7502274" y="8813244"/>
                </a:lnTo>
                <a:lnTo>
                  <a:pt x="0" y="8813244"/>
                </a:lnTo>
                <a:lnTo>
                  <a:pt x="0" y="0"/>
                </a:lnTo>
                <a:close/>
              </a:path>
            </a:pathLst>
          </a:custGeom>
          <a:blipFill>
            <a:blip r:embed="rId4">
              <a:alphaModFix amt="30000"/>
            </a:blip>
            <a:stretch>
              <a:fillRect/>
            </a:stretch>
          </a:blipFill>
        </p:spPr>
        <p:txBody>
          <a:bodyPr/>
          <a:lstStyle/>
          <a:p>
            <a:endParaRPr lang="en-GB"/>
          </a:p>
        </p:txBody>
      </p:sp>
      <p:sp>
        <p:nvSpPr>
          <p:cNvPr id="5" name="Freeform 5"/>
          <p:cNvSpPr/>
          <p:nvPr/>
        </p:nvSpPr>
        <p:spPr>
          <a:xfrm rot="-6433475">
            <a:off x="-2102121" y="157523"/>
            <a:ext cx="8398762" cy="8062811"/>
          </a:xfrm>
          <a:custGeom>
            <a:avLst/>
            <a:gdLst/>
            <a:ahLst/>
            <a:cxnLst/>
            <a:rect l="l" t="t" r="r" b="b"/>
            <a:pathLst>
              <a:path w="8398762" h="8062811">
                <a:moveTo>
                  <a:pt x="0" y="0"/>
                </a:moveTo>
                <a:lnTo>
                  <a:pt x="8398762" y="0"/>
                </a:lnTo>
                <a:lnTo>
                  <a:pt x="8398762" y="8062811"/>
                </a:lnTo>
                <a:lnTo>
                  <a:pt x="0" y="8062811"/>
                </a:lnTo>
                <a:lnTo>
                  <a:pt x="0" y="0"/>
                </a:lnTo>
                <a:close/>
              </a:path>
            </a:pathLst>
          </a:custGeom>
          <a:blipFill>
            <a:blip r:embed="rId5">
              <a:alphaModFix amt="25000"/>
            </a:blip>
            <a:stretch>
              <a:fillRect/>
            </a:stretch>
          </a:blipFill>
        </p:spPr>
        <p:txBody>
          <a:bodyPr/>
          <a:lstStyle/>
          <a:p>
            <a:endParaRPr lang="en-GB"/>
          </a:p>
        </p:txBody>
      </p:sp>
      <p:sp>
        <p:nvSpPr>
          <p:cNvPr id="6" name="Freeform 6"/>
          <p:cNvSpPr/>
          <p:nvPr/>
        </p:nvSpPr>
        <p:spPr>
          <a:xfrm rot="2766261" flipV="1">
            <a:off x="7776823" y="661942"/>
            <a:ext cx="506719" cy="5197121"/>
          </a:xfrm>
          <a:custGeom>
            <a:avLst/>
            <a:gdLst/>
            <a:ahLst/>
            <a:cxnLst/>
            <a:rect l="l" t="t" r="r" b="b"/>
            <a:pathLst>
              <a:path w="506719" h="5197121">
                <a:moveTo>
                  <a:pt x="0" y="5197121"/>
                </a:moveTo>
                <a:lnTo>
                  <a:pt x="506720" y="5197121"/>
                </a:lnTo>
                <a:lnTo>
                  <a:pt x="506720" y="0"/>
                </a:lnTo>
                <a:lnTo>
                  <a:pt x="0" y="0"/>
                </a:lnTo>
                <a:lnTo>
                  <a:pt x="0" y="5197121"/>
                </a:lnTo>
                <a:close/>
              </a:path>
            </a:pathLst>
          </a:custGeom>
          <a:blipFill>
            <a:blip r:embed="rId6"/>
            <a:stretch>
              <a:fillRect/>
            </a:stretch>
          </a:blipFill>
        </p:spPr>
        <p:txBody>
          <a:bodyPr/>
          <a:lstStyle/>
          <a:p>
            <a:endParaRPr lang="en-GB"/>
          </a:p>
        </p:txBody>
      </p:sp>
      <p:sp>
        <p:nvSpPr>
          <p:cNvPr id="7" name="Freeform 7"/>
          <p:cNvSpPr/>
          <p:nvPr/>
        </p:nvSpPr>
        <p:spPr>
          <a:xfrm rot="-1213746">
            <a:off x="7377888" y="-3133400"/>
            <a:ext cx="5495559" cy="4114800"/>
          </a:xfrm>
          <a:custGeom>
            <a:avLst/>
            <a:gdLst/>
            <a:ahLst/>
            <a:cxnLst/>
            <a:rect l="l" t="t" r="r" b="b"/>
            <a:pathLst>
              <a:path w="5495559" h="4114800">
                <a:moveTo>
                  <a:pt x="0" y="0"/>
                </a:moveTo>
                <a:lnTo>
                  <a:pt x="5495559" y="0"/>
                </a:lnTo>
                <a:lnTo>
                  <a:pt x="5495559" y="4114800"/>
                </a:lnTo>
                <a:lnTo>
                  <a:pt x="0" y="4114800"/>
                </a:lnTo>
                <a:lnTo>
                  <a:pt x="0" y="0"/>
                </a:lnTo>
                <a:close/>
              </a:path>
            </a:pathLst>
          </a:custGeom>
          <a:blipFill>
            <a:blip>
              <a:alphaModFix amt="30000"/>
              <a:extLst>
                <a:ext uri="{96DAC541-7B7A-43D3-8B79-37D633B846F1}">
                  <asvg:svgBlip xmlns:asvg="http://schemas.microsoft.com/office/drawing/2016/SVG/main" r:embed="rId7"/>
                </a:ext>
              </a:extLst>
            </a:blip>
            <a:stretch>
              <a:fillRect/>
            </a:stretch>
          </a:blipFill>
        </p:spPr>
        <p:txBody>
          <a:bodyPr/>
          <a:lstStyle/>
          <a:p>
            <a:endParaRPr lang="en-GB"/>
          </a:p>
        </p:txBody>
      </p:sp>
      <p:sp>
        <p:nvSpPr>
          <p:cNvPr id="8" name="Freeform 8"/>
          <p:cNvSpPr/>
          <p:nvPr/>
        </p:nvSpPr>
        <p:spPr>
          <a:xfrm rot="-2425760">
            <a:off x="18159016" y="756340"/>
            <a:ext cx="848121" cy="4584437"/>
          </a:xfrm>
          <a:custGeom>
            <a:avLst/>
            <a:gdLst/>
            <a:ahLst/>
            <a:cxnLst/>
            <a:rect l="l" t="t" r="r" b="b"/>
            <a:pathLst>
              <a:path w="848121" h="4584437">
                <a:moveTo>
                  <a:pt x="0" y="0"/>
                </a:moveTo>
                <a:lnTo>
                  <a:pt x="848121" y="0"/>
                </a:lnTo>
                <a:lnTo>
                  <a:pt x="848121" y="4584437"/>
                </a:lnTo>
                <a:lnTo>
                  <a:pt x="0" y="4584437"/>
                </a:lnTo>
                <a:lnTo>
                  <a:pt x="0" y="0"/>
                </a:lnTo>
                <a:close/>
              </a:path>
            </a:pathLst>
          </a:custGeom>
          <a:blipFill>
            <a:blip r:embed="rId8"/>
            <a:stretch>
              <a:fillRect/>
            </a:stretch>
          </a:blipFill>
        </p:spPr>
        <p:txBody>
          <a:bodyPr/>
          <a:lstStyle/>
          <a:p>
            <a:endParaRPr lang="en-GB"/>
          </a:p>
        </p:txBody>
      </p:sp>
      <p:graphicFrame>
        <p:nvGraphicFramePr>
          <p:cNvPr id="9" name="Object 9"/>
          <p:cNvGraphicFramePr/>
          <p:nvPr/>
        </p:nvGraphicFramePr>
        <p:xfrm>
          <a:off x="235716" y="0"/>
          <a:ext cx="6238542" cy="8620125"/>
        </p:xfrm>
        <a:graphic>
          <a:graphicData uri="http://schemas.openxmlformats.org/presentationml/2006/ole">
            <mc:AlternateContent xmlns:mc="http://schemas.openxmlformats.org/markup-compatibility/2006">
              <mc:Choice xmlns:v="urn:schemas-microsoft-com:vml" Requires="v">
                <p:oleObj name="Worksheet" r:id="rId9" imgW="7962900" imgH="10337800" progId="Excel.Sheet.12">
                  <p:embed/>
                </p:oleObj>
              </mc:Choice>
              <mc:Fallback>
                <p:oleObj name="Worksheet" r:id="rId9" imgW="7962900" imgH="10337800" progId="Excel.Sheet.12">
                  <p:embed/>
                  <p:pic>
                    <p:nvPicPr>
                      <p:cNvPr id="9" name="Object 9"/>
                      <p:cNvPicPr/>
                      <p:nvPr/>
                    </p:nvPicPr>
                    <p:blipFill>
                      <a:blip r:embed="rId10"/>
                      <a:stretch>
                        <a:fillRect/>
                      </a:stretch>
                    </p:blipFill>
                    <p:spPr>
                      <a:xfrm>
                        <a:off x="235716" y="0"/>
                        <a:ext cx="6238542" cy="8620125"/>
                      </a:xfrm>
                      <a:prstGeom prst="rect">
                        <a:avLst/>
                      </a:prstGeom>
                    </p:spPr>
                  </p:pic>
                </p:oleObj>
              </mc:Fallback>
            </mc:AlternateContent>
          </a:graphicData>
        </a:graphic>
      </p:graphicFrame>
      <p:sp>
        <p:nvSpPr>
          <p:cNvPr id="10" name="Freeform 10"/>
          <p:cNvSpPr/>
          <p:nvPr/>
        </p:nvSpPr>
        <p:spPr>
          <a:xfrm>
            <a:off x="8515730" y="1028700"/>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11"/>
            <a:stretch>
              <a:fillRect/>
            </a:stretch>
          </a:blipFill>
        </p:spPr>
        <p:txBody>
          <a:bodyPr/>
          <a:lstStyle/>
          <a:p>
            <a:endParaRPr lang="en-GB"/>
          </a:p>
        </p:txBody>
      </p:sp>
      <p:sp>
        <p:nvSpPr>
          <p:cNvPr id="11" name="TextBox 11"/>
          <p:cNvSpPr txBox="1"/>
          <p:nvPr/>
        </p:nvSpPr>
        <p:spPr>
          <a:xfrm>
            <a:off x="7191375" y="-73176"/>
            <a:ext cx="11748219" cy="1349403"/>
          </a:xfrm>
          <a:prstGeom prst="rect">
            <a:avLst/>
          </a:prstGeom>
        </p:spPr>
        <p:txBody>
          <a:bodyPr lIns="0" tIns="0" rIns="0" bIns="0" rtlCol="0" anchor="t">
            <a:spAutoFit/>
          </a:bodyPr>
          <a:lstStyle/>
          <a:p>
            <a:pPr marL="0" lvl="0" indent="0" algn="l">
              <a:lnSpc>
                <a:spcPts val="10001"/>
              </a:lnSpc>
              <a:spcBef>
                <a:spcPts val="7500"/>
              </a:spcBef>
            </a:pPr>
            <a:r>
              <a:rPr lang="en-US" sz="10001">
                <a:solidFill>
                  <a:srgbClr val="232253"/>
                </a:solidFill>
                <a:latin typeface="Xplor"/>
                <a:ea typeface="Xplor"/>
                <a:cs typeface="Xplor"/>
                <a:sym typeface="Xplor"/>
              </a:rPr>
              <a:t>verbs for colour</a:t>
            </a:r>
          </a:p>
        </p:txBody>
      </p:sp>
      <p:sp>
        <p:nvSpPr>
          <p:cNvPr id="12" name="TextBox 12"/>
          <p:cNvSpPr txBox="1"/>
          <p:nvPr/>
        </p:nvSpPr>
        <p:spPr>
          <a:xfrm>
            <a:off x="6835981" y="6787428"/>
            <a:ext cx="11174697" cy="3580765"/>
          </a:xfrm>
          <a:prstGeom prst="rect">
            <a:avLst/>
          </a:prstGeom>
        </p:spPr>
        <p:txBody>
          <a:bodyPr lIns="0" tIns="0" rIns="0" bIns="0" rtlCol="0" anchor="t">
            <a:spAutoFit/>
          </a:bodyPr>
          <a:lstStyle/>
          <a:p>
            <a:pPr marL="734059" lvl="1" indent="-367030" algn="l">
              <a:lnSpc>
                <a:spcPts val="4759"/>
              </a:lnSpc>
              <a:buFont typeface="Arial"/>
              <a:buChar char="•"/>
            </a:pPr>
            <a:r>
              <a:rPr lang="en-US" sz="3399">
                <a:solidFill>
                  <a:srgbClr val="232253"/>
                </a:solidFill>
                <a:latin typeface="Canva Sans"/>
                <a:ea typeface="Canva Sans"/>
                <a:cs typeface="Canva Sans"/>
                <a:sym typeface="Canva Sans"/>
              </a:rPr>
              <a:t>Lantern light </a:t>
            </a:r>
            <a:r>
              <a:rPr lang="en-US" sz="3399" b="1">
                <a:solidFill>
                  <a:srgbClr val="232253"/>
                </a:solidFill>
                <a:latin typeface="Canva Sans Bold"/>
                <a:ea typeface="Canva Sans Bold"/>
                <a:cs typeface="Canva Sans Bold"/>
                <a:sym typeface="Canva Sans Bold"/>
              </a:rPr>
              <a:t>[VERB]</a:t>
            </a:r>
            <a:r>
              <a:rPr lang="en-US" sz="3399">
                <a:solidFill>
                  <a:srgbClr val="232253"/>
                </a:solidFill>
                <a:latin typeface="Canva Sans"/>
                <a:ea typeface="Canva Sans"/>
                <a:cs typeface="Canva Sans"/>
                <a:sym typeface="Canva Sans"/>
              </a:rPr>
              <a:t> through the mist, </a:t>
            </a:r>
            <a:r>
              <a:rPr lang="en-US" sz="3399" b="1">
                <a:solidFill>
                  <a:srgbClr val="FFBB2C"/>
                </a:solidFill>
                <a:latin typeface="Canva Sans Bold"/>
                <a:ea typeface="Canva Sans Bold"/>
                <a:cs typeface="Canva Sans Bold"/>
                <a:sym typeface="Canva Sans Bold"/>
              </a:rPr>
              <a:t>an afterglow of amber</a:t>
            </a:r>
            <a:r>
              <a:rPr lang="en-US" sz="3399">
                <a:solidFill>
                  <a:srgbClr val="232253"/>
                </a:solidFill>
                <a:latin typeface="Canva Sans"/>
                <a:ea typeface="Canva Sans"/>
                <a:cs typeface="Canva Sans"/>
                <a:sym typeface="Canva Sans"/>
              </a:rPr>
              <a:t> trembling against the rain.</a:t>
            </a:r>
          </a:p>
          <a:p>
            <a:pPr marL="734059" lvl="1" indent="-367030" algn="l">
              <a:lnSpc>
                <a:spcPts val="4759"/>
              </a:lnSpc>
              <a:buFont typeface="Arial"/>
              <a:buChar char="•"/>
            </a:pPr>
            <a:r>
              <a:rPr lang="en-US" sz="3399">
                <a:solidFill>
                  <a:srgbClr val="232253"/>
                </a:solidFill>
                <a:latin typeface="Canva Sans"/>
                <a:ea typeface="Canva Sans"/>
                <a:cs typeface="Canva Sans"/>
                <a:sym typeface="Canva Sans"/>
              </a:rPr>
              <a:t>A line of </a:t>
            </a:r>
            <a:r>
              <a:rPr lang="en-US" sz="3399" b="1">
                <a:solidFill>
                  <a:srgbClr val="545454"/>
                </a:solidFill>
                <a:latin typeface="Canva Sans Bold"/>
                <a:ea typeface="Canva Sans Bold"/>
                <a:cs typeface="Canva Sans Bold"/>
                <a:sym typeface="Canva Sans Bold"/>
              </a:rPr>
              <a:t>charcoal shadow</a:t>
            </a:r>
            <a:r>
              <a:rPr lang="en-US" sz="3399" b="1">
                <a:solidFill>
                  <a:srgbClr val="232253"/>
                </a:solidFill>
                <a:latin typeface="Canva Sans Bold"/>
                <a:ea typeface="Canva Sans Bold"/>
                <a:cs typeface="Canva Sans Bold"/>
                <a:sym typeface="Canva Sans Bold"/>
              </a:rPr>
              <a:t> [VERB]</a:t>
            </a:r>
            <a:r>
              <a:rPr lang="en-US" sz="3399">
                <a:solidFill>
                  <a:srgbClr val="232253"/>
                </a:solidFill>
                <a:latin typeface="Canva Sans"/>
                <a:ea typeface="Canva Sans"/>
                <a:cs typeface="Canva Sans"/>
                <a:sym typeface="Canva Sans"/>
              </a:rPr>
              <a:t> along the shopfronts, darkening the gaps between puddles.</a:t>
            </a:r>
          </a:p>
          <a:p>
            <a:pPr marL="734059" lvl="1" indent="-367030" algn="l">
              <a:lnSpc>
                <a:spcPts val="4759"/>
              </a:lnSpc>
              <a:buFont typeface="Arial"/>
              <a:buChar char="•"/>
            </a:pPr>
            <a:r>
              <a:rPr lang="en-US" sz="3399" b="1">
                <a:solidFill>
                  <a:srgbClr val="737373"/>
                </a:solidFill>
                <a:latin typeface="Canva Sans Bold"/>
                <a:ea typeface="Canva Sans Bold"/>
                <a:cs typeface="Canva Sans Bold"/>
                <a:sym typeface="Canva Sans Bold"/>
              </a:rPr>
              <a:t>Ashen light</a:t>
            </a:r>
            <a:r>
              <a:rPr lang="en-US" sz="3399">
                <a:solidFill>
                  <a:srgbClr val="232253"/>
                </a:solidFill>
                <a:latin typeface="Canva Sans"/>
                <a:ea typeface="Canva Sans"/>
                <a:cs typeface="Canva Sans"/>
                <a:sym typeface="Canva Sans"/>
              </a:rPr>
              <a:t> </a:t>
            </a:r>
            <a:r>
              <a:rPr lang="en-US" sz="3399" b="1">
                <a:solidFill>
                  <a:srgbClr val="232253"/>
                </a:solidFill>
                <a:latin typeface="Canva Sans Bold"/>
                <a:ea typeface="Canva Sans Bold"/>
                <a:cs typeface="Canva Sans Bold"/>
                <a:sym typeface="Canva Sans Bold"/>
              </a:rPr>
              <a:t>[VERB]</a:t>
            </a:r>
            <a:r>
              <a:rPr lang="en-US" sz="3399">
                <a:solidFill>
                  <a:srgbClr val="232253"/>
                </a:solidFill>
                <a:latin typeface="Canva Sans"/>
                <a:ea typeface="Canva Sans"/>
                <a:cs typeface="Canva Sans"/>
                <a:sym typeface="Canva Sans"/>
              </a:rPr>
              <a:t> into the street, soaking the cobbles with a heavy, metallic sheen.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2366893">
            <a:off x="587527" y="6172181"/>
            <a:ext cx="7720830" cy="8989425"/>
          </a:xfrm>
          <a:custGeom>
            <a:avLst/>
            <a:gdLst/>
            <a:ahLst/>
            <a:cxnLst/>
            <a:rect l="l" t="t" r="r" b="b"/>
            <a:pathLst>
              <a:path w="7720830" h="8989425">
                <a:moveTo>
                  <a:pt x="0" y="0"/>
                </a:moveTo>
                <a:lnTo>
                  <a:pt x="7720830" y="0"/>
                </a:lnTo>
                <a:lnTo>
                  <a:pt x="7720830" y="8989425"/>
                </a:lnTo>
                <a:lnTo>
                  <a:pt x="0" y="8989425"/>
                </a:lnTo>
                <a:lnTo>
                  <a:pt x="0" y="0"/>
                </a:lnTo>
                <a:close/>
              </a:path>
            </a:pathLst>
          </a:custGeom>
          <a:blipFill>
            <a:blip r:embed="rId3">
              <a:alphaModFix amt="27000"/>
            </a:blip>
            <a:stretch>
              <a:fillRect/>
            </a:stretch>
          </a:blipFill>
        </p:spPr>
        <p:txBody>
          <a:bodyPr/>
          <a:lstStyle/>
          <a:p>
            <a:endParaRPr lang="en-GB"/>
          </a:p>
        </p:txBody>
      </p:sp>
      <p:sp>
        <p:nvSpPr>
          <p:cNvPr id="4" name="Freeform 4"/>
          <p:cNvSpPr/>
          <p:nvPr/>
        </p:nvSpPr>
        <p:spPr>
          <a:xfrm rot="3927700">
            <a:off x="14476810" y="-1460135"/>
            <a:ext cx="7859009" cy="7643228"/>
          </a:xfrm>
          <a:custGeom>
            <a:avLst/>
            <a:gdLst/>
            <a:ahLst/>
            <a:cxnLst/>
            <a:rect l="l" t="t" r="r" b="b"/>
            <a:pathLst>
              <a:path w="7859009" h="7643228">
                <a:moveTo>
                  <a:pt x="0" y="0"/>
                </a:moveTo>
                <a:lnTo>
                  <a:pt x="7859009" y="0"/>
                </a:lnTo>
                <a:lnTo>
                  <a:pt x="7859009" y="7643228"/>
                </a:lnTo>
                <a:lnTo>
                  <a:pt x="0" y="7643228"/>
                </a:lnTo>
                <a:lnTo>
                  <a:pt x="0" y="0"/>
                </a:lnTo>
                <a:close/>
              </a:path>
            </a:pathLst>
          </a:custGeom>
          <a:blipFill>
            <a:blip r:embed="rId4">
              <a:alphaModFix amt="34000"/>
            </a:blip>
            <a:stretch>
              <a:fillRect t="-5505" b="-5505"/>
            </a:stretch>
          </a:blipFill>
        </p:spPr>
        <p:txBody>
          <a:bodyPr/>
          <a:lstStyle/>
          <a:p>
            <a:endParaRPr lang="en-GB"/>
          </a:p>
        </p:txBody>
      </p:sp>
      <p:sp>
        <p:nvSpPr>
          <p:cNvPr id="5" name="Freeform 5"/>
          <p:cNvSpPr/>
          <p:nvPr/>
        </p:nvSpPr>
        <p:spPr>
          <a:xfrm rot="-8585248">
            <a:off x="2911137" y="-3149200"/>
            <a:ext cx="6759258" cy="6298399"/>
          </a:xfrm>
          <a:custGeom>
            <a:avLst/>
            <a:gdLst/>
            <a:ahLst/>
            <a:cxnLst/>
            <a:rect l="l" t="t" r="r" b="b"/>
            <a:pathLst>
              <a:path w="6759258" h="6298399">
                <a:moveTo>
                  <a:pt x="0" y="0"/>
                </a:moveTo>
                <a:lnTo>
                  <a:pt x="6759257" y="0"/>
                </a:lnTo>
                <a:lnTo>
                  <a:pt x="6759257" y="6298400"/>
                </a:lnTo>
                <a:lnTo>
                  <a:pt x="0" y="6298400"/>
                </a:lnTo>
                <a:lnTo>
                  <a:pt x="0" y="0"/>
                </a:lnTo>
                <a:close/>
              </a:path>
            </a:pathLst>
          </a:custGeom>
          <a:blipFill>
            <a:blip r:embed="rId5">
              <a:alphaModFix amt="19999"/>
            </a:blip>
            <a:stretch>
              <a:fillRect/>
            </a:stretch>
          </a:blipFill>
        </p:spPr>
        <p:txBody>
          <a:bodyPr/>
          <a:lstStyle/>
          <a:p>
            <a:endParaRPr lang="en-GB"/>
          </a:p>
        </p:txBody>
      </p:sp>
      <p:sp>
        <p:nvSpPr>
          <p:cNvPr id="6" name="TextBox 6"/>
          <p:cNvSpPr txBox="1"/>
          <p:nvPr/>
        </p:nvSpPr>
        <p:spPr>
          <a:xfrm>
            <a:off x="0" y="238125"/>
            <a:ext cx="15075995" cy="1718304"/>
          </a:xfrm>
          <a:prstGeom prst="rect">
            <a:avLst/>
          </a:prstGeom>
        </p:spPr>
        <p:txBody>
          <a:bodyPr lIns="0" tIns="0" rIns="0" bIns="0" rtlCol="0" anchor="t">
            <a:spAutoFit/>
          </a:bodyPr>
          <a:lstStyle/>
          <a:p>
            <a:pPr algn="l">
              <a:lnSpc>
                <a:spcPts val="12899"/>
              </a:lnSpc>
              <a:spcBef>
                <a:spcPts val="9674"/>
              </a:spcBef>
            </a:pPr>
            <a:r>
              <a:rPr lang="en-US" sz="12899">
                <a:solidFill>
                  <a:srgbClr val="232253"/>
                </a:solidFill>
                <a:latin typeface="Xplor"/>
                <a:ea typeface="Xplor"/>
                <a:cs typeface="Xplor"/>
                <a:sym typeface="Xplor"/>
              </a:rPr>
              <a:t>building a palette</a:t>
            </a:r>
          </a:p>
        </p:txBody>
      </p:sp>
      <p:sp>
        <p:nvSpPr>
          <p:cNvPr id="7" name="Freeform 7"/>
          <p:cNvSpPr/>
          <p:nvPr/>
        </p:nvSpPr>
        <p:spPr>
          <a:xfrm flipH="1">
            <a:off x="14052947" y="-1590841"/>
            <a:ext cx="5158671" cy="5946595"/>
          </a:xfrm>
          <a:custGeom>
            <a:avLst/>
            <a:gdLst/>
            <a:ahLst/>
            <a:cxnLst/>
            <a:rect l="l" t="t" r="r" b="b"/>
            <a:pathLst>
              <a:path w="5158671" h="5946595">
                <a:moveTo>
                  <a:pt x="5158671" y="0"/>
                </a:moveTo>
                <a:lnTo>
                  <a:pt x="0" y="0"/>
                </a:lnTo>
                <a:lnTo>
                  <a:pt x="0" y="5946595"/>
                </a:lnTo>
                <a:lnTo>
                  <a:pt x="5158671" y="5946595"/>
                </a:lnTo>
                <a:lnTo>
                  <a:pt x="5158671" y="0"/>
                </a:lnTo>
                <a:close/>
              </a:path>
            </a:pathLst>
          </a:custGeom>
          <a:blipFill>
            <a:blip r:embed="rId6"/>
            <a:stretch>
              <a:fillRect/>
            </a:stretch>
          </a:blipFill>
        </p:spPr>
        <p:txBody>
          <a:bodyPr/>
          <a:lstStyle/>
          <a:p>
            <a:endParaRPr lang="en-GB"/>
          </a:p>
        </p:txBody>
      </p:sp>
      <p:sp>
        <p:nvSpPr>
          <p:cNvPr id="8" name="Freeform 8"/>
          <p:cNvSpPr/>
          <p:nvPr/>
        </p:nvSpPr>
        <p:spPr>
          <a:xfrm>
            <a:off x="0" y="2054295"/>
            <a:ext cx="11953111" cy="8232705"/>
          </a:xfrm>
          <a:custGeom>
            <a:avLst/>
            <a:gdLst/>
            <a:ahLst/>
            <a:cxnLst/>
            <a:rect l="l" t="t" r="r" b="b"/>
            <a:pathLst>
              <a:path w="11953111" h="8232705">
                <a:moveTo>
                  <a:pt x="0" y="0"/>
                </a:moveTo>
                <a:lnTo>
                  <a:pt x="11953111" y="0"/>
                </a:lnTo>
                <a:lnTo>
                  <a:pt x="11953111" y="8232705"/>
                </a:lnTo>
                <a:lnTo>
                  <a:pt x="0" y="8232705"/>
                </a:lnTo>
                <a:lnTo>
                  <a:pt x="0" y="0"/>
                </a:lnTo>
                <a:close/>
              </a:path>
            </a:pathLst>
          </a:custGeom>
          <a:blipFill>
            <a:blip r:embed="rId7"/>
            <a:stretch>
              <a:fillRect/>
            </a:stretch>
          </a:blipFill>
        </p:spPr>
        <p:txBody>
          <a:bodyPr/>
          <a:lstStyle/>
          <a:p>
            <a:endParaRPr lang="en-GB"/>
          </a:p>
        </p:txBody>
      </p:sp>
      <p:sp>
        <p:nvSpPr>
          <p:cNvPr id="9" name="Freeform 9"/>
          <p:cNvSpPr/>
          <p:nvPr/>
        </p:nvSpPr>
        <p:spPr>
          <a:xfrm>
            <a:off x="11953111" y="6324969"/>
            <a:ext cx="6349815" cy="3962031"/>
          </a:xfrm>
          <a:custGeom>
            <a:avLst/>
            <a:gdLst/>
            <a:ahLst/>
            <a:cxnLst/>
            <a:rect l="l" t="t" r="r" b="b"/>
            <a:pathLst>
              <a:path w="6349815" h="3962031">
                <a:moveTo>
                  <a:pt x="0" y="0"/>
                </a:moveTo>
                <a:lnTo>
                  <a:pt x="6349815" y="0"/>
                </a:lnTo>
                <a:lnTo>
                  <a:pt x="6349815" y="3962031"/>
                </a:lnTo>
                <a:lnTo>
                  <a:pt x="0" y="3962031"/>
                </a:lnTo>
                <a:lnTo>
                  <a:pt x="0" y="0"/>
                </a:lnTo>
                <a:close/>
              </a:path>
            </a:pathLst>
          </a:custGeom>
          <a:blipFill>
            <a:blip r:embed="rId8"/>
            <a:stretch>
              <a:fillRect/>
            </a:stretch>
          </a:blipFill>
        </p:spPr>
        <p:txBody>
          <a:bodyPr/>
          <a:lstStyle/>
          <a:p>
            <a:endParaRPr lang="en-GB"/>
          </a:p>
        </p:txBody>
      </p:sp>
      <p:sp>
        <p:nvSpPr>
          <p:cNvPr id="10" name="TextBox 10"/>
          <p:cNvSpPr txBox="1"/>
          <p:nvPr/>
        </p:nvSpPr>
        <p:spPr>
          <a:xfrm>
            <a:off x="12083634" y="4380598"/>
            <a:ext cx="6204366" cy="1944370"/>
          </a:xfrm>
          <a:prstGeom prst="rect">
            <a:avLst/>
          </a:prstGeom>
        </p:spPr>
        <p:txBody>
          <a:bodyPr lIns="0" tIns="0" rIns="0" bIns="0" rtlCol="0" anchor="t">
            <a:spAutoFit/>
          </a:bodyPr>
          <a:lstStyle/>
          <a:p>
            <a:pPr algn="ctr">
              <a:lnSpc>
                <a:spcPts val="5179"/>
              </a:lnSpc>
            </a:pPr>
            <a:r>
              <a:rPr lang="en-US" sz="3699" b="1">
                <a:solidFill>
                  <a:srgbClr val="1800AD"/>
                </a:solidFill>
                <a:latin typeface="Canva Sans Bold"/>
                <a:ea typeface="Canva Sans Bold"/>
                <a:cs typeface="Canva Sans Bold"/>
                <a:sym typeface="Canva Sans Bold"/>
              </a:rPr>
              <a:t>Describe the blues of this image and create a joyful OR sinister atmosphere.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2366893">
            <a:off x="587527" y="6172181"/>
            <a:ext cx="7720830" cy="8989425"/>
          </a:xfrm>
          <a:custGeom>
            <a:avLst/>
            <a:gdLst/>
            <a:ahLst/>
            <a:cxnLst/>
            <a:rect l="l" t="t" r="r" b="b"/>
            <a:pathLst>
              <a:path w="7720830" h="8989425">
                <a:moveTo>
                  <a:pt x="0" y="0"/>
                </a:moveTo>
                <a:lnTo>
                  <a:pt x="7720830" y="0"/>
                </a:lnTo>
                <a:lnTo>
                  <a:pt x="7720830" y="8989425"/>
                </a:lnTo>
                <a:lnTo>
                  <a:pt x="0" y="8989425"/>
                </a:lnTo>
                <a:lnTo>
                  <a:pt x="0" y="0"/>
                </a:lnTo>
                <a:close/>
              </a:path>
            </a:pathLst>
          </a:custGeom>
          <a:blipFill>
            <a:blip r:embed="rId3">
              <a:alphaModFix amt="27000"/>
            </a:blip>
            <a:stretch>
              <a:fillRect/>
            </a:stretch>
          </a:blipFill>
        </p:spPr>
        <p:txBody>
          <a:bodyPr/>
          <a:lstStyle/>
          <a:p>
            <a:endParaRPr lang="en-GB"/>
          </a:p>
        </p:txBody>
      </p:sp>
      <p:sp>
        <p:nvSpPr>
          <p:cNvPr id="4" name="Freeform 4"/>
          <p:cNvSpPr/>
          <p:nvPr/>
        </p:nvSpPr>
        <p:spPr>
          <a:xfrm rot="3927700">
            <a:off x="14476810" y="-1460135"/>
            <a:ext cx="7859009" cy="7643228"/>
          </a:xfrm>
          <a:custGeom>
            <a:avLst/>
            <a:gdLst/>
            <a:ahLst/>
            <a:cxnLst/>
            <a:rect l="l" t="t" r="r" b="b"/>
            <a:pathLst>
              <a:path w="7859009" h="7643228">
                <a:moveTo>
                  <a:pt x="0" y="0"/>
                </a:moveTo>
                <a:lnTo>
                  <a:pt x="7859009" y="0"/>
                </a:lnTo>
                <a:lnTo>
                  <a:pt x="7859009" y="7643228"/>
                </a:lnTo>
                <a:lnTo>
                  <a:pt x="0" y="7643228"/>
                </a:lnTo>
                <a:lnTo>
                  <a:pt x="0" y="0"/>
                </a:lnTo>
                <a:close/>
              </a:path>
            </a:pathLst>
          </a:custGeom>
          <a:blipFill>
            <a:blip r:embed="rId4">
              <a:alphaModFix amt="34000"/>
            </a:blip>
            <a:stretch>
              <a:fillRect t="-5505" b="-5505"/>
            </a:stretch>
          </a:blipFill>
        </p:spPr>
        <p:txBody>
          <a:bodyPr/>
          <a:lstStyle/>
          <a:p>
            <a:endParaRPr lang="en-GB"/>
          </a:p>
        </p:txBody>
      </p:sp>
      <p:sp>
        <p:nvSpPr>
          <p:cNvPr id="5" name="Freeform 5"/>
          <p:cNvSpPr/>
          <p:nvPr/>
        </p:nvSpPr>
        <p:spPr>
          <a:xfrm rot="-8585248">
            <a:off x="2911137" y="-3149200"/>
            <a:ext cx="6759258" cy="6298399"/>
          </a:xfrm>
          <a:custGeom>
            <a:avLst/>
            <a:gdLst/>
            <a:ahLst/>
            <a:cxnLst/>
            <a:rect l="l" t="t" r="r" b="b"/>
            <a:pathLst>
              <a:path w="6759258" h="6298399">
                <a:moveTo>
                  <a:pt x="0" y="0"/>
                </a:moveTo>
                <a:lnTo>
                  <a:pt x="6759257" y="0"/>
                </a:lnTo>
                <a:lnTo>
                  <a:pt x="6759257" y="6298400"/>
                </a:lnTo>
                <a:lnTo>
                  <a:pt x="0" y="6298400"/>
                </a:lnTo>
                <a:lnTo>
                  <a:pt x="0" y="0"/>
                </a:lnTo>
                <a:close/>
              </a:path>
            </a:pathLst>
          </a:custGeom>
          <a:blipFill>
            <a:blip r:embed="rId5">
              <a:alphaModFix amt="19999"/>
            </a:blip>
            <a:stretch>
              <a:fillRect/>
            </a:stretch>
          </a:blipFill>
        </p:spPr>
        <p:txBody>
          <a:bodyPr/>
          <a:lstStyle/>
          <a:p>
            <a:endParaRPr lang="en-GB"/>
          </a:p>
        </p:txBody>
      </p:sp>
      <p:sp>
        <p:nvSpPr>
          <p:cNvPr id="6" name="TextBox 6"/>
          <p:cNvSpPr txBox="1"/>
          <p:nvPr/>
        </p:nvSpPr>
        <p:spPr>
          <a:xfrm>
            <a:off x="0" y="238125"/>
            <a:ext cx="15075995" cy="1718304"/>
          </a:xfrm>
          <a:prstGeom prst="rect">
            <a:avLst/>
          </a:prstGeom>
        </p:spPr>
        <p:txBody>
          <a:bodyPr lIns="0" tIns="0" rIns="0" bIns="0" rtlCol="0" anchor="t">
            <a:spAutoFit/>
          </a:bodyPr>
          <a:lstStyle/>
          <a:p>
            <a:pPr algn="l">
              <a:lnSpc>
                <a:spcPts val="12899"/>
              </a:lnSpc>
              <a:spcBef>
                <a:spcPts val="9674"/>
              </a:spcBef>
            </a:pPr>
            <a:r>
              <a:rPr lang="en-US" sz="12899">
                <a:solidFill>
                  <a:srgbClr val="232253"/>
                </a:solidFill>
                <a:latin typeface="Xplor"/>
                <a:ea typeface="Xplor"/>
                <a:cs typeface="Xplor"/>
                <a:sym typeface="Xplor"/>
              </a:rPr>
              <a:t>building a palette</a:t>
            </a:r>
          </a:p>
        </p:txBody>
      </p:sp>
      <p:sp>
        <p:nvSpPr>
          <p:cNvPr id="7" name="Freeform 7"/>
          <p:cNvSpPr/>
          <p:nvPr/>
        </p:nvSpPr>
        <p:spPr>
          <a:xfrm flipH="1">
            <a:off x="14336248" y="-1995083"/>
            <a:ext cx="5158671" cy="5946595"/>
          </a:xfrm>
          <a:custGeom>
            <a:avLst/>
            <a:gdLst/>
            <a:ahLst/>
            <a:cxnLst/>
            <a:rect l="l" t="t" r="r" b="b"/>
            <a:pathLst>
              <a:path w="5158671" h="5946595">
                <a:moveTo>
                  <a:pt x="5158672" y="0"/>
                </a:moveTo>
                <a:lnTo>
                  <a:pt x="0" y="0"/>
                </a:lnTo>
                <a:lnTo>
                  <a:pt x="0" y="5946595"/>
                </a:lnTo>
                <a:lnTo>
                  <a:pt x="5158672" y="5946595"/>
                </a:lnTo>
                <a:lnTo>
                  <a:pt x="5158672" y="0"/>
                </a:lnTo>
                <a:close/>
              </a:path>
            </a:pathLst>
          </a:custGeom>
          <a:blipFill>
            <a:blip r:embed="rId6"/>
            <a:stretch>
              <a:fillRect/>
            </a:stretch>
          </a:blipFill>
        </p:spPr>
        <p:txBody>
          <a:bodyPr/>
          <a:lstStyle/>
          <a:p>
            <a:endParaRPr lang="en-GB"/>
          </a:p>
        </p:txBody>
      </p:sp>
      <p:sp>
        <p:nvSpPr>
          <p:cNvPr id="8" name="Freeform 8"/>
          <p:cNvSpPr/>
          <p:nvPr/>
        </p:nvSpPr>
        <p:spPr>
          <a:xfrm>
            <a:off x="-396622" y="1956429"/>
            <a:ext cx="12480256" cy="8330571"/>
          </a:xfrm>
          <a:custGeom>
            <a:avLst/>
            <a:gdLst/>
            <a:ahLst/>
            <a:cxnLst/>
            <a:rect l="l" t="t" r="r" b="b"/>
            <a:pathLst>
              <a:path w="12480256" h="8330571">
                <a:moveTo>
                  <a:pt x="0" y="0"/>
                </a:moveTo>
                <a:lnTo>
                  <a:pt x="12480256" y="0"/>
                </a:lnTo>
                <a:lnTo>
                  <a:pt x="12480256" y="8330571"/>
                </a:lnTo>
                <a:lnTo>
                  <a:pt x="0" y="8330571"/>
                </a:lnTo>
                <a:lnTo>
                  <a:pt x="0" y="0"/>
                </a:lnTo>
                <a:close/>
              </a:path>
            </a:pathLst>
          </a:custGeom>
          <a:blipFill>
            <a:blip r:embed="rId7"/>
            <a:stretch>
              <a:fillRect/>
            </a:stretch>
          </a:blipFill>
        </p:spPr>
        <p:txBody>
          <a:bodyPr/>
          <a:lstStyle/>
          <a:p>
            <a:endParaRPr lang="en-GB"/>
          </a:p>
        </p:txBody>
      </p:sp>
      <p:sp>
        <p:nvSpPr>
          <p:cNvPr id="9" name="Freeform 9"/>
          <p:cNvSpPr/>
          <p:nvPr/>
        </p:nvSpPr>
        <p:spPr>
          <a:xfrm>
            <a:off x="12083634" y="6415723"/>
            <a:ext cx="6204366" cy="3871277"/>
          </a:xfrm>
          <a:custGeom>
            <a:avLst/>
            <a:gdLst/>
            <a:ahLst/>
            <a:cxnLst/>
            <a:rect l="l" t="t" r="r" b="b"/>
            <a:pathLst>
              <a:path w="6204366" h="3871277">
                <a:moveTo>
                  <a:pt x="0" y="0"/>
                </a:moveTo>
                <a:lnTo>
                  <a:pt x="6204366" y="0"/>
                </a:lnTo>
                <a:lnTo>
                  <a:pt x="6204366" y="3871277"/>
                </a:lnTo>
                <a:lnTo>
                  <a:pt x="0" y="3871277"/>
                </a:lnTo>
                <a:lnTo>
                  <a:pt x="0" y="0"/>
                </a:lnTo>
                <a:close/>
              </a:path>
            </a:pathLst>
          </a:custGeom>
          <a:blipFill>
            <a:blip r:embed="rId8"/>
            <a:stretch>
              <a:fillRect/>
            </a:stretch>
          </a:blipFill>
        </p:spPr>
        <p:txBody>
          <a:bodyPr/>
          <a:lstStyle/>
          <a:p>
            <a:endParaRPr lang="en-GB"/>
          </a:p>
        </p:txBody>
      </p:sp>
      <p:sp>
        <p:nvSpPr>
          <p:cNvPr id="10" name="TextBox 10"/>
          <p:cNvSpPr txBox="1"/>
          <p:nvPr/>
        </p:nvSpPr>
        <p:spPr>
          <a:xfrm>
            <a:off x="12083634" y="4471353"/>
            <a:ext cx="6204366" cy="1944370"/>
          </a:xfrm>
          <a:prstGeom prst="rect">
            <a:avLst/>
          </a:prstGeom>
        </p:spPr>
        <p:txBody>
          <a:bodyPr lIns="0" tIns="0" rIns="0" bIns="0" rtlCol="0" anchor="t">
            <a:spAutoFit/>
          </a:bodyPr>
          <a:lstStyle/>
          <a:p>
            <a:pPr algn="ctr">
              <a:lnSpc>
                <a:spcPts val="5179"/>
              </a:lnSpc>
            </a:pPr>
            <a:r>
              <a:rPr lang="en-US" sz="3699" b="1">
                <a:solidFill>
                  <a:srgbClr val="00BF63"/>
                </a:solidFill>
                <a:latin typeface="Canva Sans Bold"/>
                <a:ea typeface="Canva Sans Bold"/>
                <a:cs typeface="Canva Sans Bold"/>
                <a:sym typeface="Canva Sans Bold"/>
              </a:rPr>
              <a:t>Describe the greens of this image and create a joyful OR sinister atmosphere.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2366893">
            <a:off x="587527" y="6172181"/>
            <a:ext cx="7720830" cy="8989425"/>
          </a:xfrm>
          <a:custGeom>
            <a:avLst/>
            <a:gdLst/>
            <a:ahLst/>
            <a:cxnLst/>
            <a:rect l="l" t="t" r="r" b="b"/>
            <a:pathLst>
              <a:path w="7720830" h="8989425">
                <a:moveTo>
                  <a:pt x="0" y="0"/>
                </a:moveTo>
                <a:lnTo>
                  <a:pt x="7720830" y="0"/>
                </a:lnTo>
                <a:lnTo>
                  <a:pt x="7720830" y="8989425"/>
                </a:lnTo>
                <a:lnTo>
                  <a:pt x="0" y="8989425"/>
                </a:lnTo>
                <a:lnTo>
                  <a:pt x="0" y="0"/>
                </a:lnTo>
                <a:close/>
              </a:path>
            </a:pathLst>
          </a:custGeom>
          <a:blipFill>
            <a:blip r:embed="rId3">
              <a:alphaModFix amt="27000"/>
            </a:blip>
            <a:stretch>
              <a:fillRect/>
            </a:stretch>
          </a:blipFill>
        </p:spPr>
        <p:txBody>
          <a:bodyPr/>
          <a:lstStyle/>
          <a:p>
            <a:endParaRPr lang="en-GB"/>
          </a:p>
        </p:txBody>
      </p:sp>
      <p:sp>
        <p:nvSpPr>
          <p:cNvPr id="4" name="Freeform 4"/>
          <p:cNvSpPr/>
          <p:nvPr/>
        </p:nvSpPr>
        <p:spPr>
          <a:xfrm rot="3927700">
            <a:off x="14476810" y="-1460135"/>
            <a:ext cx="7859009" cy="7643228"/>
          </a:xfrm>
          <a:custGeom>
            <a:avLst/>
            <a:gdLst/>
            <a:ahLst/>
            <a:cxnLst/>
            <a:rect l="l" t="t" r="r" b="b"/>
            <a:pathLst>
              <a:path w="7859009" h="7643228">
                <a:moveTo>
                  <a:pt x="0" y="0"/>
                </a:moveTo>
                <a:lnTo>
                  <a:pt x="7859009" y="0"/>
                </a:lnTo>
                <a:lnTo>
                  <a:pt x="7859009" y="7643228"/>
                </a:lnTo>
                <a:lnTo>
                  <a:pt x="0" y="7643228"/>
                </a:lnTo>
                <a:lnTo>
                  <a:pt x="0" y="0"/>
                </a:lnTo>
                <a:close/>
              </a:path>
            </a:pathLst>
          </a:custGeom>
          <a:blipFill>
            <a:blip r:embed="rId4">
              <a:alphaModFix amt="34000"/>
            </a:blip>
            <a:stretch>
              <a:fillRect t="-5505" b="-5505"/>
            </a:stretch>
          </a:blipFill>
        </p:spPr>
        <p:txBody>
          <a:bodyPr/>
          <a:lstStyle/>
          <a:p>
            <a:endParaRPr lang="en-GB"/>
          </a:p>
        </p:txBody>
      </p:sp>
      <p:sp>
        <p:nvSpPr>
          <p:cNvPr id="5" name="Freeform 5"/>
          <p:cNvSpPr/>
          <p:nvPr/>
        </p:nvSpPr>
        <p:spPr>
          <a:xfrm rot="-8585248">
            <a:off x="2911137" y="-3149200"/>
            <a:ext cx="6759258" cy="6298399"/>
          </a:xfrm>
          <a:custGeom>
            <a:avLst/>
            <a:gdLst/>
            <a:ahLst/>
            <a:cxnLst/>
            <a:rect l="l" t="t" r="r" b="b"/>
            <a:pathLst>
              <a:path w="6759258" h="6298399">
                <a:moveTo>
                  <a:pt x="0" y="0"/>
                </a:moveTo>
                <a:lnTo>
                  <a:pt x="6759257" y="0"/>
                </a:lnTo>
                <a:lnTo>
                  <a:pt x="6759257" y="6298400"/>
                </a:lnTo>
                <a:lnTo>
                  <a:pt x="0" y="6298400"/>
                </a:lnTo>
                <a:lnTo>
                  <a:pt x="0" y="0"/>
                </a:lnTo>
                <a:close/>
              </a:path>
            </a:pathLst>
          </a:custGeom>
          <a:blipFill>
            <a:blip r:embed="rId5">
              <a:alphaModFix amt="19999"/>
            </a:blip>
            <a:stretch>
              <a:fillRect/>
            </a:stretch>
          </a:blipFill>
        </p:spPr>
        <p:txBody>
          <a:bodyPr/>
          <a:lstStyle/>
          <a:p>
            <a:endParaRPr lang="en-GB"/>
          </a:p>
        </p:txBody>
      </p:sp>
      <p:sp>
        <p:nvSpPr>
          <p:cNvPr id="6" name="TextBox 6"/>
          <p:cNvSpPr txBox="1"/>
          <p:nvPr/>
        </p:nvSpPr>
        <p:spPr>
          <a:xfrm>
            <a:off x="0" y="238125"/>
            <a:ext cx="15075995" cy="1718304"/>
          </a:xfrm>
          <a:prstGeom prst="rect">
            <a:avLst/>
          </a:prstGeom>
        </p:spPr>
        <p:txBody>
          <a:bodyPr lIns="0" tIns="0" rIns="0" bIns="0" rtlCol="0" anchor="t">
            <a:spAutoFit/>
          </a:bodyPr>
          <a:lstStyle/>
          <a:p>
            <a:pPr algn="l">
              <a:lnSpc>
                <a:spcPts val="12899"/>
              </a:lnSpc>
              <a:spcBef>
                <a:spcPts val="9674"/>
              </a:spcBef>
            </a:pPr>
            <a:r>
              <a:rPr lang="en-US" sz="12899">
                <a:solidFill>
                  <a:srgbClr val="232253"/>
                </a:solidFill>
                <a:latin typeface="Xplor"/>
                <a:ea typeface="Xplor"/>
                <a:cs typeface="Xplor"/>
                <a:sym typeface="Xplor"/>
              </a:rPr>
              <a:t>building a palette</a:t>
            </a:r>
          </a:p>
        </p:txBody>
      </p:sp>
      <p:sp>
        <p:nvSpPr>
          <p:cNvPr id="7" name="Freeform 7"/>
          <p:cNvSpPr/>
          <p:nvPr/>
        </p:nvSpPr>
        <p:spPr>
          <a:xfrm flipH="1">
            <a:off x="14336248" y="-1995083"/>
            <a:ext cx="5158671" cy="5946595"/>
          </a:xfrm>
          <a:custGeom>
            <a:avLst/>
            <a:gdLst/>
            <a:ahLst/>
            <a:cxnLst/>
            <a:rect l="l" t="t" r="r" b="b"/>
            <a:pathLst>
              <a:path w="5158671" h="5946595">
                <a:moveTo>
                  <a:pt x="5158672" y="0"/>
                </a:moveTo>
                <a:lnTo>
                  <a:pt x="0" y="0"/>
                </a:lnTo>
                <a:lnTo>
                  <a:pt x="0" y="5946595"/>
                </a:lnTo>
                <a:lnTo>
                  <a:pt x="5158672" y="5946595"/>
                </a:lnTo>
                <a:lnTo>
                  <a:pt x="5158672" y="0"/>
                </a:lnTo>
                <a:close/>
              </a:path>
            </a:pathLst>
          </a:custGeom>
          <a:blipFill>
            <a:blip r:embed="rId6"/>
            <a:stretch>
              <a:fillRect/>
            </a:stretch>
          </a:blipFill>
        </p:spPr>
        <p:txBody>
          <a:bodyPr/>
          <a:lstStyle/>
          <a:p>
            <a:endParaRPr lang="en-GB"/>
          </a:p>
        </p:txBody>
      </p:sp>
      <p:sp>
        <p:nvSpPr>
          <p:cNvPr id="8" name="Freeform 8"/>
          <p:cNvSpPr/>
          <p:nvPr/>
        </p:nvSpPr>
        <p:spPr>
          <a:xfrm>
            <a:off x="11777948" y="6224988"/>
            <a:ext cx="6510052" cy="4062012"/>
          </a:xfrm>
          <a:custGeom>
            <a:avLst/>
            <a:gdLst/>
            <a:ahLst/>
            <a:cxnLst/>
            <a:rect l="l" t="t" r="r" b="b"/>
            <a:pathLst>
              <a:path w="6510052" h="4062012">
                <a:moveTo>
                  <a:pt x="0" y="0"/>
                </a:moveTo>
                <a:lnTo>
                  <a:pt x="6510052" y="0"/>
                </a:lnTo>
                <a:lnTo>
                  <a:pt x="6510052" y="4062012"/>
                </a:lnTo>
                <a:lnTo>
                  <a:pt x="0" y="4062012"/>
                </a:lnTo>
                <a:lnTo>
                  <a:pt x="0" y="0"/>
                </a:lnTo>
                <a:close/>
              </a:path>
            </a:pathLst>
          </a:custGeom>
          <a:blipFill>
            <a:blip r:embed="rId7"/>
            <a:stretch>
              <a:fillRect/>
            </a:stretch>
          </a:blipFill>
        </p:spPr>
        <p:txBody>
          <a:bodyPr/>
          <a:lstStyle/>
          <a:p>
            <a:endParaRPr lang="en-GB"/>
          </a:p>
        </p:txBody>
      </p:sp>
      <p:sp>
        <p:nvSpPr>
          <p:cNvPr id="9" name="Freeform 9"/>
          <p:cNvSpPr/>
          <p:nvPr/>
        </p:nvSpPr>
        <p:spPr>
          <a:xfrm>
            <a:off x="-3175582" y="2087305"/>
            <a:ext cx="14953530" cy="8579588"/>
          </a:xfrm>
          <a:custGeom>
            <a:avLst/>
            <a:gdLst/>
            <a:ahLst/>
            <a:cxnLst/>
            <a:rect l="l" t="t" r="r" b="b"/>
            <a:pathLst>
              <a:path w="14953530" h="8579588">
                <a:moveTo>
                  <a:pt x="0" y="0"/>
                </a:moveTo>
                <a:lnTo>
                  <a:pt x="14953530" y="0"/>
                </a:lnTo>
                <a:lnTo>
                  <a:pt x="14953530" y="8579588"/>
                </a:lnTo>
                <a:lnTo>
                  <a:pt x="0" y="8579588"/>
                </a:lnTo>
                <a:lnTo>
                  <a:pt x="0" y="0"/>
                </a:lnTo>
                <a:close/>
              </a:path>
            </a:pathLst>
          </a:custGeom>
          <a:blipFill>
            <a:blip r:embed="rId8"/>
            <a:stretch>
              <a:fillRect/>
            </a:stretch>
          </a:blipFill>
        </p:spPr>
        <p:txBody>
          <a:bodyPr/>
          <a:lstStyle/>
          <a:p>
            <a:endParaRPr lang="en-GB"/>
          </a:p>
        </p:txBody>
      </p:sp>
      <p:sp>
        <p:nvSpPr>
          <p:cNvPr id="10" name="TextBox 10"/>
          <p:cNvSpPr txBox="1"/>
          <p:nvPr/>
        </p:nvSpPr>
        <p:spPr>
          <a:xfrm>
            <a:off x="11828662" y="4280618"/>
            <a:ext cx="6459338" cy="1944370"/>
          </a:xfrm>
          <a:prstGeom prst="rect">
            <a:avLst/>
          </a:prstGeom>
        </p:spPr>
        <p:txBody>
          <a:bodyPr lIns="0" tIns="0" rIns="0" bIns="0" rtlCol="0" anchor="t">
            <a:spAutoFit/>
          </a:bodyPr>
          <a:lstStyle/>
          <a:p>
            <a:pPr algn="ctr">
              <a:lnSpc>
                <a:spcPts val="5179"/>
              </a:lnSpc>
            </a:pPr>
            <a:r>
              <a:rPr lang="en-US" sz="3699" b="1">
                <a:solidFill>
                  <a:srgbClr val="FF914D"/>
                </a:solidFill>
                <a:latin typeface="Canva Sans Bold"/>
                <a:ea typeface="Canva Sans Bold"/>
                <a:cs typeface="Canva Sans Bold"/>
                <a:sym typeface="Canva Sans Bold"/>
              </a:rPr>
              <a:t>Describe the oranges of this image and create a joyful OR sinister atmosphere.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2366893">
            <a:off x="587527" y="6172181"/>
            <a:ext cx="7720830" cy="8989425"/>
          </a:xfrm>
          <a:custGeom>
            <a:avLst/>
            <a:gdLst/>
            <a:ahLst/>
            <a:cxnLst/>
            <a:rect l="l" t="t" r="r" b="b"/>
            <a:pathLst>
              <a:path w="7720830" h="8989425">
                <a:moveTo>
                  <a:pt x="0" y="0"/>
                </a:moveTo>
                <a:lnTo>
                  <a:pt x="7720830" y="0"/>
                </a:lnTo>
                <a:lnTo>
                  <a:pt x="7720830" y="8989425"/>
                </a:lnTo>
                <a:lnTo>
                  <a:pt x="0" y="8989425"/>
                </a:lnTo>
                <a:lnTo>
                  <a:pt x="0" y="0"/>
                </a:lnTo>
                <a:close/>
              </a:path>
            </a:pathLst>
          </a:custGeom>
          <a:blipFill>
            <a:blip r:embed="rId3">
              <a:alphaModFix amt="27000"/>
            </a:blip>
            <a:stretch>
              <a:fillRect/>
            </a:stretch>
          </a:blipFill>
        </p:spPr>
        <p:txBody>
          <a:bodyPr/>
          <a:lstStyle/>
          <a:p>
            <a:endParaRPr lang="en-GB"/>
          </a:p>
        </p:txBody>
      </p:sp>
      <p:sp>
        <p:nvSpPr>
          <p:cNvPr id="4" name="Freeform 4"/>
          <p:cNvSpPr/>
          <p:nvPr/>
        </p:nvSpPr>
        <p:spPr>
          <a:xfrm rot="3927700">
            <a:off x="14476810" y="-1460135"/>
            <a:ext cx="7859009" cy="7643228"/>
          </a:xfrm>
          <a:custGeom>
            <a:avLst/>
            <a:gdLst/>
            <a:ahLst/>
            <a:cxnLst/>
            <a:rect l="l" t="t" r="r" b="b"/>
            <a:pathLst>
              <a:path w="7859009" h="7643228">
                <a:moveTo>
                  <a:pt x="0" y="0"/>
                </a:moveTo>
                <a:lnTo>
                  <a:pt x="7859009" y="0"/>
                </a:lnTo>
                <a:lnTo>
                  <a:pt x="7859009" y="7643228"/>
                </a:lnTo>
                <a:lnTo>
                  <a:pt x="0" y="7643228"/>
                </a:lnTo>
                <a:lnTo>
                  <a:pt x="0" y="0"/>
                </a:lnTo>
                <a:close/>
              </a:path>
            </a:pathLst>
          </a:custGeom>
          <a:blipFill>
            <a:blip r:embed="rId4">
              <a:alphaModFix amt="34000"/>
            </a:blip>
            <a:stretch>
              <a:fillRect t="-5505" b="-5505"/>
            </a:stretch>
          </a:blipFill>
        </p:spPr>
        <p:txBody>
          <a:bodyPr/>
          <a:lstStyle/>
          <a:p>
            <a:endParaRPr lang="en-GB"/>
          </a:p>
        </p:txBody>
      </p:sp>
      <p:sp>
        <p:nvSpPr>
          <p:cNvPr id="5" name="Freeform 5"/>
          <p:cNvSpPr/>
          <p:nvPr/>
        </p:nvSpPr>
        <p:spPr>
          <a:xfrm rot="-8585248">
            <a:off x="2911137" y="-3149200"/>
            <a:ext cx="6759258" cy="6298399"/>
          </a:xfrm>
          <a:custGeom>
            <a:avLst/>
            <a:gdLst/>
            <a:ahLst/>
            <a:cxnLst/>
            <a:rect l="l" t="t" r="r" b="b"/>
            <a:pathLst>
              <a:path w="6759258" h="6298399">
                <a:moveTo>
                  <a:pt x="0" y="0"/>
                </a:moveTo>
                <a:lnTo>
                  <a:pt x="6759257" y="0"/>
                </a:lnTo>
                <a:lnTo>
                  <a:pt x="6759257" y="6298400"/>
                </a:lnTo>
                <a:lnTo>
                  <a:pt x="0" y="6298400"/>
                </a:lnTo>
                <a:lnTo>
                  <a:pt x="0" y="0"/>
                </a:lnTo>
                <a:close/>
              </a:path>
            </a:pathLst>
          </a:custGeom>
          <a:blipFill>
            <a:blip r:embed="rId5">
              <a:alphaModFix amt="19999"/>
            </a:blip>
            <a:stretch>
              <a:fillRect/>
            </a:stretch>
          </a:blipFill>
        </p:spPr>
        <p:txBody>
          <a:bodyPr/>
          <a:lstStyle/>
          <a:p>
            <a:endParaRPr lang="en-GB"/>
          </a:p>
        </p:txBody>
      </p:sp>
      <p:sp>
        <p:nvSpPr>
          <p:cNvPr id="6" name="TextBox 6"/>
          <p:cNvSpPr txBox="1"/>
          <p:nvPr/>
        </p:nvSpPr>
        <p:spPr>
          <a:xfrm>
            <a:off x="0" y="238125"/>
            <a:ext cx="15075995" cy="1718304"/>
          </a:xfrm>
          <a:prstGeom prst="rect">
            <a:avLst/>
          </a:prstGeom>
        </p:spPr>
        <p:txBody>
          <a:bodyPr lIns="0" tIns="0" rIns="0" bIns="0" rtlCol="0" anchor="t">
            <a:spAutoFit/>
          </a:bodyPr>
          <a:lstStyle/>
          <a:p>
            <a:pPr algn="l">
              <a:lnSpc>
                <a:spcPts val="12899"/>
              </a:lnSpc>
              <a:spcBef>
                <a:spcPts val="9674"/>
              </a:spcBef>
            </a:pPr>
            <a:r>
              <a:rPr lang="en-US" sz="12899">
                <a:solidFill>
                  <a:srgbClr val="232253"/>
                </a:solidFill>
                <a:latin typeface="Xplor"/>
                <a:ea typeface="Xplor"/>
                <a:cs typeface="Xplor"/>
                <a:sym typeface="Xplor"/>
              </a:rPr>
              <a:t>building a palette</a:t>
            </a:r>
          </a:p>
        </p:txBody>
      </p:sp>
      <p:sp>
        <p:nvSpPr>
          <p:cNvPr id="7" name="Freeform 7"/>
          <p:cNvSpPr/>
          <p:nvPr/>
        </p:nvSpPr>
        <p:spPr>
          <a:xfrm flipH="1">
            <a:off x="14336248" y="-1995083"/>
            <a:ext cx="5158671" cy="5946595"/>
          </a:xfrm>
          <a:custGeom>
            <a:avLst/>
            <a:gdLst/>
            <a:ahLst/>
            <a:cxnLst/>
            <a:rect l="l" t="t" r="r" b="b"/>
            <a:pathLst>
              <a:path w="5158671" h="5946595">
                <a:moveTo>
                  <a:pt x="5158672" y="0"/>
                </a:moveTo>
                <a:lnTo>
                  <a:pt x="0" y="0"/>
                </a:lnTo>
                <a:lnTo>
                  <a:pt x="0" y="5946595"/>
                </a:lnTo>
                <a:lnTo>
                  <a:pt x="5158672" y="5946595"/>
                </a:lnTo>
                <a:lnTo>
                  <a:pt x="5158672" y="0"/>
                </a:lnTo>
                <a:close/>
              </a:path>
            </a:pathLst>
          </a:custGeom>
          <a:blipFill>
            <a:blip r:embed="rId6"/>
            <a:stretch>
              <a:fillRect/>
            </a:stretch>
          </a:blipFill>
        </p:spPr>
        <p:txBody>
          <a:bodyPr/>
          <a:lstStyle/>
          <a:p>
            <a:endParaRPr lang="en-GB"/>
          </a:p>
        </p:txBody>
      </p:sp>
      <p:sp>
        <p:nvSpPr>
          <p:cNvPr id="8" name="Freeform 8"/>
          <p:cNvSpPr/>
          <p:nvPr/>
        </p:nvSpPr>
        <p:spPr>
          <a:xfrm>
            <a:off x="0" y="2191884"/>
            <a:ext cx="12150267" cy="8095116"/>
          </a:xfrm>
          <a:custGeom>
            <a:avLst/>
            <a:gdLst/>
            <a:ahLst/>
            <a:cxnLst/>
            <a:rect l="l" t="t" r="r" b="b"/>
            <a:pathLst>
              <a:path w="12150267" h="8095116">
                <a:moveTo>
                  <a:pt x="0" y="0"/>
                </a:moveTo>
                <a:lnTo>
                  <a:pt x="12150267" y="0"/>
                </a:lnTo>
                <a:lnTo>
                  <a:pt x="12150267" y="8095116"/>
                </a:lnTo>
                <a:lnTo>
                  <a:pt x="0" y="8095116"/>
                </a:lnTo>
                <a:lnTo>
                  <a:pt x="0" y="0"/>
                </a:lnTo>
                <a:close/>
              </a:path>
            </a:pathLst>
          </a:custGeom>
          <a:blipFill>
            <a:blip r:embed="rId7"/>
            <a:stretch>
              <a:fillRect/>
            </a:stretch>
          </a:blipFill>
        </p:spPr>
        <p:txBody>
          <a:bodyPr/>
          <a:lstStyle/>
          <a:p>
            <a:endParaRPr lang="en-GB"/>
          </a:p>
        </p:txBody>
      </p:sp>
      <p:sp>
        <p:nvSpPr>
          <p:cNvPr id="9" name="Freeform 9"/>
          <p:cNvSpPr/>
          <p:nvPr/>
        </p:nvSpPr>
        <p:spPr>
          <a:xfrm>
            <a:off x="12119302" y="6425586"/>
            <a:ext cx="6168698" cy="3861414"/>
          </a:xfrm>
          <a:custGeom>
            <a:avLst/>
            <a:gdLst/>
            <a:ahLst/>
            <a:cxnLst/>
            <a:rect l="l" t="t" r="r" b="b"/>
            <a:pathLst>
              <a:path w="6168698" h="3861414">
                <a:moveTo>
                  <a:pt x="0" y="0"/>
                </a:moveTo>
                <a:lnTo>
                  <a:pt x="6168698" y="0"/>
                </a:lnTo>
                <a:lnTo>
                  <a:pt x="6168698" y="3861414"/>
                </a:lnTo>
                <a:lnTo>
                  <a:pt x="0" y="3861414"/>
                </a:lnTo>
                <a:lnTo>
                  <a:pt x="0" y="0"/>
                </a:lnTo>
                <a:close/>
              </a:path>
            </a:pathLst>
          </a:custGeom>
          <a:blipFill>
            <a:blip r:embed="rId8"/>
            <a:stretch>
              <a:fillRect/>
            </a:stretch>
          </a:blipFill>
        </p:spPr>
        <p:txBody>
          <a:bodyPr/>
          <a:lstStyle/>
          <a:p>
            <a:endParaRPr lang="en-GB"/>
          </a:p>
        </p:txBody>
      </p:sp>
      <p:sp>
        <p:nvSpPr>
          <p:cNvPr id="10" name="TextBox 10"/>
          <p:cNvSpPr txBox="1"/>
          <p:nvPr/>
        </p:nvSpPr>
        <p:spPr>
          <a:xfrm>
            <a:off x="12150267" y="4280618"/>
            <a:ext cx="6137733" cy="1944370"/>
          </a:xfrm>
          <a:prstGeom prst="rect">
            <a:avLst/>
          </a:prstGeom>
        </p:spPr>
        <p:txBody>
          <a:bodyPr lIns="0" tIns="0" rIns="0" bIns="0" rtlCol="0" anchor="t">
            <a:spAutoFit/>
          </a:bodyPr>
          <a:lstStyle/>
          <a:p>
            <a:pPr algn="ctr">
              <a:lnSpc>
                <a:spcPts val="5179"/>
              </a:lnSpc>
            </a:pPr>
            <a:r>
              <a:rPr lang="en-US" sz="3699" b="1">
                <a:solidFill>
                  <a:srgbClr val="FF66C4"/>
                </a:solidFill>
                <a:latin typeface="Canva Sans Bold"/>
                <a:ea typeface="Canva Sans Bold"/>
                <a:cs typeface="Canva Sans Bold"/>
                <a:sym typeface="Canva Sans Bold"/>
              </a:rPr>
              <a:t>Describe the pinks of this image and create a joyful OR sinister atmosphere.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2366893">
            <a:off x="587527" y="6172181"/>
            <a:ext cx="7720830" cy="8989425"/>
          </a:xfrm>
          <a:custGeom>
            <a:avLst/>
            <a:gdLst/>
            <a:ahLst/>
            <a:cxnLst/>
            <a:rect l="l" t="t" r="r" b="b"/>
            <a:pathLst>
              <a:path w="7720830" h="8989425">
                <a:moveTo>
                  <a:pt x="0" y="0"/>
                </a:moveTo>
                <a:lnTo>
                  <a:pt x="7720830" y="0"/>
                </a:lnTo>
                <a:lnTo>
                  <a:pt x="7720830" y="8989425"/>
                </a:lnTo>
                <a:lnTo>
                  <a:pt x="0" y="8989425"/>
                </a:lnTo>
                <a:lnTo>
                  <a:pt x="0" y="0"/>
                </a:lnTo>
                <a:close/>
              </a:path>
            </a:pathLst>
          </a:custGeom>
          <a:blipFill>
            <a:blip r:embed="rId3">
              <a:alphaModFix amt="27000"/>
            </a:blip>
            <a:stretch>
              <a:fillRect/>
            </a:stretch>
          </a:blipFill>
        </p:spPr>
        <p:txBody>
          <a:bodyPr/>
          <a:lstStyle/>
          <a:p>
            <a:endParaRPr lang="en-GB"/>
          </a:p>
        </p:txBody>
      </p:sp>
      <p:sp>
        <p:nvSpPr>
          <p:cNvPr id="4" name="Freeform 4"/>
          <p:cNvSpPr/>
          <p:nvPr/>
        </p:nvSpPr>
        <p:spPr>
          <a:xfrm rot="3927700">
            <a:off x="14476810" y="-1460135"/>
            <a:ext cx="7859009" cy="7643228"/>
          </a:xfrm>
          <a:custGeom>
            <a:avLst/>
            <a:gdLst/>
            <a:ahLst/>
            <a:cxnLst/>
            <a:rect l="l" t="t" r="r" b="b"/>
            <a:pathLst>
              <a:path w="7859009" h="7643228">
                <a:moveTo>
                  <a:pt x="0" y="0"/>
                </a:moveTo>
                <a:lnTo>
                  <a:pt x="7859009" y="0"/>
                </a:lnTo>
                <a:lnTo>
                  <a:pt x="7859009" y="7643228"/>
                </a:lnTo>
                <a:lnTo>
                  <a:pt x="0" y="7643228"/>
                </a:lnTo>
                <a:lnTo>
                  <a:pt x="0" y="0"/>
                </a:lnTo>
                <a:close/>
              </a:path>
            </a:pathLst>
          </a:custGeom>
          <a:blipFill>
            <a:blip r:embed="rId4">
              <a:alphaModFix amt="34000"/>
            </a:blip>
            <a:stretch>
              <a:fillRect t="-5505" b="-5505"/>
            </a:stretch>
          </a:blipFill>
        </p:spPr>
        <p:txBody>
          <a:bodyPr/>
          <a:lstStyle/>
          <a:p>
            <a:endParaRPr lang="en-GB"/>
          </a:p>
        </p:txBody>
      </p:sp>
      <p:sp>
        <p:nvSpPr>
          <p:cNvPr id="5" name="Freeform 5"/>
          <p:cNvSpPr/>
          <p:nvPr/>
        </p:nvSpPr>
        <p:spPr>
          <a:xfrm rot="-8585248">
            <a:off x="2911137" y="-3149200"/>
            <a:ext cx="6759258" cy="6298399"/>
          </a:xfrm>
          <a:custGeom>
            <a:avLst/>
            <a:gdLst/>
            <a:ahLst/>
            <a:cxnLst/>
            <a:rect l="l" t="t" r="r" b="b"/>
            <a:pathLst>
              <a:path w="6759258" h="6298399">
                <a:moveTo>
                  <a:pt x="0" y="0"/>
                </a:moveTo>
                <a:lnTo>
                  <a:pt x="6759257" y="0"/>
                </a:lnTo>
                <a:lnTo>
                  <a:pt x="6759257" y="6298400"/>
                </a:lnTo>
                <a:lnTo>
                  <a:pt x="0" y="6298400"/>
                </a:lnTo>
                <a:lnTo>
                  <a:pt x="0" y="0"/>
                </a:lnTo>
                <a:close/>
              </a:path>
            </a:pathLst>
          </a:custGeom>
          <a:blipFill>
            <a:blip r:embed="rId5">
              <a:alphaModFix amt="19999"/>
            </a:blip>
            <a:stretch>
              <a:fillRect/>
            </a:stretch>
          </a:blipFill>
        </p:spPr>
        <p:txBody>
          <a:bodyPr/>
          <a:lstStyle/>
          <a:p>
            <a:endParaRPr lang="en-GB"/>
          </a:p>
        </p:txBody>
      </p:sp>
      <p:sp>
        <p:nvSpPr>
          <p:cNvPr id="6" name="Freeform 6"/>
          <p:cNvSpPr/>
          <p:nvPr/>
        </p:nvSpPr>
        <p:spPr>
          <a:xfrm>
            <a:off x="6290765" y="1363874"/>
            <a:ext cx="5948622" cy="8928513"/>
          </a:xfrm>
          <a:custGeom>
            <a:avLst/>
            <a:gdLst/>
            <a:ahLst/>
            <a:cxnLst/>
            <a:rect l="l" t="t" r="r" b="b"/>
            <a:pathLst>
              <a:path w="5948622" h="8928513">
                <a:moveTo>
                  <a:pt x="0" y="0"/>
                </a:moveTo>
                <a:lnTo>
                  <a:pt x="5948622" y="0"/>
                </a:lnTo>
                <a:lnTo>
                  <a:pt x="5948622" y="8928514"/>
                </a:lnTo>
                <a:lnTo>
                  <a:pt x="0" y="8928514"/>
                </a:lnTo>
                <a:lnTo>
                  <a:pt x="0" y="0"/>
                </a:lnTo>
                <a:close/>
              </a:path>
            </a:pathLst>
          </a:custGeom>
          <a:blipFill>
            <a:blip r:embed="rId6"/>
            <a:stretch>
              <a:fillRect/>
            </a:stretch>
          </a:blipFill>
        </p:spPr>
        <p:txBody>
          <a:bodyPr/>
          <a:lstStyle/>
          <a:p>
            <a:endParaRPr lang="en-GB"/>
          </a:p>
        </p:txBody>
      </p:sp>
      <p:sp>
        <p:nvSpPr>
          <p:cNvPr id="7" name="Freeform 7"/>
          <p:cNvSpPr/>
          <p:nvPr/>
        </p:nvSpPr>
        <p:spPr>
          <a:xfrm>
            <a:off x="0" y="1363874"/>
            <a:ext cx="5941443" cy="8917738"/>
          </a:xfrm>
          <a:custGeom>
            <a:avLst/>
            <a:gdLst/>
            <a:ahLst/>
            <a:cxnLst/>
            <a:rect l="l" t="t" r="r" b="b"/>
            <a:pathLst>
              <a:path w="5941443" h="8917738">
                <a:moveTo>
                  <a:pt x="0" y="0"/>
                </a:moveTo>
                <a:lnTo>
                  <a:pt x="5941443" y="0"/>
                </a:lnTo>
                <a:lnTo>
                  <a:pt x="5941443" y="8917738"/>
                </a:lnTo>
                <a:lnTo>
                  <a:pt x="0" y="8917738"/>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0" y="142875"/>
            <a:ext cx="15075995" cy="1115718"/>
          </a:xfrm>
          <a:prstGeom prst="rect">
            <a:avLst/>
          </a:prstGeom>
        </p:spPr>
        <p:txBody>
          <a:bodyPr lIns="0" tIns="0" rIns="0" bIns="0" rtlCol="0" anchor="t">
            <a:spAutoFit/>
          </a:bodyPr>
          <a:lstStyle/>
          <a:p>
            <a:pPr algn="l">
              <a:lnSpc>
                <a:spcPts val="8300"/>
              </a:lnSpc>
              <a:spcBef>
                <a:spcPts val="6225"/>
              </a:spcBef>
            </a:pPr>
            <a:r>
              <a:rPr lang="en-US" sz="8300">
                <a:solidFill>
                  <a:srgbClr val="232253"/>
                </a:solidFill>
                <a:latin typeface="Xplor"/>
                <a:ea typeface="Xplor"/>
                <a:cs typeface="Xplor"/>
                <a:sym typeface="Xplor"/>
              </a:rPr>
              <a:t>using colour to change time</a:t>
            </a:r>
          </a:p>
        </p:txBody>
      </p:sp>
      <p:sp>
        <p:nvSpPr>
          <p:cNvPr id="9" name="TextBox 9"/>
          <p:cNvSpPr txBox="1"/>
          <p:nvPr/>
        </p:nvSpPr>
        <p:spPr>
          <a:xfrm>
            <a:off x="12513335" y="1819068"/>
            <a:ext cx="5774665" cy="8093075"/>
          </a:xfrm>
          <a:prstGeom prst="rect">
            <a:avLst/>
          </a:prstGeom>
        </p:spPr>
        <p:txBody>
          <a:bodyPr lIns="0" tIns="0" rIns="0" bIns="0" rtlCol="0" anchor="t">
            <a:spAutoFit/>
          </a:bodyPr>
          <a:lstStyle/>
          <a:p>
            <a:pPr marL="863599" lvl="1" indent="-431800" algn="l">
              <a:lnSpc>
                <a:spcPts val="3999"/>
              </a:lnSpc>
              <a:buFont typeface="Arial"/>
              <a:buChar char="•"/>
            </a:pPr>
            <a:r>
              <a:rPr lang="en-US" sz="3999">
                <a:solidFill>
                  <a:srgbClr val="232253"/>
                </a:solidFill>
                <a:latin typeface="Nunito"/>
                <a:ea typeface="Nunito"/>
                <a:cs typeface="Nunito"/>
                <a:sym typeface="Nunito"/>
              </a:rPr>
              <a:t>As the light shifted, the once-pure [colour] began to [verb]...</a:t>
            </a:r>
          </a:p>
          <a:p>
            <a:pPr marL="863599" lvl="1" indent="-431800" algn="l">
              <a:lnSpc>
                <a:spcPts val="3999"/>
              </a:lnSpc>
              <a:buFont typeface="Arial"/>
              <a:buChar char="•"/>
            </a:pPr>
            <a:r>
              <a:rPr lang="en-US" sz="3999">
                <a:solidFill>
                  <a:srgbClr val="232253"/>
                </a:solidFill>
                <a:latin typeface="Nunito"/>
                <a:ea typeface="Nunito"/>
                <a:cs typeface="Nunito"/>
                <a:sym typeface="Nunito"/>
              </a:rPr>
              <a:t>By morning, the [colour] had drained from the street, leaving behind...</a:t>
            </a:r>
          </a:p>
          <a:p>
            <a:pPr marL="863599" lvl="1" indent="-431800" algn="l">
              <a:lnSpc>
                <a:spcPts val="3999"/>
              </a:lnSpc>
              <a:buFont typeface="Arial"/>
              <a:buChar char="•"/>
            </a:pPr>
            <a:r>
              <a:rPr lang="en-US" sz="3999">
                <a:solidFill>
                  <a:srgbClr val="232253"/>
                </a:solidFill>
                <a:latin typeface="Nunito"/>
                <a:ea typeface="Nunito"/>
                <a:cs typeface="Nunito"/>
                <a:sym typeface="Nunito"/>
              </a:rPr>
              <a:t>Where [colour] had glowed the night before, only a faint [shade] now lingered.</a:t>
            </a:r>
          </a:p>
          <a:p>
            <a:pPr marL="863599" lvl="1" indent="-431800" algn="l">
              <a:lnSpc>
                <a:spcPts val="3999"/>
              </a:lnSpc>
              <a:buFont typeface="Arial"/>
              <a:buChar char="•"/>
            </a:pPr>
            <a:r>
              <a:rPr lang="en-US" sz="3999">
                <a:solidFill>
                  <a:srgbClr val="232253"/>
                </a:solidFill>
                <a:latin typeface="Nunito"/>
                <a:ea typeface="Nunito"/>
                <a:cs typeface="Nunito"/>
                <a:sym typeface="Nunito"/>
              </a:rPr>
              <a:t>The city traded its [night-time palette] for [day-time palette], like...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2366893">
            <a:off x="587527" y="6172181"/>
            <a:ext cx="7720830" cy="8989425"/>
          </a:xfrm>
          <a:custGeom>
            <a:avLst/>
            <a:gdLst/>
            <a:ahLst/>
            <a:cxnLst/>
            <a:rect l="l" t="t" r="r" b="b"/>
            <a:pathLst>
              <a:path w="7720830" h="8989425">
                <a:moveTo>
                  <a:pt x="0" y="0"/>
                </a:moveTo>
                <a:lnTo>
                  <a:pt x="7720830" y="0"/>
                </a:lnTo>
                <a:lnTo>
                  <a:pt x="7720830" y="8989425"/>
                </a:lnTo>
                <a:lnTo>
                  <a:pt x="0" y="8989425"/>
                </a:lnTo>
                <a:lnTo>
                  <a:pt x="0" y="0"/>
                </a:lnTo>
                <a:close/>
              </a:path>
            </a:pathLst>
          </a:custGeom>
          <a:blipFill>
            <a:blip r:embed="rId3">
              <a:alphaModFix amt="27000"/>
            </a:blip>
            <a:stretch>
              <a:fillRect/>
            </a:stretch>
          </a:blipFill>
        </p:spPr>
        <p:txBody>
          <a:bodyPr/>
          <a:lstStyle/>
          <a:p>
            <a:endParaRPr lang="en-GB"/>
          </a:p>
        </p:txBody>
      </p:sp>
      <p:sp>
        <p:nvSpPr>
          <p:cNvPr id="4" name="Freeform 4"/>
          <p:cNvSpPr/>
          <p:nvPr/>
        </p:nvSpPr>
        <p:spPr>
          <a:xfrm rot="3927700">
            <a:off x="14476810" y="-1460135"/>
            <a:ext cx="7859009" cy="7643228"/>
          </a:xfrm>
          <a:custGeom>
            <a:avLst/>
            <a:gdLst/>
            <a:ahLst/>
            <a:cxnLst/>
            <a:rect l="l" t="t" r="r" b="b"/>
            <a:pathLst>
              <a:path w="7859009" h="7643228">
                <a:moveTo>
                  <a:pt x="0" y="0"/>
                </a:moveTo>
                <a:lnTo>
                  <a:pt x="7859009" y="0"/>
                </a:lnTo>
                <a:lnTo>
                  <a:pt x="7859009" y="7643228"/>
                </a:lnTo>
                <a:lnTo>
                  <a:pt x="0" y="7643228"/>
                </a:lnTo>
                <a:lnTo>
                  <a:pt x="0" y="0"/>
                </a:lnTo>
                <a:close/>
              </a:path>
            </a:pathLst>
          </a:custGeom>
          <a:blipFill>
            <a:blip r:embed="rId4">
              <a:alphaModFix amt="34000"/>
            </a:blip>
            <a:stretch>
              <a:fillRect t="-5505" b="-5505"/>
            </a:stretch>
          </a:blipFill>
        </p:spPr>
        <p:txBody>
          <a:bodyPr/>
          <a:lstStyle/>
          <a:p>
            <a:endParaRPr lang="en-GB"/>
          </a:p>
        </p:txBody>
      </p:sp>
      <p:sp>
        <p:nvSpPr>
          <p:cNvPr id="5" name="Freeform 5"/>
          <p:cNvSpPr/>
          <p:nvPr/>
        </p:nvSpPr>
        <p:spPr>
          <a:xfrm rot="-8585248">
            <a:off x="2911137" y="-3149200"/>
            <a:ext cx="6759258" cy="6298399"/>
          </a:xfrm>
          <a:custGeom>
            <a:avLst/>
            <a:gdLst/>
            <a:ahLst/>
            <a:cxnLst/>
            <a:rect l="l" t="t" r="r" b="b"/>
            <a:pathLst>
              <a:path w="6759258" h="6298399">
                <a:moveTo>
                  <a:pt x="0" y="0"/>
                </a:moveTo>
                <a:lnTo>
                  <a:pt x="6759257" y="0"/>
                </a:lnTo>
                <a:lnTo>
                  <a:pt x="6759257" y="6298400"/>
                </a:lnTo>
                <a:lnTo>
                  <a:pt x="0" y="6298400"/>
                </a:lnTo>
                <a:lnTo>
                  <a:pt x="0" y="0"/>
                </a:lnTo>
                <a:close/>
              </a:path>
            </a:pathLst>
          </a:custGeom>
          <a:blipFill>
            <a:blip r:embed="rId5">
              <a:alphaModFix amt="19999"/>
            </a:blip>
            <a:stretch>
              <a:fillRect/>
            </a:stretch>
          </a:blipFill>
        </p:spPr>
        <p:txBody>
          <a:bodyPr/>
          <a:lstStyle/>
          <a:p>
            <a:endParaRPr lang="en-GB"/>
          </a:p>
        </p:txBody>
      </p:sp>
      <p:sp>
        <p:nvSpPr>
          <p:cNvPr id="6" name="Freeform 6"/>
          <p:cNvSpPr/>
          <p:nvPr/>
        </p:nvSpPr>
        <p:spPr>
          <a:xfrm>
            <a:off x="226641" y="1258593"/>
            <a:ext cx="5618035" cy="9028407"/>
          </a:xfrm>
          <a:custGeom>
            <a:avLst/>
            <a:gdLst/>
            <a:ahLst/>
            <a:cxnLst/>
            <a:rect l="l" t="t" r="r" b="b"/>
            <a:pathLst>
              <a:path w="5618035" h="9028407">
                <a:moveTo>
                  <a:pt x="0" y="0"/>
                </a:moveTo>
                <a:lnTo>
                  <a:pt x="5618035" y="0"/>
                </a:lnTo>
                <a:lnTo>
                  <a:pt x="5618035" y="9028407"/>
                </a:lnTo>
                <a:lnTo>
                  <a:pt x="0" y="9028407"/>
                </a:lnTo>
                <a:lnTo>
                  <a:pt x="0" y="0"/>
                </a:lnTo>
                <a:close/>
              </a:path>
            </a:pathLst>
          </a:custGeom>
          <a:blipFill>
            <a:blip r:embed="rId6"/>
            <a:stretch>
              <a:fillRect r="-7069"/>
            </a:stretch>
          </a:blipFill>
        </p:spPr>
        <p:txBody>
          <a:bodyPr/>
          <a:lstStyle/>
          <a:p>
            <a:endParaRPr lang="en-GB"/>
          </a:p>
        </p:txBody>
      </p:sp>
      <p:sp>
        <p:nvSpPr>
          <p:cNvPr id="7" name="Freeform 7"/>
          <p:cNvSpPr/>
          <p:nvPr/>
        </p:nvSpPr>
        <p:spPr>
          <a:xfrm>
            <a:off x="6058097" y="1258593"/>
            <a:ext cx="6015176" cy="9028407"/>
          </a:xfrm>
          <a:custGeom>
            <a:avLst/>
            <a:gdLst/>
            <a:ahLst/>
            <a:cxnLst/>
            <a:rect l="l" t="t" r="r" b="b"/>
            <a:pathLst>
              <a:path w="6015176" h="9028407">
                <a:moveTo>
                  <a:pt x="0" y="0"/>
                </a:moveTo>
                <a:lnTo>
                  <a:pt x="6015176" y="0"/>
                </a:lnTo>
                <a:lnTo>
                  <a:pt x="6015176" y="9028407"/>
                </a:lnTo>
                <a:lnTo>
                  <a:pt x="0" y="9028407"/>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0" y="142875"/>
            <a:ext cx="15075995" cy="1115718"/>
          </a:xfrm>
          <a:prstGeom prst="rect">
            <a:avLst/>
          </a:prstGeom>
        </p:spPr>
        <p:txBody>
          <a:bodyPr lIns="0" tIns="0" rIns="0" bIns="0" rtlCol="0" anchor="t">
            <a:spAutoFit/>
          </a:bodyPr>
          <a:lstStyle/>
          <a:p>
            <a:pPr algn="l">
              <a:lnSpc>
                <a:spcPts val="8300"/>
              </a:lnSpc>
              <a:spcBef>
                <a:spcPts val="6225"/>
              </a:spcBef>
            </a:pPr>
            <a:r>
              <a:rPr lang="en-US" sz="8300">
                <a:solidFill>
                  <a:srgbClr val="232253"/>
                </a:solidFill>
                <a:latin typeface="Xplor"/>
                <a:ea typeface="Xplor"/>
                <a:cs typeface="Xplor"/>
                <a:sym typeface="Xplor"/>
              </a:rPr>
              <a:t>using colour to change time</a:t>
            </a:r>
          </a:p>
        </p:txBody>
      </p:sp>
      <p:sp>
        <p:nvSpPr>
          <p:cNvPr id="9" name="TextBox 9"/>
          <p:cNvSpPr txBox="1"/>
          <p:nvPr/>
        </p:nvSpPr>
        <p:spPr>
          <a:xfrm>
            <a:off x="12282823" y="1819068"/>
            <a:ext cx="6005177" cy="8093075"/>
          </a:xfrm>
          <a:prstGeom prst="rect">
            <a:avLst/>
          </a:prstGeom>
        </p:spPr>
        <p:txBody>
          <a:bodyPr lIns="0" tIns="0" rIns="0" bIns="0" rtlCol="0" anchor="t">
            <a:spAutoFit/>
          </a:bodyPr>
          <a:lstStyle/>
          <a:p>
            <a:pPr marL="863599" lvl="1" indent="-431800" algn="l">
              <a:lnSpc>
                <a:spcPts val="3999"/>
              </a:lnSpc>
              <a:buFont typeface="Arial"/>
              <a:buChar char="•"/>
            </a:pPr>
            <a:r>
              <a:rPr lang="en-US" sz="3999">
                <a:solidFill>
                  <a:srgbClr val="232253"/>
                </a:solidFill>
                <a:latin typeface="Nunito"/>
                <a:ea typeface="Nunito"/>
                <a:cs typeface="Nunito"/>
                <a:sym typeface="Nunito"/>
              </a:rPr>
              <a:t>As the light shifted, the once-pure [colour] began to [verb]...</a:t>
            </a:r>
          </a:p>
          <a:p>
            <a:pPr marL="863599" lvl="1" indent="-431800" algn="l">
              <a:lnSpc>
                <a:spcPts val="3999"/>
              </a:lnSpc>
              <a:buFont typeface="Arial"/>
              <a:buChar char="•"/>
            </a:pPr>
            <a:r>
              <a:rPr lang="en-US" sz="3999">
                <a:solidFill>
                  <a:srgbClr val="232253"/>
                </a:solidFill>
                <a:latin typeface="Nunito"/>
                <a:ea typeface="Nunito"/>
                <a:cs typeface="Nunito"/>
                <a:sym typeface="Nunito"/>
              </a:rPr>
              <a:t>As the storm arrived, the [colour] had drained from the village, leaving behind...</a:t>
            </a:r>
          </a:p>
          <a:p>
            <a:pPr marL="863599" lvl="1" indent="-431800" algn="l">
              <a:lnSpc>
                <a:spcPts val="3999"/>
              </a:lnSpc>
              <a:buFont typeface="Arial"/>
              <a:buChar char="•"/>
            </a:pPr>
            <a:r>
              <a:rPr lang="en-US" sz="3999">
                <a:solidFill>
                  <a:srgbClr val="232253"/>
                </a:solidFill>
                <a:latin typeface="Nunito"/>
                <a:ea typeface="Nunito"/>
                <a:cs typeface="Nunito"/>
                <a:sym typeface="Nunito"/>
              </a:rPr>
              <a:t>Where [colour] had glowed earlier that day, only a faint [shade] now lingered.</a:t>
            </a:r>
          </a:p>
          <a:p>
            <a:pPr marL="863599" lvl="1" indent="-431800" algn="l">
              <a:lnSpc>
                <a:spcPts val="3999"/>
              </a:lnSpc>
              <a:buFont typeface="Arial"/>
              <a:buChar char="•"/>
            </a:pPr>
            <a:r>
              <a:rPr lang="en-US" sz="3999">
                <a:solidFill>
                  <a:srgbClr val="232253"/>
                </a:solidFill>
                <a:latin typeface="Nunito"/>
                <a:ea typeface="Nunito"/>
                <a:cs typeface="Nunito"/>
                <a:sym typeface="Nunito"/>
              </a:rPr>
              <a:t>The path traded its [day-time palette] for [storm-time palette], like...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330656" y="-307083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57317" y="4500121"/>
            <a:ext cx="409253" cy="4092526"/>
          </a:xfrm>
          <a:custGeom>
            <a:avLst/>
            <a:gdLst/>
            <a:ahLst/>
            <a:cxnLst/>
            <a:rect l="l" t="t" r="r" b="b"/>
            <a:pathLst>
              <a:path w="409253" h="4092526">
                <a:moveTo>
                  <a:pt x="0" y="0"/>
                </a:moveTo>
                <a:lnTo>
                  <a:pt x="409252" y="0"/>
                </a:lnTo>
                <a:lnTo>
                  <a:pt x="409252" y="4092525"/>
                </a:lnTo>
                <a:lnTo>
                  <a:pt x="0" y="4092525"/>
                </a:lnTo>
                <a:lnTo>
                  <a:pt x="0" y="0"/>
                </a:lnTo>
                <a:close/>
              </a:path>
            </a:pathLst>
          </a:custGeom>
          <a:blipFill>
            <a:blip r:embed="rId7"/>
            <a:stretch>
              <a:fillRect/>
            </a:stretch>
          </a:blipFill>
        </p:spPr>
        <p:txBody>
          <a:bodyPr/>
          <a:lstStyle/>
          <a:p>
            <a:endParaRPr lang="en-GB"/>
          </a:p>
        </p:txBody>
      </p:sp>
      <p:sp>
        <p:nvSpPr>
          <p:cNvPr id="8" name="Freeform 8"/>
          <p:cNvSpPr/>
          <p:nvPr/>
        </p:nvSpPr>
        <p:spPr>
          <a:xfrm rot="-9138137">
            <a:off x="-305493" y="2163136"/>
            <a:ext cx="1134872" cy="3301446"/>
          </a:xfrm>
          <a:custGeom>
            <a:avLst/>
            <a:gdLst/>
            <a:ahLst/>
            <a:cxnLst/>
            <a:rect l="l" t="t" r="r" b="b"/>
            <a:pathLst>
              <a:path w="1134872" h="3301446">
                <a:moveTo>
                  <a:pt x="0" y="0"/>
                </a:moveTo>
                <a:lnTo>
                  <a:pt x="1134872" y="0"/>
                </a:lnTo>
                <a:lnTo>
                  <a:pt x="1134872" y="3301446"/>
                </a:lnTo>
                <a:lnTo>
                  <a:pt x="0" y="3301446"/>
                </a:lnTo>
                <a:lnTo>
                  <a:pt x="0" y="0"/>
                </a:lnTo>
                <a:close/>
              </a:path>
            </a:pathLst>
          </a:custGeom>
          <a:blipFill>
            <a:blip r:embed="rId8"/>
            <a:stretch>
              <a:fillRect/>
            </a:stretch>
          </a:blipFill>
        </p:spPr>
        <p:txBody>
          <a:bodyPr/>
          <a:lstStyle/>
          <a:p>
            <a:endParaRPr lang="en-GB"/>
          </a:p>
        </p:txBody>
      </p:sp>
      <p:sp>
        <p:nvSpPr>
          <p:cNvPr id="9" name="Freeform 9"/>
          <p:cNvSpPr/>
          <p:nvPr/>
        </p:nvSpPr>
        <p:spPr>
          <a:xfrm rot="-503021">
            <a:off x="568204" y="7099180"/>
            <a:ext cx="939346" cy="5077544"/>
          </a:xfrm>
          <a:custGeom>
            <a:avLst/>
            <a:gdLst/>
            <a:ahLst/>
            <a:cxnLst/>
            <a:rect l="l" t="t" r="r" b="b"/>
            <a:pathLst>
              <a:path w="939346" h="5077544">
                <a:moveTo>
                  <a:pt x="0" y="0"/>
                </a:moveTo>
                <a:lnTo>
                  <a:pt x="939346" y="0"/>
                </a:lnTo>
                <a:lnTo>
                  <a:pt x="939346" y="5077544"/>
                </a:lnTo>
                <a:lnTo>
                  <a:pt x="0" y="5077544"/>
                </a:lnTo>
                <a:lnTo>
                  <a:pt x="0" y="0"/>
                </a:lnTo>
                <a:close/>
              </a:path>
            </a:pathLst>
          </a:custGeom>
          <a:blipFill>
            <a:blip r:embed="rId9"/>
            <a:stretch>
              <a:fillRect/>
            </a:stretch>
          </a:blipFill>
        </p:spPr>
        <p:txBody>
          <a:bodyPr/>
          <a:lstStyle/>
          <a:p>
            <a:endParaRPr lang="en-GB"/>
          </a:p>
        </p:txBody>
      </p:sp>
      <p:sp>
        <p:nvSpPr>
          <p:cNvPr id="10" name="Freeform 10"/>
          <p:cNvSpPr/>
          <p:nvPr/>
        </p:nvSpPr>
        <p:spPr>
          <a:xfrm>
            <a:off x="10044684" y="5216553"/>
            <a:ext cx="8306648" cy="5183016"/>
          </a:xfrm>
          <a:custGeom>
            <a:avLst/>
            <a:gdLst/>
            <a:ahLst/>
            <a:cxnLst/>
            <a:rect l="l" t="t" r="r" b="b"/>
            <a:pathLst>
              <a:path w="8306648" h="5183016">
                <a:moveTo>
                  <a:pt x="0" y="0"/>
                </a:moveTo>
                <a:lnTo>
                  <a:pt x="8306648" y="0"/>
                </a:lnTo>
                <a:lnTo>
                  <a:pt x="8306648" y="5183017"/>
                </a:lnTo>
                <a:lnTo>
                  <a:pt x="0" y="5183017"/>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679531" y="2281482"/>
            <a:ext cx="8118088" cy="8118088"/>
          </a:xfrm>
          <a:custGeom>
            <a:avLst/>
            <a:gdLst/>
            <a:ahLst/>
            <a:cxnLst/>
            <a:rect l="l" t="t" r="r" b="b"/>
            <a:pathLst>
              <a:path w="8118088" h="8118088">
                <a:moveTo>
                  <a:pt x="0" y="0"/>
                </a:moveTo>
                <a:lnTo>
                  <a:pt x="8118087" y="0"/>
                </a:lnTo>
                <a:lnTo>
                  <a:pt x="8118087" y="8118088"/>
                </a:lnTo>
                <a:lnTo>
                  <a:pt x="0" y="8118088"/>
                </a:lnTo>
                <a:lnTo>
                  <a:pt x="0" y="0"/>
                </a:lnTo>
                <a:close/>
              </a:path>
            </a:pathLst>
          </a:custGeom>
          <a:blipFill>
            <a:blip r:embed="rId11"/>
            <a:stretch>
              <a:fillRect/>
            </a:stretch>
          </a:blipFill>
        </p:spPr>
        <p:txBody>
          <a:bodyPr/>
          <a:lstStyle/>
          <a:p>
            <a:endParaRPr lang="en-GB"/>
          </a:p>
        </p:txBody>
      </p:sp>
      <p:sp>
        <p:nvSpPr>
          <p:cNvPr id="12" name="Freeform 12"/>
          <p:cNvSpPr/>
          <p:nvPr/>
        </p:nvSpPr>
        <p:spPr>
          <a:xfrm>
            <a:off x="10044684" y="0"/>
            <a:ext cx="8243316" cy="5143500"/>
          </a:xfrm>
          <a:custGeom>
            <a:avLst/>
            <a:gdLst/>
            <a:ahLst/>
            <a:cxnLst/>
            <a:rect l="l" t="t" r="r" b="b"/>
            <a:pathLst>
              <a:path w="8243316" h="5143500">
                <a:moveTo>
                  <a:pt x="0" y="0"/>
                </a:moveTo>
                <a:lnTo>
                  <a:pt x="8243316" y="0"/>
                </a:lnTo>
                <a:lnTo>
                  <a:pt x="8243316" y="5143500"/>
                </a:lnTo>
                <a:lnTo>
                  <a:pt x="0" y="5143500"/>
                </a:lnTo>
                <a:lnTo>
                  <a:pt x="0" y="0"/>
                </a:lnTo>
                <a:close/>
              </a:path>
            </a:pathLst>
          </a:custGeom>
          <a:blipFill>
            <a:blip r:embed="rId12"/>
            <a:stretch>
              <a:fillRect/>
            </a:stretch>
          </a:blipFill>
        </p:spPr>
        <p:txBody>
          <a:bodyPr/>
          <a:lstStyle/>
          <a:p>
            <a:endParaRPr lang="en-GB"/>
          </a:p>
        </p:txBody>
      </p:sp>
      <p:sp>
        <p:nvSpPr>
          <p:cNvPr id="13" name="TextBox 13"/>
          <p:cNvSpPr txBox="1"/>
          <p:nvPr/>
        </p:nvSpPr>
        <p:spPr>
          <a:xfrm>
            <a:off x="2166061" y="142875"/>
            <a:ext cx="7145026" cy="1995848"/>
          </a:xfrm>
          <a:prstGeom prst="rect">
            <a:avLst/>
          </a:prstGeom>
        </p:spPr>
        <p:txBody>
          <a:bodyPr lIns="0" tIns="0" rIns="0" bIns="0" rtlCol="0" anchor="t">
            <a:spAutoFit/>
          </a:bodyPr>
          <a:lstStyle/>
          <a:p>
            <a:pPr marL="0" lvl="0" indent="0" algn="ctr">
              <a:lnSpc>
                <a:spcPts val="7701"/>
              </a:lnSpc>
              <a:spcBef>
                <a:spcPts val="5776"/>
              </a:spcBef>
            </a:pPr>
            <a:r>
              <a:rPr lang="en-US" sz="7701">
                <a:solidFill>
                  <a:srgbClr val="232253"/>
                </a:solidFill>
                <a:latin typeface="Xplor"/>
                <a:ea typeface="Xplor"/>
                <a:cs typeface="Xplor"/>
                <a:sym typeface="Xplor"/>
              </a:rPr>
              <a:t>let’s create a description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330656" y="-307083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57317" y="4500121"/>
            <a:ext cx="409253" cy="4092526"/>
          </a:xfrm>
          <a:custGeom>
            <a:avLst/>
            <a:gdLst/>
            <a:ahLst/>
            <a:cxnLst/>
            <a:rect l="l" t="t" r="r" b="b"/>
            <a:pathLst>
              <a:path w="409253" h="4092526">
                <a:moveTo>
                  <a:pt x="0" y="0"/>
                </a:moveTo>
                <a:lnTo>
                  <a:pt x="409252" y="0"/>
                </a:lnTo>
                <a:lnTo>
                  <a:pt x="409252" y="4092525"/>
                </a:lnTo>
                <a:lnTo>
                  <a:pt x="0" y="4092525"/>
                </a:lnTo>
                <a:lnTo>
                  <a:pt x="0" y="0"/>
                </a:lnTo>
                <a:close/>
              </a:path>
            </a:pathLst>
          </a:custGeom>
          <a:blipFill>
            <a:blip r:embed="rId7"/>
            <a:stretch>
              <a:fillRect/>
            </a:stretch>
          </a:blipFill>
        </p:spPr>
        <p:txBody>
          <a:bodyPr/>
          <a:lstStyle/>
          <a:p>
            <a:endParaRPr lang="en-GB"/>
          </a:p>
        </p:txBody>
      </p:sp>
      <p:sp>
        <p:nvSpPr>
          <p:cNvPr id="8" name="Freeform 8"/>
          <p:cNvSpPr/>
          <p:nvPr/>
        </p:nvSpPr>
        <p:spPr>
          <a:xfrm rot="-9138137">
            <a:off x="-305493" y="2163136"/>
            <a:ext cx="1134872" cy="3301446"/>
          </a:xfrm>
          <a:custGeom>
            <a:avLst/>
            <a:gdLst/>
            <a:ahLst/>
            <a:cxnLst/>
            <a:rect l="l" t="t" r="r" b="b"/>
            <a:pathLst>
              <a:path w="1134872" h="3301446">
                <a:moveTo>
                  <a:pt x="0" y="0"/>
                </a:moveTo>
                <a:lnTo>
                  <a:pt x="1134872" y="0"/>
                </a:lnTo>
                <a:lnTo>
                  <a:pt x="1134872" y="3301446"/>
                </a:lnTo>
                <a:lnTo>
                  <a:pt x="0" y="3301446"/>
                </a:lnTo>
                <a:lnTo>
                  <a:pt x="0" y="0"/>
                </a:lnTo>
                <a:close/>
              </a:path>
            </a:pathLst>
          </a:custGeom>
          <a:blipFill>
            <a:blip r:embed="rId8"/>
            <a:stretch>
              <a:fillRect/>
            </a:stretch>
          </a:blipFill>
        </p:spPr>
        <p:txBody>
          <a:bodyPr/>
          <a:lstStyle/>
          <a:p>
            <a:endParaRPr lang="en-GB"/>
          </a:p>
        </p:txBody>
      </p:sp>
      <p:sp>
        <p:nvSpPr>
          <p:cNvPr id="9" name="Freeform 9"/>
          <p:cNvSpPr/>
          <p:nvPr/>
        </p:nvSpPr>
        <p:spPr>
          <a:xfrm rot="-503021">
            <a:off x="568204" y="7099180"/>
            <a:ext cx="939346" cy="5077544"/>
          </a:xfrm>
          <a:custGeom>
            <a:avLst/>
            <a:gdLst/>
            <a:ahLst/>
            <a:cxnLst/>
            <a:rect l="l" t="t" r="r" b="b"/>
            <a:pathLst>
              <a:path w="939346" h="5077544">
                <a:moveTo>
                  <a:pt x="0" y="0"/>
                </a:moveTo>
                <a:lnTo>
                  <a:pt x="939346" y="0"/>
                </a:lnTo>
                <a:lnTo>
                  <a:pt x="939346" y="5077544"/>
                </a:lnTo>
                <a:lnTo>
                  <a:pt x="0" y="5077544"/>
                </a:lnTo>
                <a:lnTo>
                  <a:pt x="0" y="0"/>
                </a:lnTo>
                <a:close/>
              </a:path>
            </a:pathLst>
          </a:custGeom>
          <a:blipFill>
            <a:blip r:embed="rId9"/>
            <a:stretch>
              <a:fillRect/>
            </a:stretch>
          </a:blipFill>
        </p:spPr>
        <p:txBody>
          <a:bodyPr/>
          <a:lstStyle/>
          <a:p>
            <a:endParaRPr lang="en-GB"/>
          </a:p>
        </p:txBody>
      </p:sp>
      <p:sp>
        <p:nvSpPr>
          <p:cNvPr id="10" name="Freeform 10"/>
          <p:cNvSpPr/>
          <p:nvPr/>
        </p:nvSpPr>
        <p:spPr>
          <a:xfrm>
            <a:off x="-2151977" y="3115652"/>
            <a:ext cx="12703954" cy="7147504"/>
          </a:xfrm>
          <a:custGeom>
            <a:avLst/>
            <a:gdLst/>
            <a:ahLst/>
            <a:cxnLst/>
            <a:rect l="l" t="t" r="r" b="b"/>
            <a:pathLst>
              <a:path w="12703954" h="7147504">
                <a:moveTo>
                  <a:pt x="0" y="0"/>
                </a:moveTo>
                <a:lnTo>
                  <a:pt x="12703954" y="0"/>
                </a:lnTo>
                <a:lnTo>
                  <a:pt x="12703954" y="7147504"/>
                </a:lnTo>
                <a:lnTo>
                  <a:pt x="0" y="7147504"/>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0551977" y="87058"/>
            <a:ext cx="7799355" cy="4866486"/>
          </a:xfrm>
          <a:custGeom>
            <a:avLst/>
            <a:gdLst/>
            <a:ahLst/>
            <a:cxnLst/>
            <a:rect l="l" t="t" r="r" b="b"/>
            <a:pathLst>
              <a:path w="7799355" h="4866486">
                <a:moveTo>
                  <a:pt x="0" y="0"/>
                </a:moveTo>
                <a:lnTo>
                  <a:pt x="7799355" y="0"/>
                </a:lnTo>
                <a:lnTo>
                  <a:pt x="7799355" y="4866486"/>
                </a:lnTo>
                <a:lnTo>
                  <a:pt x="0" y="4866486"/>
                </a:lnTo>
                <a:lnTo>
                  <a:pt x="0" y="0"/>
                </a:lnTo>
                <a:close/>
              </a:path>
            </a:pathLst>
          </a:custGeom>
          <a:blipFill>
            <a:blip r:embed="rId11"/>
            <a:stretch>
              <a:fillRect/>
            </a:stretch>
          </a:blipFill>
        </p:spPr>
        <p:txBody>
          <a:bodyPr/>
          <a:lstStyle/>
          <a:p>
            <a:endParaRPr lang="en-GB"/>
          </a:p>
        </p:txBody>
      </p:sp>
      <p:sp>
        <p:nvSpPr>
          <p:cNvPr id="12" name="Freeform 12"/>
          <p:cNvSpPr/>
          <p:nvPr/>
        </p:nvSpPr>
        <p:spPr>
          <a:xfrm>
            <a:off x="10551977" y="5420514"/>
            <a:ext cx="7799355" cy="4866486"/>
          </a:xfrm>
          <a:custGeom>
            <a:avLst/>
            <a:gdLst/>
            <a:ahLst/>
            <a:cxnLst/>
            <a:rect l="l" t="t" r="r" b="b"/>
            <a:pathLst>
              <a:path w="7799355" h="4866486">
                <a:moveTo>
                  <a:pt x="0" y="0"/>
                </a:moveTo>
                <a:lnTo>
                  <a:pt x="7799355" y="0"/>
                </a:lnTo>
                <a:lnTo>
                  <a:pt x="7799355" y="4866486"/>
                </a:lnTo>
                <a:lnTo>
                  <a:pt x="0" y="4866486"/>
                </a:lnTo>
                <a:lnTo>
                  <a:pt x="0" y="0"/>
                </a:lnTo>
                <a:close/>
              </a:path>
            </a:pathLst>
          </a:custGeom>
          <a:blipFill>
            <a:blip r:embed="rId12"/>
            <a:stretch>
              <a:fillRect/>
            </a:stretch>
          </a:blipFill>
        </p:spPr>
        <p:txBody>
          <a:bodyPr/>
          <a:lstStyle/>
          <a:p>
            <a:endParaRPr lang="en-GB"/>
          </a:p>
        </p:txBody>
      </p:sp>
      <p:sp>
        <p:nvSpPr>
          <p:cNvPr id="13" name="TextBox 13"/>
          <p:cNvSpPr txBox="1"/>
          <p:nvPr/>
        </p:nvSpPr>
        <p:spPr>
          <a:xfrm>
            <a:off x="2166061" y="142875"/>
            <a:ext cx="7145026" cy="1995848"/>
          </a:xfrm>
          <a:prstGeom prst="rect">
            <a:avLst/>
          </a:prstGeom>
        </p:spPr>
        <p:txBody>
          <a:bodyPr lIns="0" tIns="0" rIns="0" bIns="0" rtlCol="0" anchor="t">
            <a:spAutoFit/>
          </a:bodyPr>
          <a:lstStyle/>
          <a:p>
            <a:pPr marL="0" lvl="0" indent="0" algn="ctr">
              <a:lnSpc>
                <a:spcPts val="7701"/>
              </a:lnSpc>
              <a:spcBef>
                <a:spcPts val="5776"/>
              </a:spcBef>
            </a:pPr>
            <a:r>
              <a:rPr lang="en-US" sz="7701">
                <a:solidFill>
                  <a:srgbClr val="232253"/>
                </a:solidFill>
                <a:latin typeface="Xplor"/>
                <a:ea typeface="Xplor"/>
                <a:cs typeface="Xplor"/>
                <a:sym typeface="Xplor"/>
              </a:rPr>
              <a:t>let’s create a description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330656" y="-307083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57317" y="4500121"/>
            <a:ext cx="409253" cy="4092526"/>
          </a:xfrm>
          <a:custGeom>
            <a:avLst/>
            <a:gdLst/>
            <a:ahLst/>
            <a:cxnLst/>
            <a:rect l="l" t="t" r="r" b="b"/>
            <a:pathLst>
              <a:path w="409253" h="4092526">
                <a:moveTo>
                  <a:pt x="0" y="0"/>
                </a:moveTo>
                <a:lnTo>
                  <a:pt x="409252" y="0"/>
                </a:lnTo>
                <a:lnTo>
                  <a:pt x="409252" y="4092525"/>
                </a:lnTo>
                <a:lnTo>
                  <a:pt x="0" y="4092525"/>
                </a:lnTo>
                <a:lnTo>
                  <a:pt x="0" y="0"/>
                </a:lnTo>
                <a:close/>
              </a:path>
            </a:pathLst>
          </a:custGeom>
          <a:blipFill>
            <a:blip r:embed="rId7"/>
            <a:stretch>
              <a:fillRect/>
            </a:stretch>
          </a:blipFill>
        </p:spPr>
        <p:txBody>
          <a:bodyPr/>
          <a:lstStyle/>
          <a:p>
            <a:endParaRPr lang="en-GB"/>
          </a:p>
        </p:txBody>
      </p:sp>
      <p:sp>
        <p:nvSpPr>
          <p:cNvPr id="8" name="Freeform 8"/>
          <p:cNvSpPr/>
          <p:nvPr/>
        </p:nvSpPr>
        <p:spPr>
          <a:xfrm rot="-9138137">
            <a:off x="-305493" y="2163136"/>
            <a:ext cx="1134872" cy="3301446"/>
          </a:xfrm>
          <a:custGeom>
            <a:avLst/>
            <a:gdLst/>
            <a:ahLst/>
            <a:cxnLst/>
            <a:rect l="l" t="t" r="r" b="b"/>
            <a:pathLst>
              <a:path w="1134872" h="3301446">
                <a:moveTo>
                  <a:pt x="0" y="0"/>
                </a:moveTo>
                <a:lnTo>
                  <a:pt x="1134872" y="0"/>
                </a:lnTo>
                <a:lnTo>
                  <a:pt x="1134872" y="3301446"/>
                </a:lnTo>
                <a:lnTo>
                  <a:pt x="0" y="3301446"/>
                </a:lnTo>
                <a:lnTo>
                  <a:pt x="0" y="0"/>
                </a:lnTo>
                <a:close/>
              </a:path>
            </a:pathLst>
          </a:custGeom>
          <a:blipFill>
            <a:blip r:embed="rId8"/>
            <a:stretch>
              <a:fillRect/>
            </a:stretch>
          </a:blipFill>
        </p:spPr>
        <p:txBody>
          <a:bodyPr/>
          <a:lstStyle/>
          <a:p>
            <a:endParaRPr lang="en-GB"/>
          </a:p>
        </p:txBody>
      </p:sp>
      <p:sp>
        <p:nvSpPr>
          <p:cNvPr id="9" name="Freeform 9"/>
          <p:cNvSpPr/>
          <p:nvPr/>
        </p:nvSpPr>
        <p:spPr>
          <a:xfrm rot="-503021">
            <a:off x="568204" y="7099180"/>
            <a:ext cx="939346" cy="5077544"/>
          </a:xfrm>
          <a:custGeom>
            <a:avLst/>
            <a:gdLst/>
            <a:ahLst/>
            <a:cxnLst/>
            <a:rect l="l" t="t" r="r" b="b"/>
            <a:pathLst>
              <a:path w="939346" h="5077544">
                <a:moveTo>
                  <a:pt x="0" y="0"/>
                </a:moveTo>
                <a:lnTo>
                  <a:pt x="939346" y="0"/>
                </a:lnTo>
                <a:lnTo>
                  <a:pt x="939346" y="5077544"/>
                </a:lnTo>
                <a:lnTo>
                  <a:pt x="0" y="5077544"/>
                </a:lnTo>
                <a:lnTo>
                  <a:pt x="0" y="0"/>
                </a:lnTo>
                <a:close/>
              </a:path>
            </a:pathLst>
          </a:custGeom>
          <a:blipFill>
            <a:blip r:embed="rId9"/>
            <a:stretch>
              <a:fillRect/>
            </a:stretch>
          </a:blipFill>
        </p:spPr>
        <p:txBody>
          <a:bodyPr/>
          <a:lstStyle/>
          <a:p>
            <a:endParaRPr lang="en-GB"/>
          </a:p>
        </p:txBody>
      </p:sp>
      <p:sp>
        <p:nvSpPr>
          <p:cNvPr id="10" name="Freeform 10"/>
          <p:cNvSpPr/>
          <p:nvPr/>
        </p:nvSpPr>
        <p:spPr>
          <a:xfrm>
            <a:off x="-1510837" y="2485134"/>
            <a:ext cx="12351060" cy="6929793"/>
          </a:xfrm>
          <a:custGeom>
            <a:avLst/>
            <a:gdLst/>
            <a:ahLst/>
            <a:cxnLst/>
            <a:rect l="l" t="t" r="r" b="b"/>
            <a:pathLst>
              <a:path w="12351060" h="6929793">
                <a:moveTo>
                  <a:pt x="0" y="0"/>
                </a:moveTo>
                <a:lnTo>
                  <a:pt x="12351060" y="0"/>
                </a:lnTo>
                <a:lnTo>
                  <a:pt x="12351060" y="6929793"/>
                </a:lnTo>
                <a:lnTo>
                  <a:pt x="0" y="6929793"/>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0840223" y="0"/>
            <a:ext cx="7447777" cy="4647116"/>
          </a:xfrm>
          <a:custGeom>
            <a:avLst/>
            <a:gdLst/>
            <a:ahLst/>
            <a:cxnLst/>
            <a:rect l="l" t="t" r="r" b="b"/>
            <a:pathLst>
              <a:path w="7447777" h="4647116">
                <a:moveTo>
                  <a:pt x="0" y="0"/>
                </a:moveTo>
                <a:lnTo>
                  <a:pt x="7447777" y="0"/>
                </a:lnTo>
                <a:lnTo>
                  <a:pt x="7447777" y="4647116"/>
                </a:lnTo>
                <a:lnTo>
                  <a:pt x="0" y="4647116"/>
                </a:lnTo>
                <a:lnTo>
                  <a:pt x="0" y="0"/>
                </a:lnTo>
                <a:close/>
              </a:path>
            </a:pathLst>
          </a:custGeom>
          <a:blipFill>
            <a:blip r:embed="rId11"/>
            <a:stretch>
              <a:fillRect/>
            </a:stretch>
          </a:blipFill>
        </p:spPr>
        <p:txBody>
          <a:bodyPr/>
          <a:lstStyle/>
          <a:p>
            <a:endParaRPr lang="en-GB"/>
          </a:p>
        </p:txBody>
      </p:sp>
      <p:sp>
        <p:nvSpPr>
          <p:cNvPr id="12" name="Freeform 12"/>
          <p:cNvSpPr/>
          <p:nvPr/>
        </p:nvSpPr>
        <p:spPr>
          <a:xfrm>
            <a:off x="10840223" y="5624922"/>
            <a:ext cx="7447777" cy="4662078"/>
          </a:xfrm>
          <a:custGeom>
            <a:avLst/>
            <a:gdLst/>
            <a:ahLst/>
            <a:cxnLst/>
            <a:rect l="l" t="t" r="r" b="b"/>
            <a:pathLst>
              <a:path w="7447777" h="4662078">
                <a:moveTo>
                  <a:pt x="0" y="0"/>
                </a:moveTo>
                <a:lnTo>
                  <a:pt x="7447777" y="0"/>
                </a:lnTo>
                <a:lnTo>
                  <a:pt x="7447777" y="4662078"/>
                </a:lnTo>
                <a:lnTo>
                  <a:pt x="0" y="4662078"/>
                </a:lnTo>
                <a:lnTo>
                  <a:pt x="0" y="0"/>
                </a:lnTo>
                <a:close/>
              </a:path>
            </a:pathLst>
          </a:custGeom>
          <a:blipFill>
            <a:blip r:embed="rId12"/>
            <a:stretch>
              <a:fillRect/>
            </a:stretch>
          </a:blipFill>
        </p:spPr>
        <p:txBody>
          <a:bodyPr/>
          <a:lstStyle/>
          <a:p>
            <a:endParaRPr lang="en-GB"/>
          </a:p>
        </p:txBody>
      </p:sp>
      <p:sp>
        <p:nvSpPr>
          <p:cNvPr id="13" name="TextBox 13"/>
          <p:cNvSpPr txBox="1"/>
          <p:nvPr/>
        </p:nvSpPr>
        <p:spPr>
          <a:xfrm>
            <a:off x="2166061" y="142875"/>
            <a:ext cx="7145026" cy="1995848"/>
          </a:xfrm>
          <a:prstGeom prst="rect">
            <a:avLst/>
          </a:prstGeom>
        </p:spPr>
        <p:txBody>
          <a:bodyPr lIns="0" tIns="0" rIns="0" bIns="0" rtlCol="0" anchor="t">
            <a:spAutoFit/>
          </a:bodyPr>
          <a:lstStyle/>
          <a:p>
            <a:pPr marL="0" lvl="0" indent="0" algn="ctr">
              <a:lnSpc>
                <a:spcPts val="7701"/>
              </a:lnSpc>
              <a:spcBef>
                <a:spcPts val="5776"/>
              </a:spcBef>
            </a:pPr>
            <a:r>
              <a:rPr lang="en-US" sz="7701">
                <a:solidFill>
                  <a:srgbClr val="232253"/>
                </a:solidFill>
                <a:latin typeface="Xplor"/>
                <a:ea typeface="Xplor"/>
                <a:cs typeface="Xplor"/>
                <a:sym typeface="Xplor"/>
              </a:rPr>
              <a:t>let’s create a description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330656" y="-307083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57317" y="4500121"/>
            <a:ext cx="409253" cy="4092526"/>
          </a:xfrm>
          <a:custGeom>
            <a:avLst/>
            <a:gdLst/>
            <a:ahLst/>
            <a:cxnLst/>
            <a:rect l="l" t="t" r="r" b="b"/>
            <a:pathLst>
              <a:path w="409253" h="4092526">
                <a:moveTo>
                  <a:pt x="0" y="0"/>
                </a:moveTo>
                <a:lnTo>
                  <a:pt x="409252" y="0"/>
                </a:lnTo>
                <a:lnTo>
                  <a:pt x="409252" y="4092525"/>
                </a:lnTo>
                <a:lnTo>
                  <a:pt x="0" y="4092525"/>
                </a:lnTo>
                <a:lnTo>
                  <a:pt x="0" y="0"/>
                </a:lnTo>
                <a:close/>
              </a:path>
            </a:pathLst>
          </a:custGeom>
          <a:blipFill>
            <a:blip r:embed="rId7"/>
            <a:stretch>
              <a:fillRect/>
            </a:stretch>
          </a:blipFill>
        </p:spPr>
        <p:txBody>
          <a:bodyPr/>
          <a:lstStyle/>
          <a:p>
            <a:endParaRPr lang="en-GB"/>
          </a:p>
        </p:txBody>
      </p:sp>
      <p:sp>
        <p:nvSpPr>
          <p:cNvPr id="8" name="Freeform 8"/>
          <p:cNvSpPr/>
          <p:nvPr/>
        </p:nvSpPr>
        <p:spPr>
          <a:xfrm rot="-9138137">
            <a:off x="-305493" y="2163136"/>
            <a:ext cx="1134872" cy="3301446"/>
          </a:xfrm>
          <a:custGeom>
            <a:avLst/>
            <a:gdLst/>
            <a:ahLst/>
            <a:cxnLst/>
            <a:rect l="l" t="t" r="r" b="b"/>
            <a:pathLst>
              <a:path w="1134872" h="3301446">
                <a:moveTo>
                  <a:pt x="0" y="0"/>
                </a:moveTo>
                <a:lnTo>
                  <a:pt x="1134872" y="0"/>
                </a:lnTo>
                <a:lnTo>
                  <a:pt x="1134872" y="3301446"/>
                </a:lnTo>
                <a:lnTo>
                  <a:pt x="0" y="3301446"/>
                </a:lnTo>
                <a:lnTo>
                  <a:pt x="0" y="0"/>
                </a:lnTo>
                <a:close/>
              </a:path>
            </a:pathLst>
          </a:custGeom>
          <a:blipFill>
            <a:blip r:embed="rId8"/>
            <a:stretch>
              <a:fillRect/>
            </a:stretch>
          </a:blipFill>
        </p:spPr>
        <p:txBody>
          <a:bodyPr/>
          <a:lstStyle/>
          <a:p>
            <a:endParaRPr lang="en-GB"/>
          </a:p>
        </p:txBody>
      </p:sp>
      <p:sp>
        <p:nvSpPr>
          <p:cNvPr id="9" name="Freeform 9"/>
          <p:cNvSpPr/>
          <p:nvPr/>
        </p:nvSpPr>
        <p:spPr>
          <a:xfrm rot="-503021">
            <a:off x="568204" y="7099180"/>
            <a:ext cx="939346" cy="5077544"/>
          </a:xfrm>
          <a:custGeom>
            <a:avLst/>
            <a:gdLst/>
            <a:ahLst/>
            <a:cxnLst/>
            <a:rect l="l" t="t" r="r" b="b"/>
            <a:pathLst>
              <a:path w="939346" h="5077544">
                <a:moveTo>
                  <a:pt x="0" y="0"/>
                </a:moveTo>
                <a:lnTo>
                  <a:pt x="939346" y="0"/>
                </a:lnTo>
                <a:lnTo>
                  <a:pt x="939346" y="5077544"/>
                </a:lnTo>
                <a:lnTo>
                  <a:pt x="0" y="5077544"/>
                </a:lnTo>
                <a:lnTo>
                  <a:pt x="0" y="0"/>
                </a:lnTo>
                <a:close/>
              </a:path>
            </a:pathLst>
          </a:custGeom>
          <a:blipFill>
            <a:blip r:embed="rId9"/>
            <a:stretch>
              <a:fillRect/>
            </a:stretch>
          </a:blipFill>
        </p:spPr>
        <p:txBody>
          <a:bodyPr/>
          <a:lstStyle/>
          <a:p>
            <a:endParaRPr lang="en-GB"/>
          </a:p>
        </p:txBody>
      </p:sp>
      <p:sp>
        <p:nvSpPr>
          <p:cNvPr id="10" name="Freeform 10"/>
          <p:cNvSpPr/>
          <p:nvPr/>
        </p:nvSpPr>
        <p:spPr>
          <a:xfrm>
            <a:off x="-2737647" y="2396014"/>
            <a:ext cx="14186042" cy="7890986"/>
          </a:xfrm>
          <a:custGeom>
            <a:avLst/>
            <a:gdLst/>
            <a:ahLst/>
            <a:cxnLst/>
            <a:rect l="l" t="t" r="r" b="b"/>
            <a:pathLst>
              <a:path w="14186042" h="7890986">
                <a:moveTo>
                  <a:pt x="0" y="0"/>
                </a:moveTo>
                <a:lnTo>
                  <a:pt x="14186042" y="0"/>
                </a:lnTo>
                <a:lnTo>
                  <a:pt x="14186042" y="7890986"/>
                </a:lnTo>
                <a:lnTo>
                  <a:pt x="0" y="7890986"/>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1084354" y="0"/>
            <a:ext cx="7203646" cy="4494788"/>
          </a:xfrm>
          <a:custGeom>
            <a:avLst/>
            <a:gdLst/>
            <a:ahLst/>
            <a:cxnLst/>
            <a:rect l="l" t="t" r="r" b="b"/>
            <a:pathLst>
              <a:path w="7203646" h="4494788">
                <a:moveTo>
                  <a:pt x="0" y="0"/>
                </a:moveTo>
                <a:lnTo>
                  <a:pt x="7203646" y="0"/>
                </a:lnTo>
                <a:lnTo>
                  <a:pt x="7203646" y="4494788"/>
                </a:lnTo>
                <a:lnTo>
                  <a:pt x="0" y="4494788"/>
                </a:lnTo>
                <a:lnTo>
                  <a:pt x="0" y="0"/>
                </a:lnTo>
                <a:close/>
              </a:path>
            </a:pathLst>
          </a:custGeom>
          <a:blipFill>
            <a:blip r:embed="rId11"/>
            <a:stretch>
              <a:fillRect/>
            </a:stretch>
          </a:blipFill>
        </p:spPr>
        <p:txBody>
          <a:bodyPr/>
          <a:lstStyle/>
          <a:p>
            <a:endParaRPr lang="en-GB"/>
          </a:p>
        </p:txBody>
      </p:sp>
      <p:sp>
        <p:nvSpPr>
          <p:cNvPr id="12" name="Freeform 12"/>
          <p:cNvSpPr/>
          <p:nvPr/>
        </p:nvSpPr>
        <p:spPr>
          <a:xfrm>
            <a:off x="11084354" y="5792212"/>
            <a:ext cx="7203646" cy="4494788"/>
          </a:xfrm>
          <a:custGeom>
            <a:avLst/>
            <a:gdLst/>
            <a:ahLst/>
            <a:cxnLst/>
            <a:rect l="l" t="t" r="r" b="b"/>
            <a:pathLst>
              <a:path w="7203646" h="4494788">
                <a:moveTo>
                  <a:pt x="0" y="0"/>
                </a:moveTo>
                <a:lnTo>
                  <a:pt x="7203646" y="0"/>
                </a:lnTo>
                <a:lnTo>
                  <a:pt x="7203646" y="4494788"/>
                </a:lnTo>
                <a:lnTo>
                  <a:pt x="0" y="4494788"/>
                </a:lnTo>
                <a:lnTo>
                  <a:pt x="0" y="0"/>
                </a:lnTo>
                <a:close/>
              </a:path>
            </a:pathLst>
          </a:custGeom>
          <a:blipFill>
            <a:blip r:embed="rId12"/>
            <a:stretch>
              <a:fillRect/>
            </a:stretch>
          </a:blipFill>
        </p:spPr>
        <p:txBody>
          <a:bodyPr/>
          <a:lstStyle/>
          <a:p>
            <a:endParaRPr lang="en-GB"/>
          </a:p>
        </p:txBody>
      </p:sp>
      <p:sp>
        <p:nvSpPr>
          <p:cNvPr id="13" name="TextBox 13"/>
          <p:cNvSpPr txBox="1"/>
          <p:nvPr/>
        </p:nvSpPr>
        <p:spPr>
          <a:xfrm>
            <a:off x="2166061" y="142875"/>
            <a:ext cx="7145026" cy="1995848"/>
          </a:xfrm>
          <a:prstGeom prst="rect">
            <a:avLst/>
          </a:prstGeom>
        </p:spPr>
        <p:txBody>
          <a:bodyPr lIns="0" tIns="0" rIns="0" bIns="0" rtlCol="0" anchor="t">
            <a:spAutoFit/>
          </a:bodyPr>
          <a:lstStyle/>
          <a:p>
            <a:pPr marL="0" lvl="0" indent="0" algn="ctr">
              <a:lnSpc>
                <a:spcPts val="7701"/>
              </a:lnSpc>
              <a:spcBef>
                <a:spcPts val="5776"/>
              </a:spcBef>
            </a:pPr>
            <a:r>
              <a:rPr lang="en-US" sz="7701">
                <a:solidFill>
                  <a:srgbClr val="232253"/>
                </a:solidFill>
                <a:latin typeface="Xplor"/>
                <a:ea typeface="Xplor"/>
                <a:cs typeface="Xplor"/>
                <a:sym typeface="Xplor"/>
              </a:rPr>
              <a:t>let’s create a description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330656" y="-307083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57317" y="4500121"/>
            <a:ext cx="409253" cy="4092526"/>
          </a:xfrm>
          <a:custGeom>
            <a:avLst/>
            <a:gdLst/>
            <a:ahLst/>
            <a:cxnLst/>
            <a:rect l="l" t="t" r="r" b="b"/>
            <a:pathLst>
              <a:path w="409253" h="4092526">
                <a:moveTo>
                  <a:pt x="0" y="0"/>
                </a:moveTo>
                <a:lnTo>
                  <a:pt x="409252" y="0"/>
                </a:lnTo>
                <a:lnTo>
                  <a:pt x="409252" y="4092525"/>
                </a:lnTo>
                <a:lnTo>
                  <a:pt x="0" y="4092525"/>
                </a:lnTo>
                <a:lnTo>
                  <a:pt x="0" y="0"/>
                </a:lnTo>
                <a:close/>
              </a:path>
            </a:pathLst>
          </a:custGeom>
          <a:blipFill>
            <a:blip r:embed="rId7"/>
            <a:stretch>
              <a:fillRect/>
            </a:stretch>
          </a:blipFill>
        </p:spPr>
        <p:txBody>
          <a:bodyPr/>
          <a:lstStyle/>
          <a:p>
            <a:endParaRPr lang="en-GB"/>
          </a:p>
        </p:txBody>
      </p:sp>
      <p:sp>
        <p:nvSpPr>
          <p:cNvPr id="8" name="Freeform 8"/>
          <p:cNvSpPr/>
          <p:nvPr/>
        </p:nvSpPr>
        <p:spPr>
          <a:xfrm rot="-9138137">
            <a:off x="-305493" y="2163136"/>
            <a:ext cx="1134872" cy="3301446"/>
          </a:xfrm>
          <a:custGeom>
            <a:avLst/>
            <a:gdLst/>
            <a:ahLst/>
            <a:cxnLst/>
            <a:rect l="l" t="t" r="r" b="b"/>
            <a:pathLst>
              <a:path w="1134872" h="3301446">
                <a:moveTo>
                  <a:pt x="0" y="0"/>
                </a:moveTo>
                <a:lnTo>
                  <a:pt x="1134872" y="0"/>
                </a:lnTo>
                <a:lnTo>
                  <a:pt x="1134872" y="3301446"/>
                </a:lnTo>
                <a:lnTo>
                  <a:pt x="0" y="3301446"/>
                </a:lnTo>
                <a:lnTo>
                  <a:pt x="0" y="0"/>
                </a:lnTo>
                <a:close/>
              </a:path>
            </a:pathLst>
          </a:custGeom>
          <a:blipFill>
            <a:blip r:embed="rId8"/>
            <a:stretch>
              <a:fillRect/>
            </a:stretch>
          </a:blipFill>
        </p:spPr>
        <p:txBody>
          <a:bodyPr/>
          <a:lstStyle/>
          <a:p>
            <a:endParaRPr lang="en-GB"/>
          </a:p>
        </p:txBody>
      </p:sp>
      <p:sp>
        <p:nvSpPr>
          <p:cNvPr id="9" name="Freeform 9"/>
          <p:cNvSpPr/>
          <p:nvPr/>
        </p:nvSpPr>
        <p:spPr>
          <a:xfrm rot="-503021">
            <a:off x="568204" y="7099180"/>
            <a:ext cx="939346" cy="5077544"/>
          </a:xfrm>
          <a:custGeom>
            <a:avLst/>
            <a:gdLst/>
            <a:ahLst/>
            <a:cxnLst/>
            <a:rect l="l" t="t" r="r" b="b"/>
            <a:pathLst>
              <a:path w="939346" h="5077544">
                <a:moveTo>
                  <a:pt x="0" y="0"/>
                </a:moveTo>
                <a:lnTo>
                  <a:pt x="939346" y="0"/>
                </a:lnTo>
                <a:lnTo>
                  <a:pt x="939346" y="5077544"/>
                </a:lnTo>
                <a:lnTo>
                  <a:pt x="0" y="5077544"/>
                </a:lnTo>
                <a:lnTo>
                  <a:pt x="0" y="0"/>
                </a:lnTo>
                <a:close/>
              </a:path>
            </a:pathLst>
          </a:custGeom>
          <a:blipFill>
            <a:blip r:embed="rId9"/>
            <a:stretch>
              <a:fillRect/>
            </a:stretch>
          </a:blipFill>
        </p:spPr>
        <p:txBody>
          <a:bodyPr/>
          <a:lstStyle/>
          <a:p>
            <a:endParaRPr lang="en-GB"/>
          </a:p>
        </p:txBody>
      </p:sp>
      <p:sp>
        <p:nvSpPr>
          <p:cNvPr id="10" name="Freeform 10"/>
          <p:cNvSpPr/>
          <p:nvPr/>
        </p:nvSpPr>
        <p:spPr>
          <a:xfrm>
            <a:off x="0" y="2373154"/>
            <a:ext cx="10869297" cy="8151973"/>
          </a:xfrm>
          <a:custGeom>
            <a:avLst/>
            <a:gdLst/>
            <a:ahLst/>
            <a:cxnLst/>
            <a:rect l="l" t="t" r="r" b="b"/>
            <a:pathLst>
              <a:path w="10869297" h="8151973">
                <a:moveTo>
                  <a:pt x="0" y="0"/>
                </a:moveTo>
                <a:lnTo>
                  <a:pt x="10869297" y="0"/>
                </a:lnTo>
                <a:lnTo>
                  <a:pt x="10869297" y="8151973"/>
                </a:lnTo>
                <a:lnTo>
                  <a:pt x="0" y="8151973"/>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0678822" y="0"/>
            <a:ext cx="7609178" cy="4747823"/>
          </a:xfrm>
          <a:custGeom>
            <a:avLst/>
            <a:gdLst/>
            <a:ahLst/>
            <a:cxnLst/>
            <a:rect l="l" t="t" r="r" b="b"/>
            <a:pathLst>
              <a:path w="7609178" h="4747823">
                <a:moveTo>
                  <a:pt x="0" y="0"/>
                </a:moveTo>
                <a:lnTo>
                  <a:pt x="7609178" y="0"/>
                </a:lnTo>
                <a:lnTo>
                  <a:pt x="7609178" y="4747823"/>
                </a:lnTo>
                <a:lnTo>
                  <a:pt x="0" y="4747823"/>
                </a:lnTo>
                <a:lnTo>
                  <a:pt x="0" y="0"/>
                </a:lnTo>
                <a:close/>
              </a:path>
            </a:pathLst>
          </a:custGeom>
          <a:blipFill>
            <a:blip r:embed="rId11"/>
            <a:stretch>
              <a:fillRect/>
            </a:stretch>
          </a:blipFill>
        </p:spPr>
        <p:txBody>
          <a:bodyPr/>
          <a:lstStyle/>
          <a:p>
            <a:endParaRPr lang="en-GB"/>
          </a:p>
        </p:txBody>
      </p:sp>
      <p:sp>
        <p:nvSpPr>
          <p:cNvPr id="12" name="Freeform 12"/>
          <p:cNvSpPr/>
          <p:nvPr/>
        </p:nvSpPr>
        <p:spPr>
          <a:xfrm>
            <a:off x="10678822" y="5539177"/>
            <a:ext cx="7609178" cy="4747823"/>
          </a:xfrm>
          <a:custGeom>
            <a:avLst/>
            <a:gdLst/>
            <a:ahLst/>
            <a:cxnLst/>
            <a:rect l="l" t="t" r="r" b="b"/>
            <a:pathLst>
              <a:path w="7609178" h="4747823">
                <a:moveTo>
                  <a:pt x="0" y="0"/>
                </a:moveTo>
                <a:lnTo>
                  <a:pt x="7609178" y="0"/>
                </a:lnTo>
                <a:lnTo>
                  <a:pt x="7609178" y="4747823"/>
                </a:lnTo>
                <a:lnTo>
                  <a:pt x="0" y="4747823"/>
                </a:lnTo>
                <a:lnTo>
                  <a:pt x="0" y="0"/>
                </a:lnTo>
                <a:close/>
              </a:path>
            </a:pathLst>
          </a:custGeom>
          <a:blipFill>
            <a:blip r:embed="rId12"/>
            <a:stretch>
              <a:fillRect/>
            </a:stretch>
          </a:blipFill>
        </p:spPr>
        <p:txBody>
          <a:bodyPr/>
          <a:lstStyle/>
          <a:p>
            <a:endParaRPr lang="en-GB"/>
          </a:p>
        </p:txBody>
      </p:sp>
      <p:sp>
        <p:nvSpPr>
          <p:cNvPr id="13" name="TextBox 13"/>
          <p:cNvSpPr txBox="1"/>
          <p:nvPr/>
        </p:nvSpPr>
        <p:spPr>
          <a:xfrm>
            <a:off x="2166061" y="142875"/>
            <a:ext cx="7145026" cy="1995848"/>
          </a:xfrm>
          <a:prstGeom prst="rect">
            <a:avLst/>
          </a:prstGeom>
        </p:spPr>
        <p:txBody>
          <a:bodyPr lIns="0" tIns="0" rIns="0" bIns="0" rtlCol="0" anchor="t">
            <a:spAutoFit/>
          </a:bodyPr>
          <a:lstStyle/>
          <a:p>
            <a:pPr marL="0" lvl="0" indent="0" algn="ctr">
              <a:lnSpc>
                <a:spcPts val="7701"/>
              </a:lnSpc>
              <a:spcBef>
                <a:spcPts val="5776"/>
              </a:spcBef>
            </a:pPr>
            <a:r>
              <a:rPr lang="en-US" sz="7701">
                <a:solidFill>
                  <a:srgbClr val="232253"/>
                </a:solidFill>
                <a:latin typeface="Xplor"/>
                <a:ea typeface="Xplor"/>
                <a:cs typeface="Xplor"/>
                <a:sym typeface="Xplor"/>
              </a:rPr>
              <a:t>let’s create a description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330656" y="-307083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57317" y="4500121"/>
            <a:ext cx="409253" cy="4092526"/>
          </a:xfrm>
          <a:custGeom>
            <a:avLst/>
            <a:gdLst/>
            <a:ahLst/>
            <a:cxnLst/>
            <a:rect l="l" t="t" r="r" b="b"/>
            <a:pathLst>
              <a:path w="409253" h="4092526">
                <a:moveTo>
                  <a:pt x="0" y="0"/>
                </a:moveTo>
                <a:lnTo>
                  <a:pt x="409252" y="0"/>
                </a:lnTo>
                <a:lnTo>
                  <a:pt x="409252" y="4092525"/>
                </a:lnTo>
                <a:lnTo>
                  <a:pt x="0" y="4092525"/>
                </a:lnTo>
                <a:lnTo>
                  <a:pt x="0" y="0"/>
                </a:lnTo>
                <a:close/>
              </a:path>
            </a:pathLst>
          </a:custGeom>
          <a:blipFill>
            <a:blip r:embed="rId7"/>
            <a:stretch>
              <a:fillRect/>
            </a:stretch>
          </a:blipFill>
        </p:spPr>
        <p:txBody>
          <a:bodyPr/>
          <a:lstStyle/>
          <a:p>
            <a:endParaRPr lang="en-GB"/>
          </a:p>
        </p:txBody>
      </p:sp>
      <p:sp>
        <p:nvSpPr>
          <p:cNvPr id="8" name="Freeform 8"/>
          <p:cNvSpPr/>
          <p:nvPr/>
        </p:nvSpPr>
        <p:spPr>
          <a:xfrm rot="-9138137">
            <a:off x="-305493" y="2163136"/>
            <a:ext cx="1134872" cy="3301446"/>
          </a:xfrm>
          <a:custGeom>
            <a:avLst/>
            <a:gdLst/>
            <a:ahLst/>
            <a:cxnLst/>
            <a:rect l="l" t="t" r="r" b="b"/>
            <a:pathLst>
              <a:path w="1134872" h="3301446">
                <a:moveTo>
                  <a:pt x="0" y="0"/>
                </a:moveTo>
                <a:lnTo>
                  <a:pt x="1134872" y="0"/>
                </a:lnTo>
                <a:lnTo>
                  <a:pt x="1134872" y="3301446"/>
                </a:lnTo>
                <a:lnTo>
                  <a:pt x="0" y="3301446"/>
                </a:lnTo>
                <a:lnTo>
                  <a:pt x="0" y="0"/>
                </a:lnTo>
                <a:close/>
              </a:path>
            </a:pathLst>
          </a:custGeom>
          <a:blipFill>
            <a:blip r:embed="rId8"/>
            <a:stretch>
              <a:fillRect/>
            </a:stretch>
          </a:blipFill>
        </p:spPr>
        <p:txBody>
          <a:bodyPr/>
          <a:lstStyle/>
          <a:p>
            <a:endParaRPr lang="en-GB"/>
          </a:p>
        </p:txBody>
      </p:sp>
      <p:sp>
        <p:nvSpPr>
          <p:cNvPr id="9" name="Freeform 9"/>
          <p:cNvSpPr/>
          <p:nvPr/>
        </p:nvSpPr>
        <p:spPr>
          <a:xfrm rot="-503021">
            <a:off x="568204" y="7099180"/>
            <a:ext cx="939346" cy="5077544"/>
          </a:xfrm>
          <a:custGeom>
            <a:avLst/>
            <a:gdLst/>
            <a:ahLst/>
            <a:cxnLst/>
            <a:rect l="l" t="t" r="r" b="b"/>
            <a:pathLst>
              <a:path w="939346" h="5077544">
                <a:moveTo>
                  <a:pt x="0" y="0"/>
                </a:moveTo>
                <a:lnTo>
                  <a:pt x="939346" y="0"/>
                </a:lnTo>
                <a:lnTo>
                  <a:pt x="939346" y="5077544"/>
                </a:lnTo>
                <a:lnTo>
                  <a:pt x="0" y="5077544"/>
                </a:lnTo>
                <a:lnTo>
                  <a:pt x="0" y="0"/>
                </a:lnTo>
                <a:close/>
              </a:path>
            </a:pathLst>
          </a:custGeom>
          <a:blipFill>
            <a:blip r:embed="rId9"/>
            <a:stretch>
              <a:fillRect/>
            </a:stretch>
          </a:blipFill>
        </p:spPr>
        <p:txBody>
          <a:bodyPr/>
          <a:lstStyle/>
          <a:p>
            <a:endParaRPr lang="en-GB"/>
          </a:p>
        </p:txBody>
      </p:sp>
      <p:sp>
        <p:nvSpPr>
          <p:cNvPr id="10" name="Freeform 10"/>
          <p:cNvSpPr/>
          <p:nvPr/>
        </p:nvSpPr>
        <p:spPr>
          <a:xfrm>
            <a:off x="0" y="2618016"/>
            <a:ext cx="11489115" cy="7668984"/>
          </a:xfrm>
          <a:custGeom>
            <a:avLst/>
            <a:gdLst/>
            <a:ahLst/>
            <a:cxnLst/>
            <a:rect l="l" t="t" r="r" b="b"/>
            <a:pathLst>
              <a:path w="11489115" h="7668984">
                <a:moveTo>
                  <a:pt x="0" y="0"/>
                </a:moveTo>
                <a:lnTo>
                  <a:pt x="11489115" y="0"/>
                </a:lnTo>
                <a:lnTo>
                  <a:pt x="11489115" y="7668984"/>
                </a:lnTo>
                <a:lnTo>
                  <a:pt x="0" y="7668984"/>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1489115" y="5539177"/>
            <a:ext cx="6798885" cy="4242233"/>
          </a:xfrm>
          <a:custGeom>
            <a:avLst/>
            <a:gdLst/>
            <a:ahLst/>
            <a:cxnLst/>
            <a:rect l="l" t="t" r="r" b="b"/>
            <a:pathLst>
              <a:path w="6798885" h="4242233">
                <a:moveTo>
                  <a:pt x="0" y="0"/>
                </a:moveTo>
                <a:lnTo>
                  <a:pt x="6798885" y="0"/>
                </a:lnTo>
                <a:lnTo>
                  <a:pt x="6798885" y="4242233"/>
                </a:lnTo>
                <a:lnTo>
                  <a:pt x="0" y="4242233"/>
                </a:lnTo>
                <a:lnTo>
                  <a:pt x="0" y="0"/>
                </a:lnTo>
                <a:close/>
              </a:path>
            </a:pathLst>
          </a:custGeom>
          <a:blipFill>
            <a:blip r:embed="rId11"/>
            <a:stretch>
              <a:fillRect/>
            </a:stretch>
          </a:blipFill>
        </p:spPr>
        <p:txBody>
          <a:bodyPr/>
          <a:lstStyle/>
          <a:p>
            <a:endParaRPr lang="en-GB"/>
          </a:p>
        </p:txBody>
      </p:sp>
      <p:sp>
        <p:nvSpPr>
          <p:cNvPr id="12" name="Freeform 12"/>
          <p:cNvSpPr/>
          <p:nvPr/>
        </p:nvSpPr>
        <p:spPr>
          <a:xfrm>
            <a:off x="11489115" y="711311"/>
            <a:ext cx="6798885" cy="4242233"/>
          </a:xfrm>
          <a:custGeom>
            <a:avLst/>
            <a:gdLst/>
            <a:ahLst/>
            <a:cxnLst/>
            <a:rect l="l" t="t" r="r" b="b"/>
            <a:pathLst>
              <a:path w="6798885" h="4242233">
                <a:moveTo>
                  <a:pt x="0" y="0"/>
                </a:moveTo>
                <a:lnTo>
                  <a:pt x="6798885" y="0"/>
                </a:lnTo>
                <a:lnTo>
                  <a:pt x="6798885" y="4242233"/>
                </a:lnTo>
                <a:lnTo>
                  <a:pt x="0" y="4242233"/>
                </a:lnTo>
                <a:lnTo>
                  <a:pt x="0" y="0"/>
                </a:lnTo>
                <a:close/>
              </a:path>
            </a:pathLst>
          </a:custGeom>
          <a:blipFill>
            <a:blip r:embed="rId12"/>
            <a:stretch>
              <a:fillRect/>
            </a:stretch>
          </a:blipFill>
        </p:spPr>
        <p:txBody>
          <a:bodyPr/>
          <a:lstStyle/>
          <a:p>
            <a:endParaRPr lang="en-GB"/>
          </a:p>
        </p:txBody>
      </p:sp>
      <p:sp>
        <p:nvSpPr>
          <p:cNvPr id="13" name="TextBox 13"/>
          <p:cNvSpPr txBox="1"/>
          <p:nvPr/>
        </p:nvSpPr>
        <p:spPr>
          <a:xfrm>
            <a:off x="2166061" y="142875"/>
            <a:ext cx="7145026" cy="1995848"/>
          </a:xfrm>
          <a:prstGeom prst="rect">
            <a:avLst/>
          </a:prstGeom>
        </p:spPr>
        <p:txBody>
          <a:bodyPr lIns="0" tIns="0" rIns="0" bIns="0" rtlCol="0" anchor="t">
            <a:spAutoFit/>
          </a:bodyPr>
          <a:lstStyle/>
          <a:p>
            <a:pPr marL="0" lvl="0" indent="0" algn="ctr">
              <a:lnSpc>
                <a:spcPts val="7701"/>
              </a:lnSpc>
              <a:spcBef>
                <a:spcPts val="5776"/>
              </a:spcBef>
            </a:pPr>
            <a:r>
              <a:rPr lang="en-US" sz="7701">
                <a:solidFill>
                  <a:srgbClr val="232253"/>
                </a:solidFill>
                <a:latin typeface="Xplor"/>
                <a:ea typeface="Xplor"/>
                <a:cs typeface="Xplor"/>
                <a:sym typeface="Xplor"/>
              </a:rPr>
              <a:t>let’s create a description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GB"/>
          </a:p>
        </p:txBody>
      </p:sp>
      <p:sp>
        <p:nvSpPr>
          <p:cNvPr id="3" name="Freeform 3"/>
          <p:cNvSpPr/>
          <p:nvPr/>
        </p:nvSpPr>
        <p:spPr>
          <a:xfrm rot="-5400000">
            <a:off x="13644236" y="-1895517"/>
            <a:ext cx="5825894" cy="5592858"/>
          </a:xfrm>
          <a:custGeom>
            <a:avLst/>
            <a:gdLst/>
            <a:ahLst/>
            <a:cxnLst/>
            <a:rect l="l" t="t" r="r" b="b"/>
            <a:pathLst>
              <a:path w="5825894" h="5592858">
                <a:moveTo>
                  <a:pt x="0" y="0"/>
                </a:moveTo>
                <a:lnTo>
                  <a:pt x="5825893" y="0"/>
                </a:lnTo>
                <a:lnTo>
                  <a:pt x="5825893" y="5592858"/>
                </a:lnTo>
                <a:lnTo>
                  <a:pt x="0" y="5592858"/>
                </a:lnTo>
                <a:lnTo>
                  <a:pt x="0" y="0"/>
                </a:lnTo>
                <a:close/>
              </a:path>
            </a:pathLst>
          </a:custGeom>
          <a:blipFill>
            <a:blip r:embed="rId3">
              <a:alphaModFix amt="50000"/>
            </a:blip>
            <a:stretch>
              <a:fillRect/>
            </a:stretch>
          </a:blipFill>
        </p:spPr>
        <p:txBody>
          <a:bodyPr/>
          <a:lstStyle/>
          <a:p>
            <a:endParaRPr lang="en-GB"/>
          </a:p>
        </p:txBody>
      </p:sp>
      <p:sp>
        <p:nvSpPr>
          <p:cNvPr id="4" name="Freeform 4"/>
          <p:cNvSpPr/>
          <p:nvPr/>
        </p:nvSpPr>
        <p:spPr>
          <a:xfrm rot="6647315">
            <a:off x="-820580" y="-684701"/>
            <a:ext cx="4463143" cy="5243046"/>
          </a:xfrm>
          <a:custGeom>
            <a:avLst/>
            <a:gdLst/>
            <a:ahLst/>
            <a:cxnLst/>
            <a:rect l="l" t="t" r="r" b="b"/>
            <a:pathLst>
              <a:path w="4463143" h="5243046">
                <a:moveTo>
                  <a:pt x="0" y="0"/>
                </a:moveTo>
                <a:lnTo>
                  <a:pt x="4463143" y="0"/>
                </a:lnTo>
                <a:lnTo>
                  <a:pt x="4463143" y="5243046"/>
                </a:lnTo>
                <a:lnTo>
                  <a:pt x="0" y="5243046"/>
                </a:lnTo>
                <a:lnTo>
                  <a:pt x="0" y="0"/>
                </a:lnTo>
                <a:close/>
              </a:path>
            </a:pathLst>
          </a:custGeom>
          <a:blipFill>
            <a:blip r:embed="rId4">
              <a:alphaModFix amt="80000"/>
            </a:blip>
            <a:stretch>
              <a:fillRect/>
            </a:stretch>
          </a:blipFill>
        </p:spPr>
        <p:txBody>
          <a:bodyPr/>
          <a:lstStyle/>
          <a:p>
            <a:endParaRPr lang="en-GB"/>
          </a:p>
        </p:txBody>
      </p:sp>
      <p:sp>
        <p:nvSpPr>
          <p:cNvPr id="5" name="Freeform 5"/>
          <p:cNvSpPr/>
          <p:nvPr/>
        </p:nvSpPr>
        <p:spPr>
          <a:xfrm rot="3852483">
            <a:off x="4337092" y="-1670836"/>
            <a:ext cx="4648949" cy="4331975"/>
          </a:xfrm>
          <a:custGeom>
            <a:avLst/>
            <a:gdLst/>
            <a:ahLst/>
            <a:cxnLst/>
            <a:rect l="l" t="t" r="r" b="b"/>
            <a:pathLst>
              <a:path w="4648949" h="4331975">
                <a:moveTo>
                  <a:pt x="0" y="0"/>
                </a:moveTo>
                <a:lnTo>
                  <a:pt x="4648949" y="0"/>
                </a:lnTo>
                <a:lnTo>
                  <a:pt x="4648949" y="4331974"/>
                </a:lnTo>
                <a:lnTo>
                  <a:pt x="0" y="4331974"/>
                </a:lnTo>
                <a:lnTo>
                  <a:pt x="0" y="0"/>
                </a:lnTo>
                <a:close/>
              </a:path>
            </a:pathLst>
          </a:custGeom>
          <a:blipFill>
            <a:blip r:embed="rId5">
              <a:alphaModFix amt="65000"/>
            </a:blip>
            <a:stretch>
              <a:fillRect/>
            </a:stretch>
          </a:blipFill>
        </p:spPr>
        <p:txBody>
          <a:bodyPr/>
          <a:lstStyle/>
          <a:p>
            <a:endParaRPr lang="en-GB"/>
          </a:p>
        </p:txBody>
      </p:sp>
      <p:sp>
        <p:nvSpPr>
          <p:cNvPr id="6" name="Freeform 6"/>
          <p:cNvSpPr/>
          <p:nvPr/>
        </p:nvSpPr>
        <p:spPr>
          <a:xfrm rot="8353755">
            <a:off x="-330656" y="-3070832"/>
            <a:ext cx="519393" cy="5771038"/>
          </a:xfrm>
          <a:custGeom>
            <a:avLst/>
            <a:gdLst/>
            <a:ahLst/>
            <a:cxnLst/>
            <a:rect l="l" t="t" r="r" b="b"/>
            <a:pathLst>
              <a:path w="519393" h="5771038">
                <a:moveTo>
                  <a:pt x="0" y="0"/>
                </a:moveTo>
                <a:lnTo>
                  <a:pt x="519394" y="0"/>
                </a:lnTo>
                <a:lnTo>
                  <a:pt x="519394" y="5771038"/>
                </a:lnTo>
                <a:lnTo>
                  <a:pt x="0" y="5771038"/>
                </a:lnTo>
                <a:lnTo>
                  <a:pt x="0" y="0"/>
                </a:lnTo>
                <a:close/>
              </a:path>
            </a:pathLst>
          </a:custGeom>
          <a:blipFill>
            <a:blip r:embed="rId6"/>
            <a:stretch>
              <a:fillRect/>
            </a:stretch>
          </a:blipFill>
        </p:spPr>
        <p:txBody>
          <a:bodyPr/>
          <a:lstStyle/>
          <a:p>
            <a:endParaRPr lang="en-GB"/>
          </a:p>
        </p:txBody>
      </p:sp>
      <p:sp>
        <p:nvSpPr>
          <p:cNvPr id="7" name="Freeform 7"/>
          <p:cNvSpPr/>
          <p:nvPr/>
        </p:nvSpPr>
        <p:spPr>
          <a:xfrm rot="1695521">
            <a:off x="57317" y="4500121"/>
            <a:ext cx="409253" cy="4092526"/>
          </a:xfrm>
          <a:custGeom>
            <a:avLst/>
            <a:gdLst/>
            <a:ahLst/>
            <a:cxnLst/>
            <a:rect l="l" t="t" r="r" b="b"/>
            <a:pathLst>
              <a:path w="409253" h="4092526">
                <a:moveTo>
                  <a:pt x="0" y="0"/>
                </a:moveTo>
                <a:lnTo>
                  <a:pt x="409252" y="0"/>
                </a:lnTo>
                <a:lnTo>
                  <a:pt x="409252" y="4092525"/>
                </a:lnTo>
                <a:lnTo>
                  <a:pt x="0" y="4092525"/>
                </a:lnTo>
                <a:lnTo>
                  <a:pt x="0" y="0"/>
                </a:lnTo>
                <a:close/>
              </a:path>
            </a:pathLst>
          </a:custGeom>
          <a:blipFill>
            <a:blip r:embed="rId7"/>
            <a:stretch>
              <a:fillRect/>
            </a:stretch>
          </a:blipFill>
        </p:spPr>
        <p:txBody>
          <a:bodyPr/>
          <a:lstStyle/>
          <a:p>
            <a:endParaRPr lang="en-GB"/>
          </a:p>
        </p:txBody>
      </p:sp>
      <p:sp>
        <p:nvSpPr>
          <p:cNvPr id="8" name="Freeform 8"/>
          <p:cNvSpPr/>
          <p:nvPr/>
        </p:nvSpPr>
        <p:spPr>
          <a:xfrm rot="-9138137">
            <a:off x="-305493" y="2163136"/>
            <a:ext cx="1134872" cy="3301446"/>
          </a:xfrm>
          <a:custGeom>
            <a:avLst/>
            <a:gdLst/>
            <a:ahLst/>
            <a:cxnLst/>
            <a:rect l="l" t="t" r="r" b="b"/>
            <a:pathLst>
              <a:path w="1134872" h="3301446">
                <a:moveTo>
                  <a:pt x="0" y="0"/>
                </a:moveTo>
                <a:lnTo>
                  <a:pt x="1134872" y="0"/>
                </a:lnTo>
                <a:lnTo>
                  <a:pt x="1134872" y="3301446"/>
                </a:lnTo>
                <a:lnTo>
                  <a:pt x="0" y="3301446"/>
                </a:lnTo>
                <a:lnTo>
                  <a:pt x="0" y="0"/>
                </a:lnTo>
                <a:close/>
              </a:path>
            </a:pathLst>
          </a:custGeom>
          <a:blipFill>
            <a:blip r:embed="rId8"/>
            <a:stretch>
              <a:fillRect/>
            </a:stretch>
          </a:blipFill>
        </p:spPr>
        <p:txBody>
          <a:bodyPr/>
          <a:lstStyle/>
          <a:p>
            <a:endParaRPr lang="en-GB"/>
          </a:p>
        </p:txBody>
      </p:sp>
      <p:sp>
        <p:nvSpPr>
          <p:cNvPr id="9" name="Freeform 9"/>
          <p:cNvSpPr/>
          <p:nvPr/>
        </p:nvSpPr>
        <p:spPr>
          <a:xfrm rot="-503021">
            <a:off x="568204" y="7099180"/>
            <a:ext cx="939346" cy="5077544"/>
          </a:xfrm>
          <a:custGeom>
            <a:avLst/>
            <a:gdLst/>
            <a:ahLst/>
            <a:cxnLst/>
            <a:rect l="l" t="t" r="r" b="b"/>
            <a:pathLst>
              <a:path w="939346" h="5077544">
                <a:moveTo>
                  <a:pt x="0" y="0"/>
                </a:moveTo>
                <a:lnTo>
                  <a:pt x="939346" y="0"/>
                </a:lnTo>
                <a:lnTo>
                  <a:pt x="939346" y="5077544"/>
                </a:lnTo>
                <a:lnTo>
                  <a:pt x="0" y="5077544"/>
                </a:lnTo>
                <a:lnTo>
                  <a:pt x="0" y="0"/>
                </a:lnTo>
                <a:close/>
              </a:path>
            </a:pathLst>
          </a:custGeom>
          <a:blipFill>
            <a:blip r:embed="rId9"/>
            <a:stretch>
              <a:fillRect/>
            </a:stretch>
          </a:blipFill>
        </p:spPr>
        <p:txBody>
          <a:bodyPr/>
          <a:lstStyle/>
          <a:p>
            <a:endParaRPr lang="en-GB"/>
          </a:p>
        </p:txBody>
      </p:sp>
      <p:sp>
        <p:nvSpPr>
          <p:cNvPr id="10" name="TextBox 10"/>
          <p:cNvSpPr txBox="1"/>
          <p:nvPr/>
        </p:nvSpPr>
        <p:spPr>
          <a:xfrm>
            <a:off x="2166061" y="142875"/>
            <a:ext cx="7145026" cy="1995848"/>
          </a:xfrm>
          <a:prstGeom prst="rect">
            <a:avLst/>
          </a:prstGeom>
        </p:spPr>
        <p:txBody>
          <a:bodyPr lIns="0" tIns="0" rIns="0" bIns="0" rtlCol="0" anchor="t">
            <a:spAutoFit/>
          </a:bodyPr>
          <a:lstStyle/>
          <a:p>
            <a:pPr marL="0" lvl="0" indent="0" algn="ctr">
              <a:lnSpc>
                <a:spcPts val="7701"/>
              </a:lnSpc>
              <a:spcBef>
                <a:spcPts val="5776"/>
              </a:spcBef>
            </a:pPr>
            <a:r>
              <a:rPr lang="en-US" sz="7701">
                <a:solidFill>
                  <a:srgbClr val="232253"/>
                </a:solidFill>
                <a:latin typeface="Xplor"/>
                <a:ea typeface="Xplor"/>
                <a:cs typeface="Xplor"/>
                <a:sym typeface="Xplor"/>
              </a:rPr>
              <a:t>let’s create a description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6280683-0f32-4e23-8cb7-59d596cb5b85" xsi:nil="true"/>
    <lcf76f155ced4ddcb4097134ff3c332f xmlns="9fb767f1-5b67-4d49-9433-e0255ee8bc5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7A8C341DB1104E842B99D4CB5B01A6" ma:contentTypeVersion="19" ma:contentTypeDescription="Create a new document." ma:contentTypeScope="" ma:versionID="52bc0297d86c2e2f45221d2df0a73af0">
  <xsd:schema xmlns:xsd="http://www.w3.org/2001/XMLSchema" xmlns:xs="http://www.w3.org/2001/XMLSchema" xmlns:p="http://schemas.microsoft.com/office/2006/metadata/properties" xmlns:ns2="9fb767f1-5b67-4d49-9433-e0255ee8bc5b" xmlns:ns3="26280683-0f32-4e23-8cb7-59d596cb5b85" targetNamespace="http://schemas.microsoft.com/office/2006/metadata/properties" ma:root="true" ma:fieldsID="a6bafa14dfa51d01aa69cdce16097a36" ns2:_="" ns3:_="">
    <xsd:import namespace="9fb767f1-5b67-4d49-9433-e0255ee8bc5b"/>
    <xsd:import namespace="26280683-0f32-4e23-8cb7-59d596cb5b8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b767f1-5b67-4d49-9433-e0255ee8bc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d46859fb-d48b-465a-96f0-98b3abdfcf66" ma:termSetId="09814cd3-568e-fe90-9814-8d621ff8fb84" ma:anchorId="fba54fb3-c3e1-fe81-a776-ca4b69148c4d" ma:open="true" ma:isKeyword="false">
      <xsd:complexType>
        <xsd:sequence>
          <xsd:element ref="pc:Terms" minOccurs="0" maxOccurs="1"/>
        </xsd:sequence>
      </xsd:complexType>
    </xsd:element>
    <xsd:element name="MediaServiceLocation" ma:index="25" nillable="true" ma:displayName="Location" ma:descrip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280683-0f32-4e23-8cb7-59d596cb5b8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3569a7a5-a6c9-4a0e-a4b0-fe3cff6ce39f}" ma:internalName="TaxCatchAll" ma:showField="CatchAllData" ma:web="26280683-0f32-4e23-8cb7-59d596cb5b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3C8BB8-EA39-4E60-A88A-6938D10EFEFC}">
  <ds:schemaRefs>
    <ds:schemaRef ds:uri="http://schemas.microsoft.com/sharepoint/v3/contenttype/forms"/>
  </ds:schemaRefs>
</ds:datastoreItem>
</file>

<file path=customXml/itemProps2.xml><?xml version="1.0" encoding="utf-8"?>
<ds:datastoreItem xmlns:ds="http://schemas.openxmlformats.org/officeDocument/2006/customXml" ds:itemID="{37571FB7-10C2-46F7-9547-A804E5EE2E79}">
  <ds:schemaRefs>
    <ds:schemaRef ds:uri="http://purl.org/dc/term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9fb767f1-5b67-4d49-9433-e0255ee8bc5b"/>
    <ds:schemaRef ds:uri="http://schemas.microsoft.com/office/infopath/2007/PartnerControls"/>
    <ds:schemaRef ds:uri="26280683-0f32-4e23-8cb7-59d596cb5b85"/>
    <ds:schemaRef ds:uri="http://schemas.microsoft.com/office/2006/metadata/properties"/>
  </ds:schemaRefs>
</ds:datastoreItem>
</file>

<file path=customXml/itemProps3.xml><?xml version="1.0" encoding="utf-8"?>
<ds:datastoreItem xmlns:ds="http://schemas.openxmlformats.org/officeDocument/2006/customXml" ds:itemID="{B2BCA7CA-4871-4E22-9585-32E3AEC01D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b767f1-5b67-4d49-9433-e0255ee8bc5b"/>
    <ds:schemaRef ds:uri="26280683-0f32-4e23-8cb7-59d596cb5b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961</Words>
  <Application>Microsoft Office PowerPoint</Application>
  <PresentationFormat>Custom</PresentationFormat>
  <Paragraphs>103</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Colour imagery - P1Q5</dc:title>
  <dc:creator>H Williams</dc:creator>
  <cp:lastModifiedBy>H Williams</cp:lastModifiedBy>
  <cp:revision>3</cp:revision>
  <dcterms:created xsi:type="dcterms:W3CDTF">2006-08-16T00:00:00Z</dcterms:created>
  <dcterms:modified xsi:type="dcterms:W3CDTF">2026-09-22T12:34:07Z</dcterms:modified>
  <dc:identifier>DAGtvnkIkPo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0x010100D67A8C341DB1104E842B99D4CB5B01A6</vt:lpwstr>
  </property>
  <property fmtid="{D5CDD505-2E9C-101B-9397-08002B2CF9AE}" pid="3" name="MediaServiceImageTags">
    <vt:lpwstr/>
  </property>
</Properties>
</file>