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57" r:id="rId6"/>
  </p:sldIdLst>
  <p:sldSz cx="12801600" cy="9601200" type="A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CC"/>
    <a:srgbClr val="E1FFE1"/>
    <a:srgbClr val="008000"/>
    <a:srgbClr val="FE7C7A"/>
    <a:srgbClr val="FC9DEB"/>
    <a:srgbClr val="FFE22E"/>
    <a:srgbClr val="21CBCB"/>
    <a:srgbClr val="EFE5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0208E52-9D1D-47F1-AB0A-B9B8E0869274}" v="29" dt="2024-08-28T07:12:07.7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39" d="100"/>
          <a:sy n="39" d="100"/>
        </p:scale>
        <p:origin x="643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3E94-5D16-47E7-BD0B-D4C11ABE8FE4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B2B5-508C-46A2-8DFB-BB069EF0BD4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644893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3E94-5D16-47E7-BD0B-D4C11ABE8FE4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B2B5-508C-46A2-8DFB-BB069EF0BD4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80763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3E94-5D16-47E7-BD0B-D4C11ABE8FE4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B2B5-508C-46A2-8DFB-BB069EF0BD4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151448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3E94-5D16-47E7-BD0B-D4C11ABE8FE4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B2B5-508C-46A2-8DFB-BB069EF0BD4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9345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3E94-5D16-47E7-BD0B-D4C11ABE8FE4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B2B5-508C-46A2-8DFB-BB069EF0BD4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49822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3E94-5D16-47E7-BD0B-D4C11ABE8FE4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B2B5-508C-46A2-8DFB-BB069EF0BD4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221007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3E94-5D16-47E7-BD0B-D4C11ABE8FE4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B2B5-508C-46A2-8DFB-BB069EF0BD4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645350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3E94-5D16-47E7-BD0B-D4C11ABE8FE4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B2B5-508C-46A2-8DFB-BB069EF0BD4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20988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3E94-5D16-47E7-BD0B-D4C11ABE8FE4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B2B5-508C-46A2-8DFB-BB069EF0BD4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446555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3E94-5D16-47E7-BD0B-D4C11ABE8FE4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B2B5-508C-46A2-8DFB-BB069EF0BD4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75468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3E94-5D16-47E7-BD0B-D4C11ABE8FE4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B2B5-508C-46A2-8DFB-BB069EF0BD4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409997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013E94-5D16-47E7-BD0B-D4C11ABE8FE4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D9B2B5-508C-46A2-8DFB-BB069EF0BD4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28430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4627898F-A28C-E1FE-9854-4471DFA06370}"/>
              </a:ext>
            </a:extLst>
          </p:cNvPr>
          <p:cNvSpPr/>
          <p:nvPr/>
        </p:nvSpPr>
        <p:spPr>
          <a:xfrm>
            <a:off x="4352544" y="414224"/>
            <a:ext cx="4388318" cy="7639775"/>
          </a:xfrm>
          <a:prstGeom prst="rect">
            <a:avLst/>
          </a:prstGeom>
          <a:pattFill prst="wdUpDiag">
            <a:fgClr>
              <a:srgbClr val="E1FFE1"/>
            </a:fgClr>
            <a:bgClr>
              <a:schemeClr val="bg1"/>
            </a:bgClr>
          </a:patt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Text Box 2">
            <a:extLst>
              <a:ext uri="{FF2B5EF4-FFF2-40B4-BE49-F238E27FC236}">
                <a16:creationId xmlns:a16="http://schemas.microsoft.com/office/drawing/2014/main" id="{12061652-356A-0389-C622-CF2EBD8F2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2544" y="426924"/>
            <a:ext cx="4388318" cy="778674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ctr"/>
            <a:r>
              <a:rPr lang="es-419" sz="1000" b="1" u="sng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UNIDAD 2 - ¡Disfrutamos al máximo!</a:t>
            </a:r>
            <a:endParaRPr lang="es-ES" sz="10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419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¿Qué actividades te gusta hacer?...</a:t>
            </a:r>
            <a:r>
              <a:rPr lang="es-419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es-ES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What </a:t>
            </a:r>
            <a:r>
              <a:rPr lang="es-ES" sz="1000" i="1" dirty="0" err="1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activitie</a:t>
            </a:r>
            <a:r>
              <a:rPr lang="es-ES" sz="1000" i="1" dirty="0" err="1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</a:t>
            </a:r>
            <a:r>
              <a:rPr lang="es-ES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do you </a:t>
            </a:r>
            <a:r>
              <a:rPr lang="es-ES" sz="1000" i="1" dirty="0" err="1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like</a:t>
            </a:r>
            <a:r>
              <a:rPr lang="es-ES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to do?</a:t>
            </a:r>
            <a:endParaRPr lang="es-ES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419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(No) me gusta (mucho)… - </a:t>
            </a:r>
            <a:r>
              <a:rPr lang="es-419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(</a:t>
            </a:r>
            <a:r>
              <a:rPr lang="es-419" sz="1000" i="1" dirty="0" err="1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don’t</a:t>
            </a:r>
            <a:r>
              <a:rPr lang="es-419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) (</a:t>
            </a:r>
            <a:r>
              <a:rPr lang="es-419" sz="1000" i="1" dirty="0" err="1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really</a:t>
            </a:r>
            <a:r>
              <a:rPr lang="es-419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) </a:t>
            </a:r>
            <a:r>
              <a:rPr lang="es-419" sz="1000" i="1" dirty="0" err="1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like</a:t>
            </a:r>
            <a:endParaRPr lang="es-ES" sz="10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419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(No) me encanta… - </a:t>
            </a:r>
            <a:r>
              <a:rPr lang="es-419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(</a:t>
            </a:r>
            <a:r>
              <a:rPr lang="es-419" sz="1000" i="1" dirty="0" err="1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don’t</a:t>
            </a:r>
            <a:r>
              <a:rPr lang="es-419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) </a:t>
            </a:r>
            <a:r>
              <a:rPr lang="es-419" sz="1000" i="1" dirty="0" err="1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love</a:t>
            </a:r>
            <a:endParaRPr lang="es-ES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419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(No) me interesa (nada)… - </a:t>
            </a:r>
            <a:r>
              <a:rPr lang="es-419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am (</a:t>
            </a:r>
            <a:r>
              <a:rPr lang="es-419" sz="1000" i="1" dirty="0" err="1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not</a:t>
            </a:r>
            <a:r>
              <a:rPr lang="es-419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) </a:t>
            </a:r>
            <a:r>
              <a:rPr lang="es-419" sz="1000" i="1" dirty="0" err="1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interested</a:t>
            </a:r>
            <a:r>
              <a:rPr lang="es-419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in… (at </a:t>
            </a:r>
            <a:r>
              <a:rPr lang="es-419" sz="1000" i="1" dirty="0" err="1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all</a:t>
            </a:r>
            <a:r>
              <a:rPr lang="es-419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) </a:t>
            </a:r>
            <a:endParaRPr lang="es-ES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419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Prefiero / Preferimos…- </a:t>
            </a:r>
            <a:r>
              <a:rPr lang="es-419" sz="1000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</a:t>
            </a:r>
            <a:r>
              <a:rPr lang="es-419" sz="1000" dirty="0" err="1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prefer</a:t>
            </a:r>
            <a:r>
              <a:rPr lang="es-419" sz="1000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</a:t>
            </a:r>
            <a:r>
              <a:rPr lang="es-419" sz="1000" dirty="0" err="1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We</a:t>
            </a:r>
            <a:r>
              <a:rPr lang="es-419" sz="1000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419" sz="1000" dirty="0" err="1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prefer</a:t>
            </a:r>
            <a:r>
              <a:rPr lang="es-419" sz="1000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endParaRPr lang="es-ES" sz="1000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419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…escuchar música –</a:t>
            </a:r>
            <a:r>
              <a:rPr lang="es-419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419" sz="1000" i="1" dirty="0" err="1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</a:t>
            </a:r>
            <a:r>
              <a:rPr lang="es-419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listen </a:t>
            </a:r>
            <a:r>
              <a:rPr lang="es-419" sz="1000" i="1" dirty="0" err="1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</a:t>
            </a:r>
            <a:r>
              <a:rPr lang="es-419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music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419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…escuchar mis canciones favoritas </a:t>
            </a:r>
            <a:r>
              <a:rPr lang="es-419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– </a:t>
            </a:r>
            <a:r>
              <a:rPr lang="es-419" sz="1000" i="1" dirty="0" err="1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</a:t>
            </a:r>
            <a:r>
              <a:rPr lang="es-419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listen </a:t>
            </a:r>
            <a:r>
              <a:rPr lang="es-419" sz="1000" i="1" dirty="0" err="1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</a:t>
            </a:r>
            <a:r>
              <a:rPr lang="es-419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419" sz="1000" i="1" dirty="0" err="1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my</a:t>
            </a:r>
            <a:r>
              <a:rPr lang="es-419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419" sz="1000" i="1" dirty="0" err="1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favourite</a:t>
            </a:r>
            <a:r>
              <a:rPr lang="es-419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419" sz="1000" i="1" dirty="0" err="1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songs</a:t>
            </a:r>
            <a:endParaRPr lang="es-419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419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…estar en casa con mi familia </a:t>
            </a:r>
            <a:r>
              <a:rPr lang="es-419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– </a:t>
            </a:r>
            <a:r>
              <a:rPr lang="es-419" sz="1000" i="1" dirty="0" err="1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</a:t>
            </a:r>
            <a:r>
              <a:rPr lang="es-419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be at home </a:t>
            </a:r>
            <a:r>
              <a:rPr lang="es-419" sz="1000" i="1" dirty="0" err="1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with</a:t>
            </a:r>
            <a:r>
              <a:rPr lang="es-419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419" sz="1000" i="1" dirty="0" err="1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my</a:t>
            </a:r>
            <a:r>
              <a:rPr lang="es-419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419" sz="1000" i="1" dirty="0" err="1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family</a:t>
            </a:r>
            <a:endParaRPr lang="es-ES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hacer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ciclismo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 go cycling</a:t>
            </a:r>
            <a:endParaRPr lang="es-ES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419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…jugar al fútbol/voleibol/tenis- </a:t>
            </a:r>
            <a:r>
              <a:rPr lang="es-419" sz="1000" i="1" dirty="0" err="1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</a:t>
            </a:r>
            <a:r>
              <a:rPr lang="es-419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419" sz="1000" i="1" dirty="0" err="1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play</a:t>
            </a:r>
            <a:r>
              <a:rPr lang="es-419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419" sz="1000" i="1" dirty="0" err="1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football</a:t>
            </a:r>
            <a:r>
              <a:rPr lang="es-419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s-419" sz="1000" i="1" dirty="0" err="1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volleyball</a:t>
            </a:r>
            <a:r>
              <a:rPr lang="es-419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s-419" sz="1000" i="1" dirty="0" err="1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tennis</a:t>
            </a:r>
            <a:endParaRPr lang="es-ES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419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…montar a caballo - </a:t>
            </a:r>
            <a:r>
              <a:rPr lang="es-419" sz="1000" i="1" dirty="0" err="1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</a:t>
            </a:r>
            <a:r>
              <a:rPr lang="es-419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419" sz="1000" i="1" dirty="0" err="1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go</a:t>
            </a:r>
            <a:r>
              <a:rPr lang="es-419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419" sz="1000" i="1" dirty="0" err="1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horse</a:t>
            </a:r>
            <a:r>
              <a:rPr lang="es-419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419" sz="1000" i="1" dirty="0" err="1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riding</a:t>
            </a:r>
            <a:endParaRPr lang="es-419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419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…salir con mis amigos </a:t>
            </a:r>
            <a:r>
              <a:rPr lang="es-419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– </a:t>
            </a:r>
            <a:r>
              <a:rPr lang="es-419" sz="1000" i="1" dirty="0" err="1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</a:t>
            </a:r>
            <a:r>
              <a:rPr lang="es-419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419" sz="1000" i="1" dirty="0" err="1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go</a:t>
            </a:r>
            <a:r>
              <a:rPr lang="es-419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419" sz="1000" i="1" dirty="0" err="1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out</a:t>
            </a:r>
            <a:r>
              <a:rPr lang="es-419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419" sz="1000" i="1" dirty="0" err="1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with</a:t>
            </a:r>
            <a:r>
              <a:rPr lang="es-419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419" sz="1000" i="1" dirty="0" err="1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my</a:t>
            </a:r>
            <a:r>
              <a:rPr lang="es-419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419" sz="1000" i="1" dirty="0" err="1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friends</a:t>
            </a:r>
            <a:endParaRPr lang="es-ES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419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…ver películas en mi móvil - </a:t>
            </a:r>
            <a:r>
              <a:rPr lang="es-419" sz="1000" i="1" dirty="0" err="1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</a:t>
            </a:r>
            <a:r>
              <a:rPr lang="es-419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419" sz="1000" i="1" dirty="0" err="1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watch</a:t>
            </a:r>
            <a:r>
              <a:rPr lang="es-419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films </a:t>
            </a:r>
            <a:r>
              <a:rPr lang="es-419" sz="1000" i="1" dirty="0" err="1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on</a:t>
            </a:r>
            <a:r>
              <a:rPr lang="es-419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419" sz="1000" i="1" dirty="0" err="1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my</a:t>
            </a:r>
            <a:r>
              <a:rPr lang="es-419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419" sz="1000" i="1" dirty="0" err="1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phone</a:t>
            </a:r>
            <a:endParaRPr lang="es-419" sz="1000" i="1" dirty="0">
              <a:solidFill>
                <a:srgbClr val="00800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419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…ver películas en mi portátil - </a:t>
            </a:r>
            <a:r>
              <a:rPr lang="es-419" sz="1000" i="1" dirty="0" err="1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</a:t>
            </a:r>
            <a:r>
              <a:rPr lang="es-419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419" sz="1000" i="1" dirty="0" err="1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watch</a:t>
            </a:r>
            <a:r>
              <a:rPr lang="es-419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films </a:t>
            </a:r>
            <a:r>
              <a:rPr lang="es-419" sz="1000" i="1" dirty="0" err="1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on</a:t>
            </a:r>
            <a:r>
              <a:rPr lang="es-419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419" sz="1000" i="1" dirty="0" err="1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my</a:t>
            </a:r>
            <a:r>
              <a:rPr lang="es-419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laptop</a:t>
            </a:r>
            <a:endParaRPr lang="es-419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419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s-419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ver películas en el cine – </a:t>
            </a:r>
            <a:r>
              <a:rPr lang="es-419" sz="1000" i="1" dirty="0" err="1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</a:t>
            </a:r>
            <a:r>
              <a:rPr lang="es-419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419" sz="1000" i="1" dirty="0" err="1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watch</a:t>
            </a:r>
            <a:r>
              <a:rPr lang="es-419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films at </a:t>
            </a:r>
            <a:r>
              <a:rPr lang="es-419" sz="1000" i="1" dirty="0" err="1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</a:t>
            </a:r>
            <a:r>
              <a:rPr lang="es-419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cinema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419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…ver una </a:t>
            </a:r>
            <a:r>
              <a:rPr lang="es-419" sz="10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comedia</a:t>
            </a:r>
            <a:r>
              <a:rPr lang="es-419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es-419" sz="1000" i="1" dirty="0" err="1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</a:t>
            </a:r>
            <a:r>
              <a:rPr lang="es-419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419" sz="1000" i="1" dirty="0" err="1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watch</a:t>
            </a:r>
            <a:r>
              <a:rPr lang="es-419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a </a:t>
            </a:r>
            <a:r>
              <a:rPr lang="es-419" sz="1000" i="1" dirty="0" err="1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comedy</a:t>
            </a:r>
            <a:endParaRPr lang="es-419" sz="1000" i="1" dirty="0">
              <a:solidFill>
                <a:srgbClr val="00800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419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…leer (libros / </a:t>
            </a:r>
            <a:r>
              <a:rPr lang="es-419" sz="10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novelas</a:t>
            </a:r>
            <a:r>
              <a:rPr lang="es-419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de…) – </a:t>
            </a:r>
            <a:r>
              <a:rPr lang="es-419" sz="1000" i="1" dirty="0" err="1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</a:t>
            </a:r>
            <a:r>
              <a:rPr lang="es-419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read (… </a:t>
            </a:r>
            <a:r>
              <a:rPr lang="es-ES" sz="1000" i="1" dirty="0" err="1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books</a:t>
            </a:r>
            <a:r>
              <a:rPr lang="es-ES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</a:t>
            </a:r>
            <a:r>
              <a:rPr lang="es-ES" sz="1000" i="1" dirty="0" err="1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novels</a:t>
            </a:r>
            <a:r>
              <a:rPr lang="es-ES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) </a:t>
            </a:r>
            <a:endParaRPr lang="es-ES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419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(No) hago muchas actividades porque es/son…</a:t>
            </a:r>
            <a:r>
              <a:rPr lang="es-419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– </a:t>
            </a:r>
            <a:r>
              <a:rPr lang="es-419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(</a:t>
            </a:r>
            <a:r>
              <a:rPr lang="es-419" sz="1000" i="1" dirty="0" err="1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don’t</a:t>
            </a:r>
            <a:r>
              <a:rPr lang="es-419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) do </a:t>
            </a:r>
            <a:r>
              <a:rPr lang="es-419" sz="1000" i="1" dirty="0" err="1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many</a:t>
            </a:r>
            <a:r>
              <a:rPr lang="es-419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419" sz="1000" i="1" dirty="0" err="1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activities</a:t>
            </a:r>
            <a:r>
              <a:rPr lang="es-419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419" sz="1000" i="1" dirty="0" err="1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because</a:t>
            </a:r>
            <a:r>
              <a:rPr lang="es-419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419" sz="1000" i="1" dirty="0" err="1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it</a:t>
            </a:r>
            <a:r>
              <a:rPr lang="es-419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419" sz="1000" i="1" dirty="0" err="1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is</a:t>
            </a:r>
            <a:r>
              <a:rPr lang="es-419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</a:t>
            </a:r>
            <a:r>
              <a:rPr lang="es-419" sz="1000" i="1" dirty="0" err="1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they</a:t>
            </a:r>
            <a:r>
              <a:rPr lang="es-419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are…</a:t>
            </a:r>
            <a:endParaRPr lang="es-ES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419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…aburrido/a/os/as – </a:t>
            </a:r>
            <a:r>
              <a:rPr lang="es-419" sz="1000" i="1" dirty="0" err="1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boring</a:t>
            </a:r>
            <a:endParaRPr lang="es-ES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419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…difícil/es – </a:t>
            </a:r>
            <a:r>
              <a:rPr lang="es-419" sz="1000" i="1" dirty="0" err="1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difficult</a:t>
            </a:r>
            <a:endParaRPr lang="es-ES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419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…divertido/a/os/as – </a:t>
            </a:r>
            <a:r>
              <a:rPr lang="es-419" sz="1000" i="1" dirty="0" err="1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fun</a:t>
            </a:r>
            <a:endParaRPr lang="es-ES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419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…emocionante/s – </a:t>
            </a:r>
            <a:r>
              <a:rPr lang="es-419" sz="1000" i="1" dirty="0" err="1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exciting</a:t>
            </a:r>
            <a:endParaRPr lang="es-ES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419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¿Qué deportes haces?</a:t>
            </a:r>
            <a:r>
              <a:rPr lang="es-419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es-ES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What </a:t>
            </a:r>
            <a:r>
              <a:rPr lang="es-ES" sz="1000" i="1" dirty="0" err="1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sports</a:t>
            </a:r>
            <a:r>
              <a:rPr lang="es-ES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do you do</a:t>
            </a:r>
            <a:r>
              <a:rPr lang="es-ES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endParaRPr lang="es-ES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419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Juego al / a la…</a:t>
            </a:r>
            <a:r>
              <a:rPr lang="es-419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es-ES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</a:t>
            </a:r>
            <a:r>
              <a:rPr lang="es-ES" sz="1000" i="1" dirty="0" err="1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play</a:t>
            </a:r>
            <a:r>
              <a:rPr lang="es-ES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419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Practico / Hago… – </a:t>
            </a:r>
            <a:r>
              <a:rPr lang="es-ES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</a:t>
            </a:r>
            <a:r>
              <a:rPr lang="es-ES" sz="1000" i="1" dirty="0" err="1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practise</a:t>
            </a:r>
            <a:r>
              <a:rPr lang="es-ES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I do…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419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…atletismo (m)</a:t>
            </a:r>
            <a:r>
              <a:rPr lang="es-419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es-ES" sz="1000" i="1" dirty="0" err="1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athletics</a:t>
            </a:r>
            <a:endParaRPr lang="es-ES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419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…baile (m)</a:t>
            </a:r>
            <a:r>
              <a:rPr lang="es-419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es-ES" sz="1000" i="1" dirty="0" err="1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dancing</a:t>
            </a:r>
            <a:endParaRPr lang="es-ES" sz="1000" i="1" dirty="0">
              <a:solidFill>
                <a:srgbClr val="00800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419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…ciclismo (m)</a:t>
            </a:r>
            <a:r>
              <a:rPr lang="es-419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es-ES" sz="1000" i="1" dirty="0" err="1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cycling</a:t>
            </a:r>
            <a:endParaRPr lang="es-ES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419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…deporte (m)</a:t>
            </a:r>
            <a:r>
              <a:rPr lang="es-419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es-ES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sport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419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¿Qué te gusta hacer en tu tiempo libre?</a:t>
            </a:r>
            <a:r>
              <a:rPr lang="es-419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es-ES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What do you </a:t>
            </a:r>
            <a:r>
              <a:rPr lang="es-ES" sz="1000" i="1" dirty="0" err="1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like</a:t>
            </a:r>
            <a:r>
              <a:rPr lang="es-ES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to do in your free time</a:t>
            </a:r>
            <a:r>
              <a:rPr lang="es-ES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419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¿Qué actividades haces en tu tiempo libre?</a:t>
            </a:r>
            <a:r>
              <a:rPr lang="es-419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es-ES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What </a:t>
            </a:r>
            <a:r>
              <a:rPr lang="es-ES" sz="1000" i="1" dirty="0" err="1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activities</a:t>
            </a:r>
            <a:r>
              <a:rPr lang="es-ES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do you do in your free time</a:t>
            </a:r>
            <a:r>
              <a:rPr lang="es-ES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419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En mi tiempo libre…</a:t>
            </a:r>
            <a:r>
              <a:rPr lang="es-419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es-ES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In my free time…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419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Si tengo/tenemos tiempo…</a:t>
            </a:r>
            <a:r>
              <a:rPr lang="es-419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es-ES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If I/we have time…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419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Si tengo/tenemos dinero…</a:t>
            </a:r>
            <a:r>
              <a:rPr lang="es-419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es-ES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If I/we have </a:t>
            </a:r>
            <a:r>
              <a:rPr lang="es-ES" sz="1000" i="1" dirty="0" err="1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money</a:t>
            </a:r>
            <a:r>
              <a:rPr lang="es-ES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419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…voy / vamos al / a la…</a:t>
            </a:r>
            <a:r>
              <a:rPr lang="es-419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es-ES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/ we </a:t>
            </a:r>
            <a:r>
              <a:rPr lang="es-ES" sz="1000" i="1" dirty="0" err="1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go</a:t>
            </a:r>
            <a:r>
              <a:rPr lang="es-ES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to…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419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…leo / veo / bailo / escucho…</a:t>
            </a:r>
            <a:r>
              <a:rPr lang="es-419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es-ES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read / I </a:t>
            </a:r>
            <a:r>
              <a:rPr lang="es-ES" sz="1000" i="1" dirty="0" err="1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watch</a:t>
            </a:r>
            <a:r>
              <a:rPr lang="es-ES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I dance / I listen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419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…juego al / a la…</a:t>
            </a:r>
            <a:r>
              <a:rPr lang="es-419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es-ES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</a:t>
            </a:r>
            <a:r>
              <a:rPr lang="es-ES" sz="1000" i="1" dirty="0" err="1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play</a:t>
            </a:r>
            <a:endParaRPr lang="es-ES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419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…hago…</a:t>
            </a:r>
            <a:r>
              <a:rPr lang="es-419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es-ES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do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419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…porque me ayuda a…</a:t>
            </a:r>
            <a:r>
              <a:rPr lang="es-419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es-ES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because </a:t>
            </a:r>
            <a:r>
              <a:rPr lang="es-ES" sz="1000" i="1" dirty="0" err="1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it</a:t>
            </a:r>
            <a:r>
              <a:rPr lang="es-ES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i="1" dirty="0" err="1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helps</a:t>
            </a:r>
            <a:r>
              <a:rPr lang="es-ES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me to…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419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…estar en forma…</a:t>
            </a:r>
            <a:r>
              <a:rPr lang="es-419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es-ES" sz="1000" i="1" dirty="0" err="1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keep</a:t>
            </a:r>
            <a:r>
              <a:rPr lang="es-ES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i="1" dirty="0" err="1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fit</a:t>
            </a:r>
            <a:endParaRPr lang="es-ES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419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…olvidarme de todo…</a:t>
            </a:r>
            <a:r>
              <a:rPr lang="es-419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es-ES" sz="1000" i="1" dirty="0" err="1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forget</a:t>
            </a:r>
            <a:r>
              <a:rPr lang="es-ES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i="1" dirty="0" err="1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about</a:t>
            </a:r>
            <a:r>
              <a:rPr lang="es-ES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everything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419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…mantenerme en contacto con…</a:t>
            </a:r>
            <a:r>
              <a:rPr lang="es-419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es-ES" sz="1000" i="1" dirty="0" err="1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stay</a:t>
            </a:r>
            <a:r>
              <a:rPr lang="es-ES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in </a:t>
            </a:r>
            <a:r>
              <a:rPr lang="es-ES" sz="1000" i="1" dirty="0" err="1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touch</a:t>
            </a:r>
            <a:r>
              <a:rPr lang="es-ES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with…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419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¿Eres miembro de algún club?</a:t>
            </a:r>
            <a:r>
              <a:rPr lang="es-419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es-ES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Are you a </a:t>
            </a:r>
            <a:r>
              <a:rPr lang="es-ES" sz="1000" i="1" dirty="0" err="1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member</a:t>
            </a:r>
            <a:r>
              <a:rPr lang="es-ES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of a club</a:t>
            </a:r>
            <a:r>
              <a:rPr lang="es-ES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419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Soy miembro de un equipo (local)</a:t>
            </a:r>
            <a:r>
              <a:rPr lang="es-419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es-ES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am a </a:t>
            </a:r>
            <a:r>
              <a:rPr lang="es-ES" sz="1000" i="1" dirty="0" err="1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member</a:t>
            </a:r>
            <a:r>
              <a:rPr lang="es-ES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of a (local) </a:t>
            </a:r>
            <a:r>
              <a:rPr lang="es-ES" sz="1000" i="1" dirty="0" err="1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team</a:t>
            </a:r>
            <a:endParaRPr lang="es-ES" sz="1000" b="1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05A2F5B-9D4A-5482-7037-6A6AF9A17DE3}"/>
              </a:ext>
            </a:extLst>
          </p:cNvPr>
          <p:cNvSpPr txBox="1"/>
          <p:nvPr/>
        </p:nvSpPr>
        <p:spPr>
          <a:xfrm>
            <a:off x="0" y="0"/>
            <a:ext cx="12801600" cy="323165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s-ES" sz="1500" b="1" dirty="0">
                <a:solidFill>
                  <a:schemeClr val="bg1"/>
                </a:solidFill>
                <a:latin typeface="Comic Sans MS" panose="030F0702030302020204" pitchFamily="66" charset="0"/>
              </a:rPr>
              <a:t>KNOWLEDGE ORGANISER: Módulo 1 - ¡Diviértete!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AABEE7E-5E96-17C6-0412-24DAF656E6B0}"/>
              </a:ext>
            </a:extLst>
          </p:cNvPr>
          <p:cNvSpPr txBox="1"/>
          <p:nvPr/>
        </p:nvSpPr>
        <p:spPr>
          <a:xfrm>
            <a:off x="5613621" y="9279"/>
            <a:ext cx="720520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500" b="1" i="1" dirty="0">
                <a:solidFill>
                  <a:srgbClr val="FFFF00"/>
                </a:solidFill>
                <a:latin typeface="Comic Sans MS" panose="030F0702030302020204" pitchFamily="66" charset="0"/>
              </a:rPr>
              <a:t>KEY VOCABULARY</a:t>
            </a:r>
          </a:p>
        </p:txBody>
      </p:sp>
      <p:sp>
        <p:nvSpPr>
          <p:cNvPr id="7" name="Text Box 2">
            <a:extLst>
              <a:ext uri="{FF2B5EF4-FFF2-40B4-BE49-F238E27FC236}">
                <a16:creationId xmlns:a16="http://schemas.microsoft.com/office/drawing/2014/main" id="{D33B52EC-701D-DBFE-2B39-801B7F6109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466" y="409842"/>
            <a:ext cx="4138683" cy="2627785"/>
          </a:xfrm>
          <a:prstGeom prst="rect">
            <a:avLst/>
          </a:prstGeom>
          <a:pattFill prst="wdUpDiag">
            <a:fgClr>
              <a:srgbClr val="E1FFE1"/>
            </a:fgClr>
            <a:bgClr>
              <a:schemeClr val="bg1"/>
            </a:bgClr>
          </a:patt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INTRODUCCIÓN - El </a:t>
            </a:r>
            <a:r>
              <a:rPr lang="en-GB" sz="1000" b="1" u="sng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mundo</a:t>
            </a:r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b="1" u="sng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hispanohablante</a:t>
            </a:r>
            <a:endParaRPr lang="en-GB" sz="1000" b="1" u="sng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es-ES" sz="5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El/la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hablante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nativo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/a) – 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 native speaker</a:t>
            </a:r>
            <a:endParaRPr lang="en-GB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El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idioma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es-ES" sz="1000" i="1" dirty="0" err="1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Language</a:t>
            </a:r>
            <a:endParaRPr lang="es-ES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Las redes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sociales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Social media</a:t>
            </a:r>
            <a:endParaRPr lang="en-GB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El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mundo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– 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World</a:t>
            </a:r>
            <a:endParaRPr lang="en-GB" sz="10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La población – </a:t>
            </a:r>
            <a:r>
              <a:rPr lang="en-GB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Population</a:t>
            </a:r>
            <a:endParaRPr lang="es-ES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El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país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– 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Country</a:t>
            </a:r>
            <a:endParaRPr lang="en-GB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El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español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el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inglés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– </a:t>
            </a:r>
            <a:r>
              <a:rPr lang="en-GB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Spanish / English</a:t>
            </a:r>
            <a:endParaRPr lang="es-ES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Primero /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segundo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tercero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– 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First / second / third</a:t>
            </a:r>
            <a:endParaRPr lang="es-ES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Aburrido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/a 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– 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Boring</a:t>
            </a:r>
            <a:endParaRPr lang="es-ES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Alegre 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– 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Cheerful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Amable 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– </a:t>
            </a:r>
            <a:r>
              <a:rPr lang="en-GB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Kind</a:t>
            </a:r>
            <a:endParaRPr lang="en-GB" sz="1000" i="1" dirty="0">
              <a:solidFill>
                <a:srgbClr val="00800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Antipático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/a 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– 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Unpleasant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Divertido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/a </a:t>
            </a:r>
            <a:r>
              <a:rPr lang="en-GB" sz="100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– </a:t>
            </a:r>
            <a:r>
              <a:rPr lang="en-GB" sz="1000" i="1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Funny</a:t>
            </a:r>
            <a:endParaRPr lang="en-GB" sz="1000" i="1" dirty="0">
              <a:solidFill>
                <a:srgbClr val="00800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Egoísta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– 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Selfish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Gracioso/a 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– </a:t>
            </a:r>
            <a:r>
              <a:rPr lang="en-GB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Funny</a:t>
            </a:r>
            <a:endParaRPr lang="en-GB" sz="1000" i="1" dirty="0">
              <a:solidFill>
                <a:srgbClr val="00800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Imagen 21" descr="Icono&#10;&#10;Descripción generada automáticamente">
            <a:extLst>
              <a:ext uri="{FF2B5EF4-FFF2-40B4-BE49-F238E27FC236}">
                <a16:creationId xmlns:a16="http://schemas.microsoft.com/office/drawing/2014/main" id="{EBEECE84-AE52-7860-B59B-2035BBD940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8058" y="8608916"/>
            <a:ext cx="776384" cy="776384"/>
          </a:xfrm>
          <a:prstGeom prst="rect">
            <a:avLst/>
          </a:prstGeom>
        </p:spPr>
      </p:pic>
      <p:sp>
        <p:nvSpPr>
          <p:cNvPr id="29" name="Text Box 2">
            <a:extLst>
              <a:ext uri="{FF2B5EF4-FFF2-40B4-BE49-F238E27FC236}">
                <a16:creationId xmlns:a16="http://schemas.microsoft.com/office/drawing/2014/main" id="{39C173DD-3BBA-FB99-D8E6-E2D471BAF3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45257" y="409842"/>
            <a:ext cx="3843062" cy="6651358"/>
          </a:xfrm>
          <a:prstGeom prst="rect">
            <a:avLst/>
          </a:prstGeom>
          <a:pattFill prst="wdUpDiag">
            <a:fgClr>
              <a:srgbClr val="E1FFE1"/>
            </a:fgClr>
            <a:bgClr>
              <a:schemeClr val="bg1"/>
            </a:bgClr>
          </a:patt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s-419" sz="1000" b="1" u="sng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UNIDAD 3. Nos juntamos</a:t>
            </a:r>
            <a:endParaRPr lang="es-ES" sz="10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419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¿Qué vas/vamos a hacer? – </a:t>
            </a:r>
            <a:r>
              <a:rPr lang="es-419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What are you/</a:t>
            </a:r>
            <a:r>
              <a:rPr lang="es-419" sz="1000" i="1" dirty="0" err="1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we</a:t>
            </a:r>
            <a:r>
              <a:rPr lang="es-419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419" sz="1000" i="1" dirty="0" err="1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going</a:t>
            </a:r>
            <a:r>
              <a:rPr lang="es-419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419" sz="1000" i="1" dirty="0" err="1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</a:t>
            </a:r>
            <a:r>
              <a:rPr lang="es-419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do?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419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Este fin de semana… – </a:t>
            </a:r>
            <a:r>
              <a:rPr lang="es-ES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This weekend…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Primero / Luego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 - 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First / Later…</a:t>
            </a:r>
            <a:endParaRPr lang="es-ES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*Por la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mañana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tarde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noche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 - 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In the morning / afternoon / evening…</a:t>
            </a:r>
            <a:endParaRPr lang="es-ES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Quiero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Queremos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 </a:t>
            </a:r>
            <a:r>
              <a:rPr lang="es-419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– </a:t>
            </a:r>
            <a:r>
              <a:rPr lang="es-419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/ </a:t>
            </a:r>
            <a:r>
              <a:rPr lang="es-419" sz="1000" i="1" dirty="0" err="1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We</a:t>
            </a:r>
            <a:r>
              <a:rPr lang="es-419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419" sz="1000" i="1" dirty="0" err="1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want</a:t>
            </a:r>
            <a:r>
              <a:rPr lang="es-419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endParaRPr lang="es-ES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Mis amigos / padres y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yo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vamos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a… 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– </a:t>
            </a:r>
            <a:r>
              <a:rPr lang="en-GB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My friends / parents and I are going to…</a:t>
            </a:r>
            <a:endParaRPr lang="es-ES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(No)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voy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a… </a:t>
            </a:r>
            <a:r>
              <a:rPr lang="pt-PT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– </a:t>
            </a:r>
            <a:r>
              <a:rPr lang="pt-PT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</a:t>
            </a:r>
            <a:r>
              <a:rPr lang="pt-PT" sz="1000" i="1" dirty="0" err="1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am</a:t>
            </a:r>
            <a:r>
              <a:rPr lang="pt-PT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pt-PT" sz="1000" i="1" dirty="0" err="1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not</a:t>
            </a:r>
            <a:r>
              <a:rPr lang="pt-PT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) </a:t>
            </a:r>
            <a:r>
              <a:rPr lang="pt-PT" sz="1000" i="1" dirty="0" err="1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going</a:t>
            </a:r>
            <a:r>
              <a:rPr lang="pt-PT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to…</a:t>
            </a:r>
            <a:endParaRPr lang="es-ES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PT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pt-PT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descansar / estar </a:t>
            </a:r>
            <a:r>
              <a:rPr lang="pt-PT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en</a:t>
            </a:r>
            <a:r>
              <a:rPr lang="pt-PT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casa – </a:t>
            </a:r>
            <a:r>
              <a:rPr lang="pt-PT" sz="1000" i="1" dirty="0" err="1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rest</a:t>
            </a:r>
            <a:r>
              <a:rPr lang="pt-PT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</a:t>
            </a:r>
            <a:r>
              <a:rPr lang="pt-PT" sz="1000" i="1" dirty="0" err="1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be</a:t>
            </a:r>
            <a:r>
              <a:rPr lang="pt-PT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PT" sz="1000" i="1" dirty="0" err="1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at</a:t>
            </a:r>
            <a:r>
              <a:rPr lang="pt-PT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PT" sz="1000" i="1" dirty="0" err="1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home</a:t>
            </a:r>
            <a:endParaRPr lang="es-ES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PT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hacer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deporte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los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deberes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en-GB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do sport / homework</a:t>
            </a:r>
            <a:endParaRPr lang="es-ES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ir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de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compras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go shopping</a:t>
            </a:r>
            <a:endParaRPr lang="es-ES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ir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al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parque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cine /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centro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comercial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go to the park / cinema /  shopping centre</a:t>
            </a:r>
            <a:endParaRPr lang="es-ES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ir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a un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restaurante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go to a restaurant</a:t>
            </a:r>
            <a:endParaRPr lang="es-ES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ir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a la piscina – 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go to the swimming pool</a:t>
            </a:r>
            <a:endParaRPr lang="es-ES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limpiar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mi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habitación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en-GB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clean my bedroom</a:t>
            </a:r>
            <a:endParaRPr lang="es-ES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salir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por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la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tarde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) – 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go out (in the afternoon)</a:t>
            </a:r>
            <a:endParaRPr lang="es-ES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tomar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un café – 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have a coffee</a:t>
            </a:r>
            <a:endParaRPr lang="es-ES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mandar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mensajes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a mis amigos – </a:t>
            </a:r>
            <a:r>
              <a:rPr lang="en-GB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send messages to my friends</a:t>
            </a:r>
            <a:endParaRPr lang="es-ES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…hacer </a:t>
            </a:r>
            <a:r>
              <a:rPr lang="es-ES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tareas </a:t>
            </a:r>
            <a:r>
              <a:rPr lang="es-419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– </a:t>
            </a:r>
            <a:r>
              <a:rPr lang="es-419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do chores</a:t>
            </a:r>
            <a:endParaRPr lang="es-ES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419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No puedo… – </a:t>
            </a:r>
            <a:r>
              <a:rPr lang="es-419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</a:t>
            </a:r>
            <a:r>
              <a:rPr lang="es-419" sz="1000" i="1" dirty="0" err="1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can’t</a:t>
            </a:r>
            <a:r>
              <a:rPr lang="es-419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endParaRPr lang="es-ES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419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s-419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…porque tengo que… – </a:t>
            </a:r>
            <a:r>
              <a:rPr lang="es-ES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because I have to…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419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s-419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hacer los deberes – </a:t>
            </a:r>
            <a:r>
              <a:rPr lang="es-419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do </a:t>
            </a:r>
            <a:r>
              <a:rPr lang="es-419" sz="1000" i="1" dirty="0" err="1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my</a:t>
            </a:r>
            <a:r>
              <a:rPr lang="es-419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419" sz="1000" i="1" dirty="0" err="1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homework</a:t>
            </a:r>
            <a:endParaRPr lang="es-ES" sz="1000" i="1" dirty="0">
              <a:solidFill>
                <a:srgbClr val="00800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419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…salir con mis padres / abuelos</a:t>
            </a:r>
            <a:r>
              <a:rPr lang="es-419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es-419" sz="1000" i="1" dirty="0" err="1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go</a:t>
            </a:r>
            <a:r>
              <a:rPr lang="es-419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419" sz="1000" i="1" dirty="0" err="1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out</a:t>
            </a:r>
            <a:r>
              <a:rPr lang="es-419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419" sz="1000" i="1" dirty="0" err="1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with</a:t>
            </a:r>
            <a:r>
              <a:rPr lang="es-419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419" sz="1000" i="1" dirty="0" err="1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my</a:t>
            </a:r>
            <a:r>
              <a:rPr lang="es-419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419" sz="1000" i="1" dirty="0" err="1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parents</a:t>
            </a:r>
            <a:r>
              <a:rPr lang="es-419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</a:t>
            </a:r>
            <a:r>
              <a:rPr lang="es-419" sz="1000" i="1" dirty="0" err="1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grandparents</a:t>
            </a:r>
            <a:endParaRPr lang="es-419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419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s-419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trabajar / cuidar a mi perro – </a:t>
            </a:r>
            <a:r>
              <a:rPr lang="es-419" sz="1000" i="1" dirty="0" err="1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work</a:t>
            </a:r>
            <a:r>
              <a:rPr lang="es-419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look after </a:t>
            </a:r>
            <a:r>
              <a:rPr lang="es-419" sz="1000" i="1" dirty="0" err="1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my</a:t>
            </a:r>
            <a:r>
              <a:rPr lang="es-419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419" sz="1000" i="1" dirty="0" err="1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dog</a:t>
            </a:r>
            <a:endParaRPr lang="es-ES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419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¿Tienes planes?</a:t>
            </a:r>
            <a:r>
              <a:rPr lang="es-419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es-ES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Do you have (any) </a:t>
            </a:r>
            <a:r>
              <a:rPr lang="es-ES" sz="1000" i="1" dirty="0" err="1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plans</a:t>
            </a:r>
            <a:r>
              <a:rPr lang="es-ES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419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(No) tengo planes para… – </a:t>
            </a:r>
            <a:r>
              <a:rPr lang="es-419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(</a:t>
            </a:r>
            <a:r>
              <a:rPr lang="es-419" sz="1000" i="1" dirty="0" err="1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don’t</a:t>
            </a:r>
            <a:r>
              <a:rPr lang="es-419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) </a:t>
            </a:r>
            <a:r>
              <a:rPr lang="es-419" sz="1000" i="1" dirty="0" err="1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plans</a:t>
            </a:r>
            <a:r>
              <a:rPr lang="es-419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419" sz="1000" i="1" dirty="0" err="1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for</a:t>
            </a:r>
            <a:r>
              <a:rPr lang="es-419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419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…hoy / mañana – </a:t>
            </a:r>
            <a:r>
              <a:rPr lang="es-419" sz="1000" i="1" dirty="0" err="1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today</a:t>
            </a:r>
            <a:r>
              <a:rPr lang="es-419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</a:t>
            </a:r>
            <a:r>
              <a:rPr lang="es-419" sz="1000" i="1" dirty="0" err="1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tomorrow</a:t>
            </a:r>
            <a:endParaRPr lang="es-ES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419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…este fin de semana – </a:t>
            </a:r>
            <a:r>
              <a:rPr lang="es-419" sz="1000" i="1" dirty="0" err="1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this</a:t>
            </a:r>
            <a:r>
              <a:rPr lang="es-419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419" sz="1000" i="1" dirty="0" err="1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weekend</a:t>
            </a:r>
            <a:endParaRPr lang="es-419" sz="1000" i="1" dirty="0">
              <a:solidFill>
                <a:srgbClr val="00800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419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…el viernes/sábado/domingo – </a:t>
            </a:r>
            <a:r>
              <a:rPr lang="es-419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Friday / </a:t>
            </a:r>
            <a:r>
              <a:rPr lang="es-419" sz="1000" i="1" dirty="0" err="1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Saturday</a:t>
            </a:r>
            <a:r>
              <a:rPr lang="es-419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</a:t>
            </a:r>
            <a:r>
              <a:rPr lang="es-419" sz="1000" i="1" dirty="0" err="1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Sunday</a:t>
            </a:r>
            <a:endParaRPr lang="es-419" sz="1000" i="1" dirty="0">
              <a:solidFill>
                <a:srgbClr val="00800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419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…la semana próxima/que viene – </a:t>
            </a:r>
            <a:r>
              <a:rPr lang="es-419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Next </a:t>
            </a:r>
            <a:r>
              <a:rPr lang="es-419" sz="1000" i="1" dirty="0" err="1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week</a:t>
            </a:r>
            <a:endParaRPr lang="es-ES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419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Estoy libre / No puedo ir </a:t>
            </a:r>
            <a:r>
              <a:rPr lang="es-419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– </a:t>
            </a:r>
            <a:r>
              <a:rPr lang="es-419" sz="1000" i="1" dirty="0" err="1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I’m</a:t>
            </a:r>
            <a:r>
              <a:rPr lang="es-419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free / I </a:t>
            </a:r>
            <a:r>
              <a:rPr lang="es-419" sz="1000" i="1" dirty="0" err="1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can’t</a:t>
            </a:r>
            <a:r>
              <a:rPr lang="es-419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come</a:t>
            </a:r>
            <a:endParaRPr lang="es-ES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419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Lo siento / ¡Claro que sí! </a:t>
            </a:r>
            <a:r>
              <a:rPr lang="es-419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– </a:t>
            </a:r>
            <a:r>
              <a:rPr lang="es-419" sz="1000" i="1" dirty="0" err="1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I’m</a:t>
            </a:r>
            <a:r>
              <a:rPr lang="es-419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419" sz="1000" i="1" dirty="0" err="1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sorry</a:t>
            </a:r>
            <a:r>
              <a:rPr lang="es-419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Of </a:t>
            </a:r>
            <a:r>
              <a:rPr lang="es-419" sz="1000" i="1" dirty="0" err="1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course</a:t>
            </a:r>
            <a:r>
              <a:rPr lang="es-419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!</a:t>
            </a:r>
            <a:endParaRPr lang="es-ES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419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No tengo dinero </a:t>
            </a:r>
            <a:r>
              <a:rPr lang="es-419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– </a:t>
            </a:r>
            <a:r>
              <a:rPr lang="es-419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have no </a:t>
            </a:r>
            <a:r>
              <a:rPr lang="es-419" sz="1000" i="1" dirty="0" err="1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money</a:t>
            </a:r>
            <a:endParaRPr lang="es-ES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419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De acuerdo </a:t>
            </a:r>
            <a:r>
              <a:rPr lang="es-419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– </a:t>
            </a:r>
            <a:r>
              <a:rPr lang="es-419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Ok</a:t>
            </a:r>
            <a:endParaRPr lang="es-ES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419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¿A qué hora quedamos? </a:t>
            </a:r>
            <a:r>
              <a:rPr lang="es-419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– </a:t>
            </a:r>
            <a:r>
              <a:rPr lang="es-419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What time </a:t>
            </a:r>
            <a:r>
              <a:rPr lang="es-419" sz="1000" i="1" dirty="0" err="1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shall</a:t>
            </a:r>
            <a:r>
              <a:rPr lang="es-419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419" sz="1000" i="1" dirty="0" err="1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we</a:t>
            </a:r>
            <a:r>
              <a:rPr lang="es-419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419" sz="1000" i="1" dirty="0" err="1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meet</a:t>
            </a:r>
            <a:r>
              <a:rPr lang="es-419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endParaRPr lang="es-ES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419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 las (diez) en la *cafetería </a:t>
            </a:r>
            <a:r>
              <a:rPr lang="es-419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– </a:t>
            </a:r>
            <a:r>
              <a:rPr lang="es-419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At (10 </a:t>
            </a:r>
            <a:r>
              <a:rPr lang="es-419" sz="1000" i="1" dirty="0" err="1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o’clock</a:t>
            </a:r>
            <a:r>
              <a:rPr lang="es-419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) at (</a:t>
            </a:r>
            <a:r>
              <a:rPr lang="es-419" sz="1000" i="1" dirty="0" err="1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</a:t>
            </a:r>
            <a:r>
              <a:rPr lang="es-419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café) </a:t>
            </a:r>
            <a:endParaRPr lang="es-ES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419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¿Quedamos a las (cuatro)? </a:t>
            </a:r>
            <a:r>
              <a:rPr lang="es-419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– </a:t>
            </a:r>
            <a:r>
              <a:rPr lang="es-419" sz="1000" i="1" dirty="0" err="1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Shall</a:t>
            </a:r>
            <a:r>
              <a:rPr lang="es-419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419" sz="1000" i="1" dirty="0" err="1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we</a:t>
            </a:r>
            <a:r>
              <a:rPr lang="es-419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419" sz="1000" i="1" dirty="0" err="1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meet</a:t>
            </a:r>
            <a:r>
              <a:rPr lang="es-419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at (</a:t>
            </a:r>
            <a:r>
              <a:rPr lang="es-419" sz="1000" i="1" dirty="0" err="1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four</a:t>
            </a:r>
            <a:r>
              <a:rPr lang="es-419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419" sz="1000" i="1" dirty="0" err="1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o’clock</a:t>
            </a:r>
            <a:r>
              <a:rPr lang="es-419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)?</a:t>
            </a:r>
            <a:endParaRPr lang="es-ES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s-ES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s-ES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s-ES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s-ES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s-ES" sz="10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 Box 2">
            <a:extLst>
              <a:ext uri="{FF2B5EF4-FFF2-40B4-BE49-F238E27FC236}">
                <a16:creationId xmlns:a16="http://schemas.microsoft.com/office/drawing/2014/main" id="{241D9CDA-22BD-9C5B-EC7A-AD0A9F129B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2544" y="8154543"/>
            <a:ext cx="4388318" cy="1338707"/>
          </a:xfrm>
          <a:prstGeom prst="rect">
            <a:avLst/>
          </a:prstGeom>
          <a:pattFill prst="wdUpDiag">
            <a:fgClr>
              <a:srgbClr val="E1FFE1"/>
            </a:fgClr>
            <a:bgClr>
              <a:schemeClr val="bg1"/>
            </a:bgClr>
          </a:patt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Useful expressions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Porque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… - 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en-GB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ecause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Pero… 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en-GB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But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Sin embargo 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However, </a:t>
            </a:r>
            <a:endParaRPr lang="en-GB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Además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GB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n addition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Aunque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en-GB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Although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También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Also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Ya/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Puesto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que 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en-GB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Given that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Box 2">
            <a:extLst>
              <a:ext uri="{FF2B5EF4-FFF2-40B4-BE49-F238E27FC236}">
                <a16:creationId xmlns:a16="http://schemas.microsoft.com/office/drawing/2014/main" id="{F4B33013-525A-C06B-59BB-42895EBB01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466" y="3159060"/>
            <a:ext cx="4138683" cy="6334190"/>
          </a:xfrm>
          <a:prstGeom prst="rect">
            <a:avLst/>
          </a:prstGeom>
          <a:pattFill prst="wdUpDiag">
            <a:fgClr>
              <a:srgbClr val="E1FFE1"/>
            </a:fgClr>
            <a:bgClr>
              <a:schemeClr val="bg1"/>
            </a:bgClr>
          </a:patt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GB" sz="1000" b="1" u="sng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UNIDAD 1- Mi </a:t>
            </a:r>
            <a:r>
              <a:rPr lang="en-GB" sz="1000" b="1" u="sng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vida</a:t>
            </a:r>
            <a:r>
              <a:rPr lang="en-GB" sz="1000" b="1" u="sng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digital</a:t>
            </a:r>
            <a:endParaRPr lang="es-ES" sz="10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¿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Qué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haces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con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tu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móvil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? – </a:t>
            </a:r>
            <a:r>
              <a:rPr lang="en-GB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What do you do on your phone?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¿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Qué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haces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con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tu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ordenador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portátil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? – </a:t>
            </a:r>
            <a:r>
              <a:rPr lang="en-GB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What do you do on your computer / laptop?</a:t>
            </a:r>
            <a:endParaRPr lang="es-ES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Escucho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música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en-GB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listen to music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Mando /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recibo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mensajes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en-GB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send / receive text messages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Leo las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noticias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read the news</a:t>
            </a:r>
            <a:endParaRPr lang="es-ES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*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Envío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correos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electrónicos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en-GB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send emails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*Saco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fotos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– 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take photos</a:t>
            </a:r>
            <a:endParaRPr lang="es-ES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Grabo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videos 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– </a:t>
            </a:r>
            <a:r>
              <a:rPr lang="en-GB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film videos</a:t>
            </a:r>
            <a:endParaRPr lang="es-ES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Uso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aplicaciones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como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– </a:t>
            </a:r>
            <a:r>
              <a:rPr lang="en-GB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use apps like…</a:t>
            </a:r>
            <a:endParaRPr lang="es-ES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b="1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Utilizo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las redes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sociales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en-GB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use social media</a:t>
            </a:r>
            <a:endParaRPr lang="es-ES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No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tengo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ordenador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– </a:t>
            </a:r>
            <a:r>
              <a:rPr lang="es-ES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</a:t>
            </a:r>
            <a:r>
              <a:rPr lang="es-ES" sz="1000" i="1" dirty="0" err="1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don’t</a:t>
            </a:r>
            <a:r>
              <a:rPr lang="es-ES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have a </a:t>
            </a:r>
            <a:r>
              <a:rPr lang="es-ES" sz="1000" i="1" dirty="0" err="1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computer</a:t>
            </a:r>
            <a:endParaRPr lang="es-ES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Chateo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en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línea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en-GB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chat online</a:t>
            </a:r>
            <a:endParaRPr lang="es-ES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Chateo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con mis amigos 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– </a:t>
            </a:r>
            <a:r>
              <a:rPr lang="en-GB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chat (online) with my friends</a:t>
            </a:r>
            <a:endParaRPr lang="es-ES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Hago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compras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en-GB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shop</a:t>
            </a:r>
            <a:endParaRPr lang="es-ES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*Hago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llamadas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make calls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Soy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adicto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/a a…– </a:t>
            </a:r>
            <a:r>
              <a:rPr lang="en-GB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am addicted to…</a:t>
            </a:r>
            <a:endParaRPr lang="es-ES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Mis amigos y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yo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 – 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My friends and I…</a:t>
            </a:r>
            <a:endParaRPr lang="en-GB" sz="10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*…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sacamos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fotos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…– </a:t>
            </a:r>
            <a:r>
              <a:rPr lang="en-GB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take photos</a:t>
            </a:r>
            <a:endParaRPr lang="en-GB" sz="10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subimos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videos …– 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upload videos</a:t>
            </a:r>
            <a:endParaRPr lang="en-GB" sz="10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…no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jugamos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mucho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a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los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videojuegos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…– </a:t>
            </a:r>
            <a:r>
              <a:rPr lang="en-GB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we don’t play videogames 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much…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Prefiero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Preferimos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Prefieren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 – </a:t>
            </a:r>
            <a:r>
              <a:rPr lang="en-GB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/ 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We / They prefer…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aplicaciones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como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…– </a:t>
            </a:r>
            <a:r>
              <a:rPr lang="en-GB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apps like…</a:t>
            </a:r>
            <a:endParaRPr lang="en-GB" sz="10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compartir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subir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imágenes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en-GB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 share / upload images</a:t>
            </a:r>
            <a:endParaRPr lang="en-GB" sz="10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…*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enviar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correos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electrónicos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 s</a:t>
            </a:r>
            <a:r>
              <a:rPr lang="en-GB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end emails</a:t>
            </a:r>
            <a:endParaRPr lang="en-GB" sz="10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hacer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compras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por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Internet – 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 s</a:t>
            </a:r>
            <a:r>
              <a:rPr lang="en-GB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hop on the internet</a:t>
            </a:r>
            <a:endParaRPr lang="en-GB" sz="10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jugar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*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en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directo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a… – </a:t>
            </a:r>
            <a:r>
              <a:rPr lang="en-GB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 p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lay … live</a:t>
            </a:r>
            <a:endParaRPr lang="en-GB" sz="10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ver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videos /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programas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 watch videos / programmes</a:t>
            </a:r>
            <a:endParaRPr lang="en-GB" sz="10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ver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b="1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documentales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/series – 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to watch documentaries/TV shows</a:t>
            </a:r>
            <a:endParaRPr lang="es-ES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¿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Cuánto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tiempo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pasas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en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…? – </a:t>
            </a:r>
            <a:r>
              <a:rPr lang="en-GB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How much time do you spend on…?</a:t>
            </a:r>
            <a:endParaRPr lang="es-ES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Paso … horas al día 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– </a:t>
            </a:r>
            <a:r>
              <a:rPr lang="en-GB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spend … hours a day</a:t>
            </a:r>
            <a:endParaRPr lang="es-ES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lang="en-GB" sz="1000" b="1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Casi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)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iempre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en-GB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(Almost) always</a:t>
            </a:r>
            <a:endParaRPr lang="es-ES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Todos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los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días 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– </a:t>
            </a:r>
            <a:r>
              <a:rPr lang="en-GB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Every day</a:t>
            </a:r>
            <a:endParaRPr lang="es-ES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Todo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el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tiempo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– </a:t>
            </a:r>
            <a:r>
              <a:rPr lang="es-ES" sz="1000" i="1" dirty="0" err="1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All</a:t>
            </a:r>
            <a:r>
              <a:rPr lang="es-ES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the time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 menudo 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– </a:t>
            </a:r>
            <a:r>
              <a:rPr lang="en-GB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Often</a:t>
            </a:r>
            <a:endParaRPr lang="es-ES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De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vez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en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cuando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– </a:t>
            </a:r>
            <a:r>
              <a:rPr lang="en-GB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From time to time</a:t>
            </a:r>
            <a:endParaRPr lang="es-ES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lang="en-GB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Casi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)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nunca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– </a:t>
            </a:r>
            <a:r>
              <a:rPr lang="en-GB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(Almost) never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Una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vez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dos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veces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a la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semana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– </a:t>
            </a:r>
            <a:r>
              <a:rPr lang="en-GB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Once / twice a week</a:t>
            </a:r>
            <a:endParaRPr lang="es-ES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Los fines de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semana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– </a:t>
            </a:r>
            <a:r>
              <a:rPr lang="en-GB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At the weekends</a:t>
            </a:r>
            <a:endParaRPr lang="es-ES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s-ES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s-ES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n 19" descr="Imagen que contiene Icono&#10;&#10;Descripción generada automáticamente">
            <a:extLst>
              <a:ext uri="{FF2B5EF4-FFF2-40B4-BE49-F238E27FC236}">
                <a16:creationId xmlns:a16="http://schemas.microsoft.com/office/drawing/2014/main" id="{102E983D-E841-FCFA-A3E7-3C4D472EDE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60557">
            <a:off x="3264372" y="4361464"/>
            <a:ext cx="622652" cy="62265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F6EB06F-EAE3-FCF1-9913-1B5E4D05FBFB}"/>
              </a:ext>
            </a:extLst>
          </p:cNvPr>
          <p:cNvSpPr txBox="1"/>
          <p:nvPr/>
        </p:nvSpPr>
        <p:spPr>
          <a:xfrm>
            <a:off x="2168312" y="1868076"/>
            <a:ext cx="1822966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Hablador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(a) 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– </a:t>
            </a:r>
            <a:r>
              <a:rPr lang="en-GB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Talka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tive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Inteligente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– </a:t>
            </a:r>
            <a:r>
              <a:rPr lang="en-GB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Intelligent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Listo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/a 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– 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Smart, clever</a:t>
            </a:r>
            <a:endParaRPr lang="en-GB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Sincero/a 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– 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Honest</a:t>
            </a:r>
            <a:endParaRPr lang="es-ES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Simpático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/a…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– 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Nice</a:t>
            </a:r>
            <a:endParaRPr lang="es-ES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Tímido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/a…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– 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Shy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Tranquilo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/a 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– 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Calm</a:t>
            </a:r>
            <a:endParaRPr lang="es-ES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Picture 16" descr="A map with a pin on it&#10;&#10;Description automatically generated">
            <a:extLst>
              <a:ext uri="{FF2B5EF4-FFF2-40B4-BE49-F238E27FC236}">
                <a16:creationId xmlns:a16="http://schemas.microsoft.com/office/drawing/2014/main" id="{AA32BFBB-9D80-DB2F-8FB2-AB213253AD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6011" y="768256"/>
            <a:ext cx="922427" cy="922427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8F638D70-A3C3-21BF-E8F1-343587766091}"/>
              </a:ext>
            </a:extLst>
          </p:cNvPr>
          <p:cNvSpPr txBox="1"/>
          <p:nvPr/>
        </p:nvSpPr>
        <p:spPr>
          <a:xfrm>
            <a:off x="6349302" y="3625461"/>
            <a:ext cx="182296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s-419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…fácil/es – </a:t>
            </a:r>
            <a:r>
              <a:rPr lang="es-ES" sz="1000" i="1" dirty="0" err="1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easy</a:t>
            </a:r>
            <a:endParaRPr lang="es-ES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419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…guay– </a:t>
            </a:r>
            <a:r>
              <a:rPr lang="es-ES" sz="1000" i="1" dirty="0" err="1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cool</a:t>
            </a:r>
            <a:endParaRPr lang="es-ES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419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…relajante/s – </a:t>
            </a:r>
            <a:r>
              <a:rPr lang="es-419" sz="1000" i="1" dirty="0" err="1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relaxing</a:t>
            </a:r>
            <a:endParaRPr lang="es-ES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419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…terrible/s – </a:t>
            </a:r>
            <a:r>
              <a:rPr lang="es-ES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terrible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AECC8D8-DC7F-EF05-68E4-2899453CD963}"/>
              </a:ext>
            </a:extLst>
          </p:cNvPr>
          <p:cNvSpPr txBox="1"/>
          <p:nvPr/>
        </p:nvSpPr>
        <p:spPr>
          <a:xfrm>
            <a:off x="6191275" y="4691840"/>
            <a:ext cx="236027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baloncesto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(m) 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– </a:t>
            </a:r>
            <a:r>
              <a:rPr lang="en-GB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basketball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tenis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(m) 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– 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tennis</a:t>
            </a:r>
            <a:endParaRPr lang="en-GB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fútbol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(m) 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– </a:t>
            </a:r>
            <a:r>
              <a:rPr lang="en-GB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football</a:t>
            </a:r>
            <a:endParaRPr lang="en-GB" sz="1000" i="1" dirty="0">
              <a:solidFill>
                <a:srgbClr val="00800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natación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(f) 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– 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swimming</a:t>
            </a:r>
            <a:endParaRPr lang="es-ES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Picture 24" descr="A cartoon of two smiling boys&#10;&#10;Description automatically generated with medium confidence">
            <a:extLst>
              <a:ext uri="{FF2B5EF4-FFF2-40B4-BE49-F238E27FC236}">
                <a16:creationId xmlns:a16="http://schemas.microsoft.com/office/drawing/2014/main" id="{E3EB1D6D-2C69-981B-862D-83B1A50684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8944" y="6811298"/>
            <a:ext cx="707886" cy="707886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5622D658-F426-D775-4EA2-CCF719E7C925}"/>
              </a:ext>
            </a:extLst>
          </p:cNvPr>
          <p:cNvSpPr txBox="1"/>
          <p:nvPr/>
        </p:nvSpPr>
        <p:spPr>
          <a:xfrm>
            <a:off x="6261100" y="8301515"/>
            <a:ext cx="247976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El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año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pasado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en-GB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Last year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El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año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que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viene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en-GB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Next year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La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semana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pasada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Last week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La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semana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que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viene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Next week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Hoy 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en-GB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Today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Ayer 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Yesterday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Mañana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Tomorrow</a:t>
            </a:r>
            <a:endParaRPr lang="en-GB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1000" i="1" dirty="0">
              <a:solidFill>
                <a:srgbClr val="008000"/>
              </a:solidFill>
              <a:latin typeface="Comic Sans MS" panose="030F0702030302020204" pitchFamily="66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1" name="Picture 40" descr="A blue and white clock&#10;&#10;Description automatically generated">
            <a:extLst>
              <a:ext uri="{FF2B5EF4-FFF2-40B4-BE49-F238E27FC236}">
                <a16:creationId xmlns:a16="http://schemas.microsoft.com/office/drawing/2014/main" id="{6BAE6B0D-8590-83F9-1599-1CA4C331B2A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268" y="8981556"/>
            <a:ext cx="473171" cy="473171"/>
          </a:xfrm>
          <a:prstGeom prst="rect">
            <a:avLst/>
          </a:prstGeom>
        </p:spPr>
      </p:pic>
      <p:pic>
        <p:nvPicPr>
          <p:cNvPr id="43" name="Picture 42" descr="A group of cartoon people&#10;&#10;Description automatically generated">
            <a:extLst>
              <a:ext uri="{FF2B5EF4-FFF2-40B4-BE49-F238E27FC236}">
                <a16:creationId xmlns:a16="http://schemas.microsoft.com/office/drawing/2014/main" id="{BEE1E100-383A-C327-CC52-7E5F5542C8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7557" y="2731191"/>
            <a:ext cx="678434" cy="678434"/>
          </a:xfrm>
          <a:prstGeom prst="rect">
            <a:avLst/>
          </a:prstGeom>
        </p:spPr>
      </p:pic>
      <p:sp>
        <p:nvSpPr>
          <p:cNvPr id="2" name="Text Box 2">
            <a:extLst>
              <a:ext uri="{FF2B5EF4-FFF2-40B4-BE49-F238E27FC236}">
                <a16:creationId xmlns:a16="http://schemas.microsoft.com/office/drawing/2014/main" id="{4E3AAE67-3C67-5CD9-4825-46E14DA9D1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45257" y="7168897"/>
            <a:ext cx="3843062" cy="2324354"/>
          </a:xfrm>
          <a:prstGeom prst="rect">
            <a:avLst/>
          </a:prstGeom>
          <a:pattFill prst="lgGrid">
            <a:fgClr>
              <a:srgbClr val="CCFFCC"/>
            </a:fgClr>
            <a:bgClr>
              <a:schemeClr val="bg1"/>
            </a:bgClr>
          </a:patt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DIRECT OBJECT PRONOUNS</a:t>
            </a:r>
            <a:endParaRPr lang="en-GB" sz="1000" u="sng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s-ES" sz="1000" b="1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Direct </a:t>
            </a:r>
            <a:r>
              <a:rPr lang="es-ES" sz="1000" b="1" dirty="0" err="1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Object</a:t>
            </a:r>
            <a:r>
              <a:rPr lang="es-ES" sz="1000" b="1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</a:t>
            </a:r>
            <a:r>
              <a:rPr lang="es-ES" sz="1000" b="1" dirty="0" err="1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Pronouns</a:t>
            </a:r>
            <a:r>
              <a:rPr lang="es-ES" sz="1000" b="1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replace</a:t>
            </a:r>
            <a:r>
              <a:rPr lang="es-ES" sz="1000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the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noun</a:t>
            </a:r>
            <a:r>
              <a:rPr lang="es-ES" sz="1000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which</a:t>
            </a:r>
            <a:r>
              <a:rPr lang="es-ES" sz="1000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has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just</a:t>
            </a:r>
            <a:r>
              <a:rPr lang="es-ES" sz="1000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been</a:t>
            </a:r>
            <a:r>
              <a:rPr lang="es-ES" sz="1000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mentioned</a:t>
            </a:r>
            <a:r>
              <a:rPr lang="es-ES" sz="1000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in a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sentence</a:t>
            </a:r>
            <a:r>
              <a:rPr lang="es-ES" sz="1000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and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avoid</a:t>
            </a:r>
            <a:r>
              <a:rPr lang="es-ES" sz="1000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repetition</a:t>
            </a:r>
            <a:r>
              <a:rPr lang="es-ES" sz="1000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. The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pronoun</a:t>
            </a:r>
            <a:r>
              <a:rPr lang="es-ES" sz="1000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must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agree</a:t>
            </a:r>
            <a:r>
              <a:rPr lang="es-ES" sz="1000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with the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noun</a:t>
            </a:r>
            <a:r>
              <a:rPr lang="es-ES" sz="1000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it</a:t>
            </a:r>
            <a:r>
              <a:rPr lang="es-ES" sz="1000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replaces</a:t>
            </a:r>
            <a:r>
              <a:rPr lang="es-ES" sz="1000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:</a:t>
            </a:r>
          </a:p>
          <a:p>
            <a:endParaRPr lang="es-ES" sz="1000" dirty="0">
              <a:latin typeface="Comic Sans MS" panose="030F0702030302020204" pitchFamily="66" charset="0"/>
              <a:ea typeface="coffee+tea Medium" panose="02000603000000000000" pitchFamily="50" charset="0"/>
              <a:cs typeface="Times New Roman" panose="02020603050405020304" pitchFamily="18" charset="0"/>
            </a:endParaRPr>
          </a:p>
          <a:p>
            <a:endParaRPr lang="es-ES" sz="1000" dirty="0">
              <a:effectLst/>
              <a:latin typeface="Comic Sans MS" panose="030F0702030302020204" pitchFamily="66" charset="0"/>
              <a:ea typeface="coffee+tea Medium" panose="02000603000000000000" pitchFamily="50" charset="0"/>
              <a:cs typeface="Times New Roman" panose="02020603050405020304" pitchFamily="18" charset="0"/>
            </a:endParaRPr>
          </a:p>
          <a:p>
            <a:endParaRPr lang="es-ES" sz="1000" dirty="0">
              <a:latin typeface="Comic Sans MS" panose="030F0702030302020204" pitchFamily="66" charset="0"/>
              <a:ea typeface="coffee+tea Medium" panose="02000603000000000000" pitchFamily="50" charset="0"/>
              <a:cs typeface="Times New Roman" panose="02020603050405020304" pitchFamily="18" charset="0"/>
            </a:endParaRPr>
          </a:p>
          <a:p>
            <a:endParaRPr lang="es-ES" sz="1000" dirty="0">
              <a:effectLst/>
              <a:latin typeface="Comic Sans MS" panose="030F0702030302020204" pitchFamily="66" charset="0"/>
              <a:ea typeface="coffee+tea Medium" panose="02000603000000000000" pitchFamily="50" charset="0"/>
              <a:cs typeface="Times New Roman" panose="02020603050405020304" pitchFamily="18" charset="0"/>
            </a:endParaRPr>
          </a:p>
          <a:p>
            <a:endParaRPr lang="es-ES" sz="1000" dirty="0">
              <a:latin typeface="Comic Sans MS" panose="030F0702030302020204" pitchFamily="66" charset="0"/>
              <a:ea typeface="coffee+tea Medium" panose="02000603000000000000" pitchFamily="50" charset="0"/>
              <a:cs typeface="Times New Roman" panose="02020603050405020304" pitchFamily="18" charset="0"/>
            </a:endParaRPr>
          </a:p>
          <a:p>
            <a:endParaRPr lang="es-ES" sz="500" dirty="0">
              <a:effectLst/>
              <a:latin typeface="Comic Sans MS" panose="030F0702030302020204" pitchFamily="66" charset="0"/>
              <a:ea typeface="coffee+tea Medium" panose="02000603000000000000" pitchFamily="50" charset="0"/>
              <a:cs typeface="Times New Roman" panose="02020603050405020304" pitchFamily="18" charset="0"/>
            </a:endParaRPr>
          </a:p>
          <a:p>
            <a:r>
              <a:rPr lang="es-ES" sz="1000" dirty="0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The </a:t>
            </a:r>
            <a:r>
              <a:rPr lang="es-ES" sz="1000" dirty="0" err="1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direct</a:t>
            </a:r>
            <a:r>
              <a:rPr lang="es-ES" sz="1000" dirty="0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</a:t>
            </a:r>
            <a:r>
              <a:rPr lang="es-ES" sz="1000" dirty="0" err="1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object</a:t>
            </a:r>
            <a:r>
              <a:rPr lang="es-ES" sz="1000" dirty="0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</a:t>
            </a:r>
            <a:r>
              <a:rPr lang="es-ES" sz="1000" dirty="0" err="1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pronoun</a:t>
            </a:r>
            <a:r>
              <a:rPr lang="es-ES" sz="1000" dirty="0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</a:t>
            </a:r>
            <a:r>
              <a:rPr lang="es-ES" sz="1000" dirty="0" err="1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goes</a:t>
            </a:r>
            <a:r>
              <a:rPr lang="es-ES" sz="1000" dirty="0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before the </a:t>
            </a:r>
            <a:r>
              <a:rPr lang="es-ES" sz="1000" dirty="0" err="1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verb</a:t>
            </a:r>
            <a:r>
              <a:rPr lang="es-ES" sz="1000" dirty="0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.</a:t>
            </a:r>
          </a:p>
          <a:p>
            <a:r>
              <a:rPr lang="es-ES" sz="1000" b="1" dirty="0" err="1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Examples</a:t>
            </a:r>
            <a:r>
              <a:rPr lang="es-ES" sz="1000" b="1" dirty="0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:</a:t>
            </a:r>
            <a:r>
              <a:rPr lang="es-ES" sz="1000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</a:t>
            </a:r>
            <a:endParaRPr lang="es-ES" sz="1000" dirty="0">
              <a:latin typeface="Comic Sans MS" panose="030F0702030302020204" pitchFamily="66" charset="0"/>
              <a:ea typeface="coffee+tea Medium" panose="02000603000000000000" pitchFamily="50" charset="0"/>
              <a:cs typeface="Times New Roman" panose="02020603050405020304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s-ES" sz="1000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Toco la guitarra </a:t>
            </a:r>
            <a:r>
              <a:rPr lang="es-ES" sz="1000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lang="es-ES" sz="1000" b="1" dirty="0">
                <a:solidFill>
                  <a:srgbClr val="FF66FF"/>
                </a:solidFill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  <a:sym typeface="Wingdings" panose="05000000000000000000" pitchFamily="2" charset="2"/>
              </a:rPr>
              <a:t>La</a:t>
            </a:r>
            <a:r>
              <a:rPr lang="es-ES" sz="1000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  <a:sym typeface="Wingdings" panose="05000000000000000000" pitchFamily="2" charset="2"/>
              </a:rPr>
              <a:t> toco / I</a:t>
            </a:r>
            <a:r>
              <a:rPr lang="es-ES" sz="1000" i="1" dirty="0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s-ES" sz="1000" i="1" dirty="0" err="1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  <a:sym typeface="Wingdings" panose="05000000000000000000" pitchFamily="2" charset="2"/>
              </a:rPr>
              <a:t>play</a:t>
            </a:r>
            <a:r>
              <a:rPr lang="es-ES" sz="1000" i="1" dirty="0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  <a:sym typeface="Wingdings" panose="05000000000000000000" pitchFamily="2" charset="2"/>
              </a:rPr>
              <a:t> the guitar – I </a:t>
            </a:r>
            <a:r>
              <a:rPr lang="es-ES" sz="1000" i="1" dirty="0" err="1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  <a:sym typeface="Wingdings" panose="05000000000000000000" pitchFamily="2" charset="2"/>
              </a:rPr>
              <a:t>play</a:t>
            </a:r>
            <a:r>
              <a:rPr lang="es-ES" sz="1000" i="1" dirty="0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s-ES" sz="1000" i="1" dirty="0" err="1">
                <a:solidFill>
                  <a:srgbClr val="FF66FF"/>
                </a:solidFill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  <a:sym typeface="Wingdings" panose="05000000000000000000" pitchFamily="2" charset="2"/>
              </a:rPr>
              <a:t>it</a:t>
            </a:r>
            <a:endParaRPr lang="es-ES" sz="1000" i="1" dirty="0">
              <a:solidFill>
                <a:srgbClr val="FF66FF"/>
              </a:solidFill>
              <a:effectLst/>
              <a:latin typeface="Comic Sans MS" panose="030F0702030302020204" pitchFamily="66" charset="0"/>
              <a:ea typeface="coffee+tea Medium" panose="02000603000000000000" pitchFamily="50" charset="0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s-ES" sz="1000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  <a:sym typeface="Wingdings" panose="05000000000000000000" pitchFamily="2" charset="2"/>
              </a:rPr>
              <a:t>Vimos a mis amigos  </a:t>
            </a:r>
            <a:r>
              <a:rPr lang="es-ES" sz="1000" b="1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  <a:sym typeface="Wingdings" panose="05000000000000000000" pitchFamily="2" charset="2"/>
              </a:rPr>
              <a:t>Los</a:t>
            </a:r>
            <a:r>
              <a:rPr lang="es-ES" sz="1000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  <a:sym typeface="Wingdings" panose="05000000000000000000" pitchFamily="2" charset="2"/>
              </a:rPr>
              <a:t> vimos / </a:t>
            </a:r>
            <a:r>
              <a:rPr lang="es-ES" sz="1000" i="1" dirty="0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  <a:sym typeface="Wingdings" panose="05000000000000000000" pitchFamily="2" charset="2"/>
              </a:rPr>
              <a:t>I </a:t>
            </a:r>
            <a:r>
              <a:rPr lang="es-ES" sz="1000" i="1" dirty="0" err="1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  <a:sym typeface="Wingdings" panose="05000000000000000000" pitchFamily="2" charset="2"/>
              </a:rPr>
              <a:t>saw</a:t>
            </a:r>
            <a:r>
              <a:rPr lang="es-ES" sz="1000" i="1" dirty="0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  <a:sym typeface="Wingdings" panose="05000000000000000000" pitchFamily="2" charset="2"/>
              </a:rPr>
              <a:t> my </a:t>
            </a:r>
            <a:r>
              <a:rPr lang="es-ES" sz="1000" i="1" dirty="0" err="1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  <a:sym typeface="Wingdings" panose="05000000000000000000" pitchFamily="2" charset="2"/>
              </a:rPr>
              <a:t>friends</a:t>
            </a:r>
            <a:r>
              <a:rPr lang="es-ES" sz="1000" i="1" dirty="0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  <a:sym typeface="Wingdings" panose="05000000000000000000" pitchFamily="2" charset="2"/>
              </a:rPr>
              <a:t> – I </a:t>
            </a:r>
            <a:r>
              <a:rPr lang="es-ES" sz="1000" i="1" dirty="0" err="1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  <a:sym typeface="Wingdings" panose="05000000000000000000" pitchFamily="2" charset="2"/>
              </a:rPr>
              <a:t>saw</a:t>
            </a:r>
            <a:r>
              <a:rPr lang="es-ES" sz="1000" i="1" dirty="0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  <a:sym typeface="Wingdings" panose="05000000000000000000" pitchFamily="2" charset="2"/>
              </a:rPr>
              <a:t>them</a:t>
            </a:r>
            <a:endParaRPr lang="es-ES" sz="1000" dirty="0">
              <a:solidFill>
                <a:srgbClr val="0070C0"/>
              </a:solidFill>
              <a:effectLst/>
              <a:latin typeface="Comic Sans MS" panose="030F0702030302020204" pitchFamily="66" charset="0"/>
              <a:ea typeface="coffee+tea Medium" panose="02000603000000000000" pitchFamily="50" charset="0"/>
              <a:cs typeface="Times New Roman" panose="02020603050405020304" pitchFamily="18" charset="0"/>
            </a:endParaRPr>
          </a:p>
          <a:p>
            <a:endParaRPr lang="es-ES" sz="1000" i="1" dirty="0">
              <a:latin typeface="Comic Sans MS" panose="030F0702030302020204" pitchFamily="66" charset="0"/>
              <a:ea typeface="coffee+tea Medium" panose="02000603000000000000" pitchFamily="50" charset="0"/>
              <a:cs typeface="Times New Roman" panose="02020603050405020304" pitchFamily="18" charset="0"/>
            </a:endParaRPr>
          </a:p>
          <a:p>
            <a:endParaRPr lang="es-ES" sz="1000" i="1" dirty="0">
              <a:effectLst/>
              <a:latin typeface="Comic Sans MS" panose="030F0702030302020204" pitchFamily="66" charset="0"/>
              <a:ea typeface="coffee+tea Medium" panose="02000603000000000000" pitchFamily="50" charset="0"/>
              <a:cs typeface="Times New Roman" panose="02020603050405020304" pitchFamily="18" charset="0"/>
            </a:endParaRPr>
          </a:p>
          <a:p>
            <a:endParaRPr lang="es-ES" sz="1000" i="1" dirty="0">
              <a:latin typeface="Comic Sans MS" panose="030F0702030302020204" pitchFamily="66" charset="0"/>
              <a:ea typeface="coffee+tea Medium" panose="02000603000000000000" pitchFamily="50" charset="0"/>
              <a:cs typeface="Times New Roman" panose="02020603050405020304" pitchFamily="18" charset="0"/>
            </a:endParaRPr>
          </a:p>
          <a:p>
            <a:endParaRPr lang="es-ES" sz="1000" b="1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37FFB90E-2BFB-0CC7-39BF-FFDF590166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0434454"/>
              </p:ext>
            </p:extLst>
          </p:nvPr>
        </p:nvGraphicFramePr>
        <p:xfrm>
          <a:off x="9157778" y="7876554"/>
          <a:ext cx="3226638" cy="731520"/>
        </p:xfrm>
        <a:graphic>
          <a:graphicData uri="http://schemas.openxmlformats.org/drawingml/2006/table">
            <a:tbl>
              <a:tblPr/>
              <a:tblGrid>
                <a:gridCol w="1075546">
                  <a:extLst>
                    <a:ext uri="{9D8B030D-6E8A-4147-A177-3AD203B41FA5}">
                      <a16:colId xmlns:a16="http://schemas.microsoft.com/office/drawing/2014/main" val="3037992175"/>
                    </a:ext>
                  </a:extLst>
                </a:gridCol>
                <a:gridCol w="1075546">
                  <a:extLst>
                    <a:ext uri="{9D8B030D-6E8A-4147-A177-3AD203B41FA5}">
                      <a16:colId xmlns:a16="http://schemas.microsoft.com/office/drawing/2014/main" val="2957374714"/>
                    </a:ext>
                  </a:extLst>
                </a:gridCol>
                <a:gridCol w="1075546">
                  <a:extLst>
                    <a:ext uri="{9D8B030D-6E8A-4147-A177-3AD203B41FA5}">
                      <a16:colId xmlns:a16="http://schemas.microsoft.com/office/drawing/2014/main" val="286444283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fontAlgn="base"/>
                      <a:endParaRPr lang="en-GB" sz="1000" b="0" i="0" dirty="0">
                        <a:solidFill>
                          <a:srgbClr val="0000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1000" b="1" i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Masculine</a:t>
                      </a:r>
                      <a:r>
                        <a:rPr lang="en-GB" sz="1000" b="0" i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1000" b="1" i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Feminine</a:t>
                      </a:r>
                      <a:r>
                        <a:rPr lang="en-GB" sz="1000" b="0" i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30661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1000" b="1" i="0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Singular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1000" b="1" i="0" dirty="0">
                          <a:solidFill>
                            <a:srgbClr val="0070C0"/>
                          </a:solidFill>
                          <a:effectLst/>
                          <a:latin typeface="Comic Sans MS" panose="030F0702030302020204" pitchFamily="66" charset="0"/>
                        </a:rPr>
                        <a:t>lo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1000" b="1" i="0" dirty="0">
                          <a:solidFill>
                            <a:srgbClr val="FF66FF"/>
                          </a:solidFill>
                          <a:effectLst/>
                          <a:latin typeface="Comic Sans MS" panose="030F0702030302020204" pitchFamily="66" charset="0"/>
                        </a:rPr>
                        <a:t>la</a:t>
                      </a: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154024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1000" b="1" i="0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Plural</a:t>
                      </a: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1000" b="1" i="0" dirty="0" err="1">
                          <a:solidFill>
                            <a:srgbClr val="0070C0"/>
                          </a:solidFill>
                          <a:effectLst/>
                          <a:latin typeface="Comic Sans MS" panose="030F0702030302020204" pitchFamily="66" charset="0"/>
                        </a:rPr>
                        <a:t>los</a:t>
                      </a:r>
                      <a:endParaRPr lang="en-GB" sz="1000" b="1" i="0" dirty="0">
                        <a:solidFill>
                          <a:srgbClr val="0070C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1000" b="1" i="0" dirty="0">
                          <a:solidFill>
                            <a:srgbClr val="FF66FF"/>
                          </a:solidFill>
                          <a:effectLst/>
                          <a:latin typeface="Comic Sans MS" panose="030F0702030302020204" pitchFamily="66" charset="0"/>
                        </a:rPr>
                        <a:t>las</a:t>
                      </a: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67565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28354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2">
            <a:extLst>
              <a:ext uri="{FF2B5EF4-FFF2-40B4-BE49-F238E27FC236}">
                <a16:creationId xmlns:a16="http://schemas.microsoft.com/office/drawing/2014/main" id="{A395652E-1E78-1D25-BD3D-6B19D208BA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6463" y="409841"/>
            <a:ext cx="5225671" cy="2247312"/>
          </a:xfrm>
          <a:prstGeom prst="rect">
            <a:avLst/>
          </a:prstGeom>
          <a:pattFill prst="lgGrid">
            <a:fgClr>
              <a:srgbClr val="CCFFCC"/>
            </a:fgClr>
            <a:bgClr>
              <a:schemeClr val="bg1"/>
            </a:bgClr>
          </a:patt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GB" sz="1000" b="1" u="sng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THE PRESENT TENSE (Regular verbs)</a:t>
            </a:r>
            <a:endParaRPr lang="en-GB" sz="1000" u="sng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In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order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to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conjugate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regular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verbs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in the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present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tense,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follow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these three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steps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228600" indent="-228600">
              <a:buAutoNum type="arabicPeriod"/>
            </a:pPr>
            <a:r>
              <a:rPr lang="es-E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Take the infinitive of a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verb</a:t>
            </a:r>
            <a:r>
              <a:rPr lang="es-E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lang="es-E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example</a:t>
            </a:r>
            <a:r>
              <a:rPr lang="es-E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“escribir”.</a:t>
            </a:r>
          </a:p>
          <a:p>
            <a:pPr marL="228600" indent="-228600">
              <a:buAutoNum type="arabicPeriod"/>
            </a:pPr>
            <a:r>
              <a:rPr lang="es-ES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Remove</a:t>
            </a:r>
            <a:r>
              <a:rPr lang="es-E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the infinitive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ending</a:t>
            </a:r>
            <a:r>
              <a:rPr lang="es-E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(-ar, -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er</a:t>
            </a:r>
            <a:r>
              <a:rPr lang="es-E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, -ir): “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escrib</a:t>
            </a:r>
            <a:r>
              <a:rPr lang="es-E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-”.</a:t>
            </a:r>
          </a:p>
          <a:p>
            <a:pPr marL="228600" indent="-228600">
              <a:buAutoNum type="arabicPeriod"/>
            </a:pP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Add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the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appropriate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endings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es-ES" sz="10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indent="-228600">
              <a:buFont typeface="+mj-lt"/>
              <a:buAutoNum type="arabicPeriod" startAt="2"/>
            </a:pPr>
            <a:endParaRPr lang="es-ES" sz="10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s-ES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05A2F5B-9D4A-5482-7037-6A6AF9A17DE3}"/>
              </a:ext>
            </a:extLst>
          </p:cNvPr>
          <p:cNvSpPr txBox="1"/>
          <p:nvPr/>
        </p:nvSpPr>
        <p:spPr>
          <a:xfrm>
            <a:off x="0" y="0"/>
            <a:ext cx="12801600" cy="323165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s-ES" sz="1500" b="1" dirty="0">
                <a:solidFill>
                  <a:schemeClr val="bg1"/>
                </a:solidFill>
                <a:latin typeface="Comic Sans MS" panose="030F0702030302020204" pitchFamily="66" charset="0"/>
              </a:rPr>
              <a:t>KNOWLEDGE ORGANISER: Módulo 1 - ¡Diviértete!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AABEE7E-5E96-17C6-0412-24DAF656E6B0}"/>
              </a:ext>
            </a:extLst>
          </p:cNvPr>
          <p:cNvSpPr txBox="1"/>
          <p:nvPr/>
        </p:nvSpPr>
        <p:spPr>
          <a:xfrm>
            <a:off x="5613621" y="9279"/>
            <a:ext cx="720520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500" b="1" i="1" dirty="0">
                <a:solidFill>
                  <a:srgbClr val="FFFF00"/>
                </a:solidFill>
                <a:latin typeface="Comic Sans MS" panose="030F0702030302020204" pitchFamily="66" charset="0"/>
              </a:rPr>
              <a:t>KEY VOCABULARY &amp; GRAMMAR POINTS</a:t>
            </a:r>
          </a:p>
        </p:txBody>
      </p:sp>
      <p:sp>
        <p:nvSpPr>
          <p:cNvPr id="7" name="Text Box 2">
            <a:extLst>
              <a:ext uri="{FF2B5EF4-FFF2-40B4-BE49-F238E27FC236}">
                <a16:creationId xmlns:a16="http://schemas.microsoft.com/office/drawing/2014/main" id="{D33B52EC-701D-DBFE-2B39-801B7F6109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466" y="409842"/>
            <a:ext cx="3817492" cy="6016358"/>
          </a:xfrm>
          <a:prstGeom prst="rect">
            <a:avLst/>
          </a:prstGeom>
          <a:pattFill prst="wdUpDiag">
            <a:fgClr>
              <a:srgbClr val="E1FFE1"/>
            </a:fgClr>
            <a:bgClr>
              <a:schemeClr val="bg1"/>
            </a:bgClr>
          </a:patt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s-ES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UNIDAD 4 – El fin de semana pasado</a:t>
            </a:r>
            <a:endParaRPr lang="es-ES" sz="10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¿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Qué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hiciste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…? – 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What did you do…?</a:t>
            </a:r>
            <a:endParaRPr lang="en-GB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El fin de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semana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pasado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 - </a:t>
            </a:r>
            <a:r>
              <a:rPr lang="en-GB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Last weekend…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El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sábado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domingo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pasado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 - 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Last Saturday / Sunday…</a:t>
            </a:r>
            <a:endParaRPr lang="en-GB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La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semana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pasada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 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- 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Last week…</a:t>
            </a:r>
            <a:endParaRPr lang="en-GB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El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mes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pasado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 - 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Last month…</a:t>
            </a:r>
            <a:endParaRPr lang="en-GB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Ayer… 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- 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Yesterday…</a:t>
            </a:r>
            <a:endParaRPr lang="en-GB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Hace … días - 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... days ago</a:t>
            </a:r>
            <a:endParaRPr lang="en-GB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Hace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una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semana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 week ago…</a:t>
            </a:r>
            <a:endParaRPr lang="en-GB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comí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bebí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en-GB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ate / I drank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compré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una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entrada para un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partido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de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fútbol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en-GB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bought a ticket to a football match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escuché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música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listened to music</a:t>
            </a:r>
            <a:endParaRPr lang="en-GB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…no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hice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mucho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en-GB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didn´t do a lot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fui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a un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restaurante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went to a restaurant</a:t>
            </a:r>
            <a:endParaRPr lang="en-GB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fui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a un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concierto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went to a concert</a:t>
            </a:r>
            <a:endParaRPr lang="en-GB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gané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una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competición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(de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natación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) – </a:t>
            </a:r>
            <a:r>
              <a:rPr lang="en-GB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won a swimming competition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me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quedé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en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casa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todo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el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día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en-GB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stayed at home all day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hablé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con mi amigo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en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el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parque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spoke to my friend at the park</a:t>
            </a:r>
            <a:endParaRPr lang="en-GB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salí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con mi amigo al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centro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comercial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en-GB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went with my friend to the shopping centre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fui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al </a:t>
            </a: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gimnasio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y *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entrené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en-GB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went to the gym and trained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juegué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a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los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*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videojuegos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en-GB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played videogames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Mi familia y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yo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 – </a:t>
            </a:r>
            <a:r>
              <a:rPr lang="en-GB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My family and I…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…comimos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en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un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restaurante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peruano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) – </a:t>
            </a:r>
            <a:r>
              <a:rPr lang="en-GB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(we) ate 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in a (</a:t>
            </a:r>
            <a:r>
              <a:rPr lang="en-GB" sz="1000" i="1" dirty="0" err="1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peruvian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) restaurant</a:t>
            </a:r>
            <a:endParaRPr lang="en-GB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fuimos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a la piscina 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– 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(we) went to the swimming pool</a:t>
            </a:r>
            <a:endParaRPr lang="en-GB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...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salimos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a comer – 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(we) went out to eat</a:t>
            </a:r>
            <a:endParaRPr lang="en-GB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¿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Qué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tal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fue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? – </a:t>
            </a:r>
            <a:r>
              <a:rPr lang="en-GB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How was it?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¿Por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qué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(no)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te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gustó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? – </a:t>
            </a:r>
            <a:r>
              <a:rPr lang="en-GB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Why (didn’t) you like it?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Me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gustó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Me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encantó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– 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liked it / I loved it</a:t>
            </a:r>
            <a:endParaRPr lang="en-GB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No me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gustó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(nada) 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– 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didn’t like it (at all)</a:t>
            </a:r>
            <a:endParaRPr lang="en-GB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porque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fue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 – 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because it was…</a:t>
            </a:r>
            <a:endParaRPr lang="en-GB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aburrido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boring</a:t>
            </a:r>
            <a:endParaRPr lang="en-GB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emocionante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– 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exciting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interesante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– 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interesting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s-ES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 Box 2">
            <a:extLst>
              <a:ext uri="{FF2B5EF4-FFF2-40B4-BE49-F238E27FC236}">
                <a16:creationId xmlns:a16="http://schemas.microsoft.com/office/drawing/2014/main" id="{08937C24-6160-00E0-4049-875149565E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466" y="6522512"/>
            <a:ext cx="3817492" cy="2961730"/>
          </a:xfrm>
          <a:prstGeom prst="rect">
            <a:avLst/>
          </a:prstGeom>
          <a:pattFill prst="wdUpDiag">
            <a:fgClr>
              <a:srgbClr val="E1FFE1"/>
            </a:fgClr>
            <a:bgClr>
              <a:schemeClr val="bg1"/>
            </a:bgClr>
          </a:patt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UNIDAD 5 – ¡Un día fatal! </a:t>
            </a:r>
            <a:r>
              <a:rPr lang="en-GB" sz="1000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(Part 1)</a:t>
            </a:r>
            <a:endParaRPr lang="en-GB" sz="1000" i="1" u="sng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¿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Qué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pasó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el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fin de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semana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pasado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? – </a:t>
            </a:r>
            <a:r>
              <a:rPr lang="en-GB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What happened last weekend?</a:t>
            </a:r>
            <a:endParaRPr lang="es-ES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Tuve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un día... – </a:t>
            </a:r>
            <a:r>
              <a:rPr lang="en-GB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I had a … day</a:t>
            </a:r>
            <a:endParaRPr lang="es-ES" sz="10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…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ifícil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en-GB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difficult</a:t>
            </a:r>
            <a:endParaRPr lang="es-ES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…*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estresante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stressful</a:t>
            </a:r>
            <a:r>
              <a:rPr lang="en-GB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…</a:t>
            </a:r>
            <a:endParaRPr lang="es-ES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…fatal - </a:t>
            </a:r>
            <a:r>
              <a:rPr lang="en-GB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awful</a:t>
            </a:r>
            <a:endParaRPr lang="en-GB" sz="1000" dirty="0">
              <a:latin typeface="Comic Sans MS" panose="030F0702030302020204" pitchFamily="66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porque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... –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because…</a:t>
            </a:r>
            <a:endParaRPr lang="es-ES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…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comí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/ no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comí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(nada) – 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I ate / I didn’t eat (anything)</a:t>
            </a:r>
            <a:endParaRPr lang="en-GB" sz="10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…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llegué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muy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tarde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–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I arrived very late</a:t>
            </a:r>
            <a:endParaRPr lang="es-ES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…no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hice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los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deberes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en-GB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I didn’t do my homework</a:t>
            </a:r>
            <a:endParaRPr lang="en-GB" sz="1000" dirty="0">
              <a:latin typeface="Comic Sans MS" panose="030F0702030302020204" pitchFamily="66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…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pasé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todo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el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día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enfrente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de la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televisión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I spent all day in front of the TV</a:t>
            </a:r>
            <a:endParaRPr lang="es-ES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…me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caí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en-GB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I fell</a:t>
            </a:r>
            <a:endParaRPr lang="es-ES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Fui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/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Fuimos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a… – </a:t>
            </a:r>
            <a:r>
              <a:rPr lang="en-GB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I went / We went to…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…un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concierto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es-ES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es-ES" sz="1000" i="1" dirty="0" err="1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concert</a:t>
            </a:r>
            <a:endParaRPr lang="es-ES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...un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partido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en-GB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a match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…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ver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una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película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de… – </a:t>
            </a:r>
            <a:r>
              <a:rPr lang="es-ES" sz="1000" i="1" dirty="0" err="1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watch</a:t>
            </a:r>
            <a:r>
              <a:rPr lang="es-ES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a … film</a:t>
            </a:r>
            <a:endParaRPr lang="es-ES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…y… – </a:t>
            </a:r>
            <a:r>
              <a:rPr lang="es-ES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and…</a:t>
            </a:r>
            <a:endParaRPr lang="es-ES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Box 2">
            <a:extLst>
              <a:ext uri="{FF2B5EF4-FFF2-40B4-BE49-F238E27FC236}">
                <a16:creationId xmlns:a16="http://schemas.microsoft.com/office/drawing/2014/main" id="{47E79308-A64A-EDAD-6BC2-EA61C7CEAC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26135" y="409841"/>
            <a:ext cx="3341151" cy="4828909"/>
          </a:xfrm>
          <a:prstGeom prst="rect">
            <a:avLst/>
          </a:prstGeom>
          <a:pattFill prst="wdUpDiag">
            <a:fgClr>
              <a:srgbClr val="E1FFE1"/>
            </a:fgClr>
            <a:bgClr>
              <a:schemeClr val="bg1"/>
            </a:bgClr>
          </a:patt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UNIDAD 5 – ¡Un día fatal! </a:t>
            </a:r>
            <a:r>
              <a:rPr lang="en-GB" sz="1000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(Part 2)</a:t>
            </a:r>
            <a:endParaRPr lang="en-GB" sz="1000" i="1" u="sng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…la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voz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del cantante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fue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terrible – 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the singer’s voice was terrible</a:t>
            </a:r>
            <a:endParaRPr lang="en-GB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…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el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grup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/ la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banda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fue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horroroso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/a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es-ES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s-ES" sz="1000" i="1" dirty="0" err="1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group</a:t>
            </a:r>
            <a:r>
              <a:rPr lang="es-ES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/ band were </a:t>
            </a:r>
            <a:r>
              <a:rPr lang="es-ES" sz="1000" i="1" dirty="0" err="1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horrific</a:t>
            </a:r>
            <a:endParaRPr lang="es-ES" sz="10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…mi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equipo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perdió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es-ES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my </a:t>
            </a:r>
            <a:r>
              <a:rPr lang="es-ES" sz="1000" i="1" dirty="0" err="1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team</a:t>
            </a:r>
            <a:r>
              <a:rPr lang="es-ES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000" i="1" dirty="0" err="1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lost</a:t>
            </a:r>
            <a:endParaRPr lang="es-ES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…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el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sonido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no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funcionó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the sound didn’t work</a:t>
            </a:r>
            <a:endParaRPr lang="es-ES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Perdí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… - 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I lost</a:t>
            </a:r>
            <a:endParaRPr lang="en-GB" sz="1000" dirty="0">
              <a:latin typeface="Comic Sans MS" panose="030F0702030302020204" pitchFamily="66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…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el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móvil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–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my mobile phone</a:t>
            </a:r>
            <a:endParaRPr lang="es-ES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…al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perro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en-GB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the dog</a:t>
            </a:r>
            <a:endParaRPr lang="en-GB" sz="10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…a mis amigos 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–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my friends</a:t>
            </a:r>
            <a:endParaRPr lang="es-ES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Lo/La/Los/Las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perdí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… – 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I lost them in / at…</a:t>
            </a:r>
            <a:endParaRPr lang="en-GB" sz="1000" dirty="0">
              <a:latin typeface="Comic Sans MS" panose="030F0702030302020204" pitchFamily="66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Lo/La/Los/Las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encontré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… – 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I found them in/at…</a:t>
            </a:r>
            <a:endParaRPr lang="en-GB" sz="1000" dirty="0">
              <a:latin typeface="Comic Sans MS" panose="030F0702030302020204" pitchFamily="66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…casa / la ciudad – </a:t>
            </a:r>
            <a:r>
              <a:rPr lang="es-ES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home / the </a:t>
            </a:r>
            <a:r>
              <a:rPr lang="es-ES" sz="1000" i="1" dirty="0" err="1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city</a:t>
            </a:r>
            <a:endParaRPr lang="es-ES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…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el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tren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/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el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coche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the train / the car</a:t>
            </a:r>
            <a:endParaRPr lang="en-GB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…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el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estadio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/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el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metro 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es-ES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s-ES" sz="1000" i="1" dirty="0" err="1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stadium</a:t>
            </a:r>
            <a:r>
              <a:rPr lang="es-ES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/ the metro</a:t>
            </a:r>
            <a:endParaRPr lang="es-ES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¿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Qué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vas a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hacer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el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fin de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semana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próximo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? 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en-GB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What are you 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going to do next weekend?</a:t>
            </a:r>
            <a:endParaRPr lang="en-GB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El fin de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semana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próximo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… – </a:t>
            </a:r>
            <a:r>
              <a:rPr lang="es-ES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Next weekend…</a:t>
            </a:r>
            <a:endParaRPr lang="es-ES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El fin de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semana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que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viene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… 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Next weekend…</a:t>
            </a:r>
            <a:endParaRPr lang="en-GB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El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sábado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próximo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… 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en-GB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Next Saturday</a:t>
            </a:r>
            <a:endParaRPr lang="es-ES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El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sábado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que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viene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… – 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Next Saturday…</a:t>
            </a:r>
            <a:endParaRPr lang="en-GB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La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próxima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vez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… – </a:t>
            </a:r>
            <a:r>
              <a:rPr lang="es-ES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Next time…</a:t>
            </a:r>
            <a:endParaRPr lang="es-ES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(no)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voy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a… – </a:t>
            </a:r>
            <a:r>
              <a:rPr lang="en-GB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I am (not) going to…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…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ir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al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estadio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go to the stadium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…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ver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otra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película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de terror – 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watch another horror film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…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viajar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… 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en-GB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travel by…</a:t>
            </a:r>
            <a:endParaRPr lang="en-GB" sz="1000" i="1" dirty="0">
              <a:solidFill>
                <a:srgbClr val="008000"/>
              </a:solidFill>
              <a:latin typeface="Comic Sans MS" panose="030F0702030302020204" pitchFamily="66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…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tren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/ 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autobús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en-GB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train / bus</a:t>
            </a:r>
            <a:endParaRPr lang="en-GB" sz="1000" i="1" dirty="0">
              <a:solidFill>
                <a:srgbClr val="008000"/>
              </a:solidFill>
              <a:latin typeface="Comic Sans MS" panose="030F0702030302020204" pitchFamily="66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…</a:t>
            </a:r>
            <a:r>
              <a:rPr lang="en-GB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coche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/ metro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en-GB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car / metro, underground</a:t>
            </a:r>
            <a:endParaRPr lang="en-GB" sz="1000" i="1" dirty="0">
              <a:solidFill>
                <a:srgbClr val="008000"/>
              </a:solidFill>
              <a:latin typeface="Comic Sans MS" panose="030F0702030302020204" pitchFamily="66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s-ES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s-ES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s-ES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Box 2">
            <a:extLst>
              <a:ext uri="{FF2B5EF4-FFF2-40B4-BE49-F238E27FC236}">
                <a16:creationId xmlns:a16="http://schemas.microsoft.com/office/drawing/2014/main" id="{10C3811A-AD68-61D4-BA44-8BE901C03E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26135" y="5347370"/>
            <a:ext cx="3341151" cy="4136871"/>
          </a:xfrm>
          <a:prstGeom prst="rect">
            <a:avLst/>
          </a:prstGeom>
          <a:pattFill prst="lgGrid">
            <a:fgClr>
              <a:srgbClr val="CCFFCC"/>
            </a:fgClr>
            <a:bgClr>
              <a:schemeClr val="bg1"/>
            </a:bgClr>
          </a:patt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USING VERBS OF OPINIONS</a:t>
            </a:r>
            <a:endParaRPr lang="en-GB" sz="1000" i="1" u="sng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When using verbs of opinion such as </a:t>
            </a:r>
            <a:r>
              <a:rPr lang="en-GB" sz="1000" b="1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me </a:t>
            </a: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gusta</a:t>
            </a:r>
            <a:r>
              <a:rPr lang="en-GB" sz="1000" b="1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or </a:t>
            </a:r>
            <a:r>
              <a:rPr lang="en-GB" sz="1000" b="1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me </a:t>
            </a: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encanta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, always make sure that you do these two things:</a:t>
            </a:r>
          </a:p>
          <a:p>
            <a:pPr marL="228600" indent="-228600">
              <a:buAutoNum type="arabicPeriod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Verbs of opinion can only be followed by either a noun (with the appropriate article –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el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, la,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los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, las) or an infinitive. Examples:</a:t>
            </a:r>
          </a:p>
          <a:p>
            <a:pPr marL="446088" indent="-228600">
              <a:buFont typeface="Wingdings" panose="05000000000000000000" pitchFamily="2" charset="2"/>
              <a:buChar char="ü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Me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gusta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el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000" b="1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arroz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. – 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I like </a:t>
            </a:r>
            <a:r>
              <a:rPr lang="en-GB" sz="1000" b="1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rice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446088" indent="-228600">
              <a:buFont typeface="Wingdings" panose="05000000000000000000" pitchFamily="2" charset="2"/>
              <a:buChar char="ü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Me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encanta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000" b="1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la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natación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. – 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I love </a:t>
            </a:r>
            <a:r>
              <a:rPr lang="en-GB" sz="1000" b="1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swimming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446088" indent="-228600">
              <a:buFont typeface="Wingdings" panose="05000000000000000000" pitchFamily="2" charset="2"/>
              <a:buChar char="ü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Me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gusta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000" b="1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comer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. – 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I like </a:t>
            </a:r>
            <a:r>
              <a:rPr lang="en-GB" sz="1000" b="1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to eat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446088" indent="-228600">
              <a:buFont typeface="Wingdings" panose="05000000000000000000" pitchFamily="2" charset="2"/>
              <a:buChar char="ü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Me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chifla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bailar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salsa. – 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I like </a:t>
            </a:r>
            <a:r>
              <a:rPr lang="en-GB" sz="1000" b="1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to dance 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salsa.</a:t>
            </a:r>
          </a:p>
          <a:p>
            <a:pPr marL="446088" indent="-228600">
              <a:buFont typeface="Wingdings" panose="05000000000000000000" pitchFamily="2" charset="2"/>
              <a:buChar char="ü"/>
            </a:pPr>
            <a:endParaRPr lang="en-GB" sz="1000" dirty="0">
              <a:solidFill>
                <a:srgbClr val="008000"/>
              </a:solidFill>
              <a:latin typeface="Comic Sans MS" panose="030F0702030302020204" pitchFamily="66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8600" indent="-228600">
              <a:buFont typeface="+mj-lt"/>
              <a:buAutoNum type="arabicPeriod" startAt="2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When the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thing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being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liked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is plural, the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verb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of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opinion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takes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an “n” at the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end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446088" indent="-228600">
              <a:buFont typeface="Wingdings" panose="05000000000000000000" pitchFamily="2" charset="2"/>
              <a:buChar char="ü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Me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encantan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los</a:t>
            </a:r>
            <a:r>
              <a:rPr lang="en-GB" sz="1000" b="1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libros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. – 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I love </a:t>
            </a:r>
            <a:r>
              <a:rPr lang="en-GB" sz="1000" b="1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books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446088" indent="-228600">
              <a:buFont typeface="Wingdings" panose="05000000000000000000" pitchFamily="2" charset="2"/>
              <a:buChar char="ü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Me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gustan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000" b="1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las </a:t>
            </a: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ciencias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. – 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I like </a:t>
            </a:r>
            <a:r>
              <a:rPr lang="en-GB" sz="1000" b="1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Science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446088" indent="-228600">
              <a:buFont typeface="Wingdings" panose="05000000000000000000" pitchFamily="2" charset="2"/>
              <a:buChar char="ü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Me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interesan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los</a:t>
            </a:r>
            <a:r>
              <a:rPr lang="en-GB" sz="1000" b="1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idiomas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. – 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I am interested in </a:t>
            </a:r>
            <a:r>
              <a:rPr lang="en-GB" sz="1000" b="1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languages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446088" indent="-228600">
              <a:buFont typeface="Wingdings" panose="05000000000000000000" pitchFamily="2" charset="2"/>
              <a:buChar char="ü"/>
            </a:pPr>
            <a:endParaRPr lang="en-GB" sz="1000" dirty="0">
              <a:solidFill>
                <a:srgbClr val="008000"/>
              </a:solidFill>
              <a:latin typeface="Comic Sans MS" panose="030F0702030302020204" pitchFamily="66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*Note that the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verbs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“prefiero” (I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prefer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) and “odio” (I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hate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),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even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though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they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are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also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verbs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of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opinions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, are normal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verbs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and do not take “me” in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front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of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them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446088" indent="-228600">
              <a:buFont typeface="Wingdings" panose="05000000000000000000" pitchFamily="2" charset="2"/>
              <a:buChar char="ü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Odio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los</a:t>
            </a:r>
            <a:r>
              <a:rPr lang="en-GB" sz="1000" b="1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libros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. – 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I hate </a:t>
            </a:r>
            <a:r>
              <a:rPr lang="en-GB" sz="1000" b="1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books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446088" indent="-228600">
              <a:buFont typeface="Wingdings" panose="05000000000000000000" pitchFamily="2" charset="2"/>
              <a:buChar char="ü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Prefiero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000" b="1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las </a:t>
            </a: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ciencias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. – 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I prefer </a:t>
            </a:r>
            <a:r>
              <a:rPr lang="en-GB" sz="1000" b="1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Science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446088" indent="-228600">
              <a:buFont typeface="Wingdings" panose="05000000000000000000" pitchFamily="2" charset="2"/>
              <a:buChar char="ü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Odiamos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bailar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. – 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We hate </a:t>
            </a:r>
            <a:r>
              <a:rPr lang="en-GB" sz="1000" b="1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dancing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217488"/>
            <a:endParaRPr lang="en-GB" sz="1000" dirty="0">
              <a:solidFill>
                <a:srgbClr val="008000"/>
              </a:solidFill>
              <a:latin typeface="Comic Sans MS" panose="030F0702030302020204" pitchFamily="66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s-ES" sz="10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indent="-228600">
              <a:buFont typeface="+mj-lt"/>
              <a:buAutoNum type="arabicPeriod" startAt="2"/>
            </a:pPr>
            <a:endParaRPr lang="es-ES" sz="10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indent="-228600">
              <a:buFont typeface="+mj-lt"/>
              <a:buAutoNum type="arabicPeriod" startAt="2"/>
            </a:pPr>
            <a:endParaRPr lang="es-ES" sz="10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s-ES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 descr="Icon&#10;&#10;Description automatically generated">
            <a:extLst>
              <a:ext uri="{FF2B5EF4-FFF2-40B4-BE49-F238E27FC236}">
                <a16:creationId xmlns:a16="http://schemas.microsoft.com/office/drawing/2014/main" id="{DA75C57E-98F9-E1E4-F547-C203FB49FF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0527" y="1592840"/>
            <a:ext cx="557395" cy="557395"/>
          </a:xfrm>
          <a:prstGeom prst="rect">
            <a:avLst/>
          </a:prstGeom>
        </p:spPr>
      </p:pic>
      <p:graphicFrame>
        <p:nvGraphicFramePr>
          <p:cNvPr id="18" name="Tabla 16">
            <a:extLst>
              <a:ext uri="{FF2B5EF4-FFF2-40B4-BE49-F238E27FC236}">
                <a16:creationId xmlns:a16="http://schemas.microsoft.com/office/drawing/2014/main" id="{E15F233D-60D7-73D3-EE48-DEB983F53E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0960114"/>
              </p:ext>
            </p:extLst>
          </p:nvPr>
        </p:nvGraphicFramePr>
        <p:xfrm>
          <a:off x="7576423" y="1310198"/>
          <a:ext cx="2838131" cy="1249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03617">
                  <a:extLst>
                    <a:ext uri="{9D8B030D-6E8A-4147-A177-3AD203B41FA5}">
                      <a16:colId xmlns:a16="http://schemas.microsoft.com/office/drawing/2014/main" val="2030733123"/>
                    </a:ext>
                  </a:extLst>
                </a:gridCol>
                <a:gridCol w="578167">
                  <a:extLst>
                    <a:ext uri="{9D8B030D-6E8A-4147-A177-3AD203B41FA5}">
                      <a16:colId xmlns:a16="http://schemas.microsoft.com/office/drawing/2014/main" val="3468543288"/>
                    </a:ext>
                  </a:extLst>
                </a:gridCol>
                <a:gridCol w="614680">
                  <a:extLst>
                    <a:ext uri="{9D8B030D-6E8A-4147-A177-3AD203B41FA5}">
                      <a16:colId xmlns:a16="http://schemas.microsoft.com/office/drawing/2014/main" val="1272420323"/>
                    </a:ext>
                  </a:extLst>
                </a:gridCol>
                <a:gridCol w="641667">
                  <a:extLst>
                    <a:ext uri="{9D8B030D-6E8A-4147-A177-3AD203B41FA5}">
                      <a16:colId xmlns:a16="http://schemas.microsoft.com/office/drawing/2014/main" val="274376476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s-ES" sz="1000" b="1" dirty="0" err="1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Subject</a:t>
                      </a:r>
                      <a:r>
                        <a:rPr lang="es-ES" sz="1000" b="1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 </a:t>
                      </a:r>
                      <a:r>
                        <a:rPr lang="es-ES" sz="1000" b="1" dirty="0" err="1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pr</a:t>
                      </a:r>
                      <a:r>
                        <a:rPr lang="es-ES" sz="1000" b="1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.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1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AR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1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ER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1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IR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13596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es-ES" sz="1000" dirty="0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Yo</a:t>
                      </a:r>
                    </a:p>
                    <a:p>
                      <a:pPr algn="r"/>
                      <a:r>
                        <a:rPr lang="es-ES" sz="1000" dirty="0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Tú</a:t>
                      </a:r>
                    </a:p>
                    <a:p>
                      <a:pPr algn="r"/>
                      <a:r>
                        <a:rPr lang="es-ES" sz="1000" dirty="0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Él/ella/usted</a:t>
                      </a:r>
                    </a:p>
                    <a:p>
                      <a:pPr algn="r"/>
                      <a:r>
                        <a:rPr lang="es-ES" sz="1000" dirty="0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Nosotros/as</a:t>
                      </a:r>
                    </a:p>
                    <a:p>
                      <a:pPr algn="r"/>
                      <a:r>
                        <a:rPr lang="es-ES" sz="1000" dirty="0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Vosotros/as</a:t>
                      </a:r>
                    </a:p>
                    <a:p>
                      <a:pPr algn="r"/>
                      <a:r>
                        <a:rPr lang="es-ES" sz="1000" dirty="0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Ellos/as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-o</a:t>
                      </a:r>
                    </a:p>
                    <a:p>
                      <a:pPr algn="ctr"/>
                      <a:r>
                        <a:rPr lang="pt-BR" sz="10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-as</a:t>
                      </a:r>
                    </a:p>
                    <a:p>
                      <a:pPr algn="ctr"/>
                      <a:r>
                        <a:rPr lang="pt-BR" sz="10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-a</a:t>
                      </a:r>
                    </a:p>
                    <a:p>
                      <a:pPr algn="ctr"/>
                      <a:r>
                        <a:rPr lang="pt-BR" sz="10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-amos</a:t>
                      </a:r>
                    </a:p>
                    <a:p>
                      <a:pPr algn="ctr"/>
                      <a:r>
                        <a:rPr lang="pt-BR" sz="10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-</a:t>
                      </a:r>
                      <a:r>
                        <a:rPr lang="pt-BR" sz="1000" b="1" dirty="0" err="1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áis</a:t>
                      </a:r>
                      <a:endParaRPr lang="pt-BR" sz="1000" b="1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  <a:ea typeface="coffee+tea Medium" panose="02000603000000000000" pitchFamily="50" charset="0"/>
                      </a:endParaRPr>
                    </a:p>
                    <a:p>
                      <a:pPr algn="ctr"/>
                      <a:r>
                        <a:rPr lang="pt-BR" sz="10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-</a:t>
                      </a:r>
                      <a:r>
                        <a:rPr lang="pt-BR" sz="1000" b="1" dirty="0" err="1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an</a:t>
                      </a:r>
                      <a:endParaRPr lang="es-ES" sz="1000" b="1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  <a:ea typeface="coffee+tea Medium" panose="02000603000000000000" pitchFamily="50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b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-o</a:t>
                      </a:r>
                    </a:p>
                    <a:p>
                      <a:pPr algn="ctr"/>
                      <a:r>
                        <a:rPr lang="pt-BR" sz="1000" b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-es</a:t>
                      </a:r>
                    </a:p>
                    <a:p>
                      <a:pPr algn="ctr"/>
                      <a:r>
                        <a:rPr lang="pt-BR" sz="1000" b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-e</a:t>
                      </a:r>
                    </a:p>
                    <a:p>
                      <a:pPr algn="ctr"/>
                      <a:r>
                        <a:rPr lang="pt-BR" sz="1000" b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-emos</a:t>
                      </a:r>
                    </a:p>
                    <a:p>
                      <a:pPr algn="ctr"/>
                      <a:r>
                        <a:rPr lang="pt-BR" sz="1000" b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-</a:t>
                      </a:r>
                      <a:r>
                        <a:rPr lang="pt-BR" sz="1000" b="1" dirty="0" err="1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éis</a:t>
                      </a:r>
                      <a:endParaRPr lang="pt-BR" sz="1000" b="1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  <a:ea typeface="coffee+tea Medium" panose="02000603000000000000" pitchFamily="50" charset="0"/>
                      </a:endParaRPr>
                    </a:p>
                    <a:p>
                      <a:pPr algn="ctr"/>
                      <a:r>
                        <a:rPr lang="pt-BR" sz="1000" b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-</a:t>
                      </a:r>
                      <a:r>
                        <a:rPr lang="pt-BR" sz="1000" b="1" dirty="0" err="1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en</a:t>
                      </a:r>
                      <a:endParaRPr lang="es-ES" sz="1000" b="1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  <a:ea typeface="coffee+tea Medium" panose="02000603000000000000" pitchFamily="50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1" dirty="0">
                          <a:solidFill>
                            <a:srgbClr val="7030A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-o</a:t>
                      </a:r>
                    </a:p>
                    <a:p>
                      <a:pPr algn="ctr"/>
                      <a:r>
                        <a:rPr lang="es-ES" sz="1000" b="1" dirty="0">
                          <a:solidFill>
                            <a:srgbClr val="7030A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-es</a:t>
                      </a:r>
                    </a:p>
                    <a:p>
                      <a:pPr algn="ctr"/>
                      <a:r>
                        <a:rPr lang="es-ES" sz="1000" b="1" dirty="0">
                          <a:solidFill>
                            <a:srgbClr val="7030A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-es</a:t>
                      </a:r>
                    </a:p>
                    <a:p>
                      <a:pPr algn="ctr"/>
                      <a:r>
                        <a:rPr lang="es-ES" sz="1000" b="1" dirty="0">
                          <a:solidFill>
                            <a:srgbClr val="7030A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-</a:t>
                      </a:r>
                      <a:r>
                        <a:rPr lang="es-ES" sz="1000" b="1" dirty="0" err="1">
                          <a:solidFill>
                            <a:srgbClr val="7030A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imos</a:t>
                      </a:r>
                      <a:endParaRPr lang="es-ES" sz="1000" b="1" dirty="0">
                        <a:solidFill>
                          <a:srgbClr val="7030A0"/>
                        </a:solidFill>
                        <a:latin typeface="Comic Sans MS" panose="030F0702030302020204" pitchFamily="66" charset="0"/>
                        <a:ea typeface="coffee+tea Medium" panose="02000603000000000000" pitchFamily="50" charset="0"/>
                      </a:endParaRPr>
                    </a:p>
                    <a:p>
                      <a:pPr algn="ctr"/>
                      <a:r>
                        <a:rPr lang="es-ES" sz="1000" b="1" dirty="0">
                          <a:solidFill>
                            <a:srgbClr val="7030A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-</a:t>
                      </a:r>
                      <a:r>
                        <a:rPr lang="es-ES" sz="1000" b="1" dirty="0" err="1">
                          <a:solidFill>
                            <a:srgbClr val="7030A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ís</a:t>
                      </a:r>
                      <a:endParaRPr lang="es-ES" sz="1000" b="1" dirty="0">
                        <a:solidFill>
                          <a:srgbClr val="7030A0"/>
                        </a:solidFill>
                        <a:latin typeface="Comic Sans MS" panose="030F0702030302020204" pitchFamily="66" charset="0"/>
                        <a:ea typeface="coffee+tea Medium" panose="02000603000000000000" pitchFamily="50" charset="0"/>
                      </a:endParaRPr>
                    </a:p>
                    <a:p>
                      <a:pPr algn="ctr"/>
                      <a:r>
                        <a:rPr lang="es-ES" sz="1000" b="1" dirty="0">
                          <a:solidFill>
                            <a:srgbClr val="7030A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-en</a:t>
                      </a:r>
                    </a:p>
                  </a:txBody>
                  <a:tcPr>
                    <a:solidFill>
                      <a:srgbClr val="EFE5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3756889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462BDCDE-993F-B0F2-8EDB-07265C7A9AC4}"/>
              </a:ext>
            </a:extLst>
          </p:cNvPr>
          <p:cNvSpPr txBox="1"/>
          <p:nvPr/>
        </p:nvSpPr>
        <p:spPr>
          <a:xfrm>
            <a:off x="10489789" y="1339133"/>
            <a:ext cx="2103466" cy="1169551"/>
          </a:xfrm>
          <a:prstGeom prst="rect">
            <a:avLst/>
          </a:prstGeom>
          <a:solidFill>
            <a:srgbClr val="E1FFE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s-ES" sz="1000" b="1" dirty="0" err="1">
                <a:latin typeface="Comic Sans MS" panose="030F0702030302020204" pitchFamily="66" charset="0"/>
              </a:rPr>
              <a:t>Examples</a:t>
            </a:r>
            <a:r>
              <a:rPr lang="es-ES" sz="1000" b="1" dirty="0">
                <a:latin typeface="Comic Sans MS" panose="030F0702030302020204" pitchFamily="66" charset="0"/>
              </a:rPr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</a:rPr>
              <a:t>Ella habl</a:t>
            </a:r>
            <a:r>
              <a:rPr lang="es-ES" sz="1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a</a:t>
            </a:r>
            <a:r>
              <a:rPr lang="es-ES" sz="1000" dirty="0">
                <a:latin typeface="Comic Sans MS" panose="030F0702030302020204" pitchFamily="66" charset="0"/>
              </a:rPr>
              <a:t> – </a:t>
            </a:r>
            <a:r>
              <a:rPr lang="es-ES" sz="1000" i="1" dirty="0" err="1">
                <a:solidFill>
                  <a:srgbClr val="008000"/>
                </a:solidFill>
                <a:latin typeface="Comic Sans MS" panose="030F0702030302020204" pitchFamily="66" charset="0"/>
              </a:rPr>
              <a:t>She</a:t>
            </a:r>
            <a:r>
              <a:rPr lang="es-ES" sz="1000" i="1" dirty="0">
                <a:solidFill>
                  <a:srgbClr val="008000"/>
                </a:solidFill>
                <a:latin typeface="Comic Sans MS" panose="030F0702030302020204" pitchFamily="66" charset="0"/>
              </a:rPr>
              <a:t> </a:t>
            </a:r>
            <a:r>
              <a:rPr lang="es-ES" sz="1000" i="1" dirty="0" err="1">
                <a:solidFill>
                  <a:srgbClr val="008000"/>
                </a:solidFill>
                <a:latin typeface="Comic Sans MS" panose="030F0702030302020204" pitchFamily="66" charset="0"/>
              </a:rPr>
              <a:t>talks</a:t>
            </a:r>
            <a:endParaRPr lang="es-ES" sz="1000" dirty="0">
              <a:solidFill>
                <a:srgbClr val="008000"/>
              </a:solidFill>
              <a:latin typeface="Comic Sans MS" panose="030F0702030302020204" pitchFamily="66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</a:rPr>
              <a:t>Nosotros com</a:t>
            </a:r>
            <a:r>
              <a:rPr lang="es-ES" sz="1000" b="1" dirty="0">
                <a:solidFill>
                  <a:srgbClr val="0070C0"/>
                </a:solidFill>
                <a:latin typeface="Comic Sans MS" panose="030F0702030302020204" pitchFamily="66" charset="0"/>
              </a:rPr>
              <a:t>emos</a:t>
            </a:r>
            <a:r>
              <a:rPr lang="es-ES" sz="1000" dirty="0">
                <a:latin typeface="Comic Sans MS" panose="030F0702030302020204" pitchFamily="66" charset="0"/>
              </a:rPr>
              <a:t> – </a:t>
            </a:r>
            <a:r>
              <a:rPr lang="es-ES" sz="1000" i="1" dirty="0">
                <a:solidFill>
                  <a:srgbClr val="008000"/>
                </a:solidFill>
                <a:latin typeface="Comic Sans MS" panose="030F0702030302020204" pitchFamily="66" charset="0"/>
              </a:rPr>
              <a:t>We </a:t>
            </a:r>
            <a:r>
              <a:rPr lang="es-ES" sz="1000" i="1" dirty="0" err="1">
                <a:solidFill>
                  <a:srgbClr val="008000"/>
                </a:solidFill>
                <a:latin typeface="Comic Sans MS" panose="030F0702030302020204" pitchFamily="66" charset="0"/>
              </a:rPr>
              <a:t>eat</a:t>
            </a:r>
            <a:endParaRPr lang="es-ES" sz="1000" dirty="0">
              <a:solidFill>
                <a:srgbClr val="008000"/>
              </a:solidFill>
              <a:latin typeface="Comic Sans MS" panose="030F0702030302020204" pitchFamily="66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</a:rPr>
              <a:t>Ellos viv</a:t>
            </a:r>
            <a:r>
              <a:rPr lang="es-ES" sz="1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en</a:t>
            </a:r>
            <a:r>
              <a:rPr lang="es-ES" sz="1000" dirty="0">
                <a:latin typeface="Comic Sans MS" panose="030F0702030302020204" pitchFamily="66" charset="0"/>
              </a:rPr>
              <a:t> – </a:t>
            </a:r>
            <a:r>
              <a:rPr lang="es-ES" sz="1000" i="1" dirty="0" err="1">
                <a:solidFill>
                  <a:srgbClr val="008000"/>
                </a:solidFill>
                <a:latin typeface="Comic Sans MS" panose="030F0702030302020204" pitchFamily="66" charset="0"/>
              </a:rPr>
              <a:t>They</a:t>
            </a:r>
            <a:r>
              <a:rPr lang="es-ES" sz="1000" i="1" dirty="0">
                <a:solidFill>
                  <a:srgbClr val="008000"/>
                </a:solidFill>
                <a:latin typeface="Comic Sans MS" panose="030F0702030302020204" pitchFamily="66" charset="0"/>
              </a:rPr>
              <a:t> live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</a:rPr>
              <a:t>Tú estudi</a:t>
            </a:r>
            <a:r>
              <a:rPr lang="es-ES" sz="1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as</a:t>
            </a:r>
            <a:r>
              <a:rPr lang="es-ES" sz="1000" dirty="0">
                <a:latin typeface="Comic Sans MS" panose="030F0702030302020204" pitchFamily="66" charset="0"/>
              </a:rPr>
              <a:t> – </a:t>
            </a:r>
            <a:r>
              <a:rPr lang="es-ES" sz="1000" i="1" dirty="0">
                <a:solidFill>
                  <a:srgbClr val="008000"/>
                </a:solidFill>
                <a:latin typeface="Comic Sans MS" panose="030F0702030302020204" pitchFamily="66" charset="0"/>
              </a:rPr>
              <a:t>You </a:t>
            </a:r>
            <a:r>
              <a:rPr lang="es-ES" sz="1000" i="1" dirty="0" err="1">
                <a:solidFill>
                  <a:srgbClr val="008000"/>
                </a:solidFill>
                <a:latin typeface="Comic Sans MS" panose="030F0702030302020204" pitchFamily="66" charset="0"/>
              </a:rPr>
              <a:t>study</a:t>
            </a:r>
            <a:endParaRPr lang="es-ES" sz="1000" i="1" dirty="0">
              <a:solidFill>
                <a:srgbClr val="008000"/>
              </a:solidFill>
              <a:latin typeface="Comic Sans MS" panose="030F0702030302020204" pitchFamily="66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</a:rPr>
              <a:t>Vosotros le</a:t>
            </a:r>
            <a:r>
              <a:rPr lang="es-ES" sz="1000" b="1" dirty="0">
                <a:solidFill>
                  <a:srgbClr val="0070C0"/>
                </a:solidFill>
                <a:latin typeface="Comic Sans MS" panose="030F0702030302020204" pitchFamily="66" charset="0"/>
              </a:rPr>
              <a:t>éis</a:t>
            </a:r>
            <a:r>
              <a:rPr lang="es-ES" sz="1000" dirty="0">
                <a:latin typeface="Comic Sans MS" panose="030F0702030302020204" pitchFamily="66" charset="0"/>
              </a:rPr>
              <a:t> – </a:t>
            </a:r>
            <a:r>
              <a:rPr lang="es-ES" sz="1000" i="1" dirty="0">
                <a:solidFill>
                  <a:srgbClr val="008000"/>
                </a:solidFill>
                <a:latin typeface="Comic Sans MS" panose="030F0702030302020204" pitchFamily="66" charset="0"/>
              </a:rPr>
              <a:t>You </a:t>
            </a:r>
            <a:r>
              <a:rPr lang="es-ES" sz="1000" i="1" dirty="0" err="1">
                <a:solidFill>
                  <a:srgbClr val="008000"/>
                </a:solidFill>
                <a:latin typeface="Comic Sans MS" panose="030F0702030302020204" pitchFamily="66" charset="0"/>
              </a:rPr>
              <a:t>all</a:t>
            </a:r>
            <a:r>
              <a:rPr lang="es-ES" sz="1000" i="1" dirty="0">
                <a:solidFill>
                  <a:srgbClr val="008000"/>
                </a:solidFill>
                <a:latin typeface="Comic Sans MS" panose="030F0702030302020204" pitchFamily="66" charset="0"/>
              </a:rPr>
              <a:t> read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</a:rPr>
              <a:t>Yo compart</a:t>
            </a:r>
            <a:r>
              <a:rPr lang="es-ES" sz="1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</a:t>
            </a:r>
            <a:r>
              <a:rPr lang="es-ES" sz="1000" dirty="0">
                <a:latin typeface="Comic Sans MS" panose="030F0702030302020204" pitchFamily="66" charset="0"/>
              </a:rPr>
              <a:t> – </a:t>
            </a:r>
            <a:r>
              <a:rPr lang="es-ES" sz="1000" i="1" dirty="0">
                <a:solidFill>
                  <a:srgbClr val="008000"/>
                </a:solidFill>
                <a:latin typeface="Comic Sans MS" panose="030F0702030302020204" pitchFamily="66" charset="0"/>
              </a:rPr>
              <a:t>I share</a:t>
            </a:r>
            <a:endParaRPr lang="es-ES" sz="1000" dirty="0">
              <a:solidFill>
                <a:srgbClr val="008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0" name="Text Box 2">
            <a:extLst>
              <a:ext uri="{FF2B5EF4-FFF2-40B4-BE49-F238E27FC236}">
                <a16:creationId xmlns:a16="http://schemas.microsoft.com/office/drawing/2014/main" id="{4075EF58-C41E-C573-8F05-F5CF68E9EB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6463" y="4551046"/>
            <a:ext cx="5225671" cy="2510060"/>
          </a:xfrm>
          <a:prstGeom prst="rect">
            <a:avLst/>
          </a:prstGeom>
          <a:pattFill prst="lgGrid">
            <a:fgClr>
              <a:srgbClr val="CCFFCC"/>
            </a:fgClr>
            <a:bgClr>
              <a:schemeClr val="bg1"/>
            </a:bgClr>
          </a:patt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GB" sz="1000" b="1" u="sng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THE PRETERITE TENSE (Regular verbs)</a:t>
            </a:r>
            <a:endParaRPr lang="en-GB" sz="1000" u="sng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In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order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to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conjugate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regular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verbs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in the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preterite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tense,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follow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these three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steps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228600" indent="-228600">
              <a:buAutoNum type="arabicPeriod"/>
            </a:pPr>
            <a:r>
              <a:rPr lang="es-E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Take the infinitive of a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verb</a:t>
            </a:r>
            <a:r>
              <a:rPr lang="es-E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lang="es-E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example</a:t>
            </a:r>
            <a:r>
              <a:rPr lang="es-E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“hablar”.</a:t>
            </a:r>
          </a:p>
          <a:p>
            <a:pPr marL="228600" indent="-228600">
              <a:buAutoNum type="arabicPeriod"/>
            </a:pPr>
            <a:r>
              <a:rPr lang="es-ES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Remove</a:t>
            </a:r>
            <a:r>
              <a:rPr lang="es-E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the infinitive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ending</a:t>
            </a:r>
            <a:r>
              <a:rPr lang="es-E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(-ar, -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er</a:t>
            </a:r>
            <a:r>
              <a:rPr lang="es-E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, -ir): “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habl</a:t>
            </a:r>
            <a:r>
              <a:rPr lang="es-E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-”.</a:t>
            </a:r>
          </a:p>
          <a:p>
            <a:pPr marL="228600" indent="-228600">
              <a:buAutoNum type="arabicPeriod"/>
            </a:pP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Add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the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appropriate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endings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es-ES" sz="10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indent="-228600">
              <a:buFont typeface="+mj-lt"/>
              <a:buAutoNum type="arabicPeriod" startAt="2"/>
            </a:pPr>
            <a:endParaRPr lang="es-ES" sz="10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s-ES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1" name="Tabla 16">
            <a:extLst>
              <a:ext uri="{FF2B5EF4-FFF2-40B4-BE49-F238E27FC236}">
                <a16:creationId xmlns:a16="http://schemas.microsoft.com/office/drawing/2014/main" id="{59627529-B850-13A1-9608-773032FF67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5361815"/>
              </p:ext>
            </p:extLst>
          </p:nvPr>
        </p:nvGraphicFramePr>
        <p:xfrm>
          <a:off x="7576423" y="5408876"/>
          <a:ext cx="2931934" cy="1249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03617">
                  <a:extLst>
                    <a:ext uri="{9D8B030D-6E8A-4147-A177-3AD203B41FA5}">
                      <a16:colId xmlns:a16="http://schemas.microsoft.com/office/drawing/2014/main" val="2030733123"/>
                    </a:ext>
                  </a:extLst>
                </a:gridCol>
                <a:gridCol w="644983">
                  <a:extLst>
                    <a:ext uri="{9D8B030D-6E8A-4147-A177-3AD203B41FA5}">
                      <a16:colId xmlns:a16="http://schemas.microsoft.com/office/drawing/2014/main" val="3468543288"/>
                    </a:ext>
                  </a:extLst>
                </a:gridCol>
                <a:gridCol w="641667">
                  <a:extLst>
                    <a:ext uri="{9D8B030D-6E8A-4147-A177-3AD203B41FA5}">
                      <a16:colId xmlns:a16="http://schemas.microsoft.com/office/drawing/2014/main" val="1272420323"/>
                    </a:ext>
                  </a:extLst>
                </a:gridCol>
                <a:gridCol w="641667">
                  <a:extLst>
                    <a:ext uri="{9D8B030D-6E8A-4147-A177-3AD203B41FA5}">
                      <a16:colId xmlns:a16="http://schemas.microsoft.com/office/drawing/2014/main" val="274376476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s-ES" sz="1000" b="1" dirty="0" err="1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Subject</a:t>
                      </a:r>
                      <a:r>
                        <a:rPr lang="es-ES" sz="1000" b="1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 </a:t>
                      </a:r>
                      <a:r>
                        <a:rPr lang="es-ES" sz="1000" b="1" dirty="0" err="1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pr</a:t>
                      </a:r>
                      <a:r>
                        <a:rPr lang="es-ES" sz="1000" b="1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.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1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AR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1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ER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1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IR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13596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es-ES" sz="1000" dirty="0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Yo</a:t>
                      </a:r>
                    </a:p>
                    <a:p>
                      <a:pPr algn="r"/>
                      <a:r>
                        <a:rPr lang="es-ES" sz="1000" dirty="0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Tú</a:t>
                      </a:r>
                    </a:p>
                    <a:p>
                      <a:pPr algn="r"/>
                      <a:r>
                        <a:rPr lang="es-ES" sz="1000" dirty="0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Él/ella/usted</a:t>
                      </a:r>
                    </a:p>
                    <a:p>
                      <a:pPr algn="r"/>
                      <a:r>
                        <a:rPr lang="es-ES" sz="1000" dirty="0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Nosotros/as</a:t>
                      </a:r>
                    </a:p>
                    <a:p>
                      <a:pPr algn="r"/>
                      <a:r>
                        <a:rPr lang="es-ES" sz="1000" dirty="0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Vosotros/as</a:t>
                      </a:r>
                    </a:p>
                    <a:p>
                      <a:pPr algn="r"/>
                      <a:r>
                        <a:rPr lang="es-ES" sz="1000" dirty="0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Ellos/as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-é</a:t>
                      </a:r>
                    </a:p>
                    <a:p>
                      <a:pPr algn="ctr"/>
                      <a:r>
                        <a:rPr lang="pt-BR" sz="10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-</a:t>
                      </a:r>
                      <a:r>
                        <a:rPr lang="pt-BR" sz="1000" b="1" dirty="0" err="1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aste</a:t>
                      </a:r>
                      <a:endParaRPr lang="pt-BR" sz="1000" b="1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  <a:ea typeface="coffee+tea Medium" panose="02000603000000000000" pitchFamily="50" charset="0"/>
                      </a:endParaRPr>
                    </a:p>
                    <a:p>
                      <a:pPr algn="ctr"/>
                      <a:r>
                        <a:rPr lang="pt-BR" sz="10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-ó</a:t>
                      </a:r>
                    </a:p>
                    <a:p>
                      <a:pPr algn="ctr"/>
                      <a:r>
                        <a:rPr lang="pt-BR" sz="10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-amos</a:t>
                      </a:r>
                    </a:p>
                    <a:p>
                      <a:pPr algn="ctr"/>
                      <a:r>
                        <a:rPr lang="pt-BR" sz="10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-</a:t>
                      </a:r>
                      <a:r>
                        <a:rPr lang="pt-BR" sz="1000" b="1" dirty="0" err="1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ásteis</a:t>
                      </a:r>
                      <a:endParaRPr lang="pt-BR" sz="1000" b="1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  <a:ea typeface="coffee+tea Medium" panose="02000603000000000000" pitchFamily="50" charset="0"/>
                      </a:endParaRPr>
                    </a:p>
                    <a:p>
                      <a:pPr algn="ctr"/>
                      <a:r>
                        <a:rPr lang="pt-BR" sz="10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-</a:t>
                      </a:r>
                      <a:r>
                        <a:rPr lang="pt-BR" sz="1000" b="1" dirty="0" err="1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ron</a:t>
                      </a:r>
                      <a:endParaRPr lang="es-ES" sz="1000" b="1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  <a:ea typeface="coffee+tea Medium" panose="02000603000000000000" pitchFamily="50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b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-í</a:t>
                      </a:r>
                    </a:p>
                    <a:p>
                      <a:pPr algn="ctr"/>
                      <a:r>
                        <a:rPr lang="pt-BR" sz="1000" b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-</a:t>
                      </a:r>
                      <a:r>
                        <a:rPr lang="pt-BR" sz="1000" b="1" dirty="0" err="1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iste</a:t>
                      </a:r>
                      <a:endParaRPr lang="pt-BR" sz="1000" b="1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  <a:ea typeface="coffee+tea Medium" panose="02000603000000000000" pitchFamily="50" charset="0"/>
                      </a:endParaRPr>
                    </a:p>
                    <a:p>
                      <a:pPr algn="ctr"/>
                      <a:r>
                        <a:rPr lang="pt-BR" sz="1000" b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-</a:t>
                      </a:r>
                      <a:r>
                        <a:rPr lang="pt-BR" sz="1000" b="1" dirty="0" err="1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ió</a:t>
                      </a:r>
                      <a:endParaRPr lang="pt-BR" sz="1000" b="1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  <a:ea typeface="coffee+tea Medium" panose="02000603000000000000" pitchFamily="50" charset="0"/>
                      </a:endParaRPr>
                    </a:p>
                    <a:p>
                      <a:pPr algn="ctr"/>
                      <a:r>
                        <a:rPr lang="pt-BR" sz="1000" b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-imos</a:t>
                      </a:r>
                    </a:p>
                    <a:p>
                      <a:pPr algn="ctr"/>
                      <a:r>
                        <a:rPr lang="pt-BR" sz="1000" b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-</a:t>
                      </a:r>
                      <a:r>
                        <a:rPr lang="pt-BR" sz="1000" b="1" dirty="0" err="1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ísteis</a:t>
                      </a:r>
                      <a:endParaRPr lang="pt-BR" sz="1000" b="1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  <a:ea typeface="coffee+tea Medium" panose="02000603000000000000" pitchFamily="50" charset="0"/>
                      </a:endParaRPr>
                    </a:p>
                    <a:p>
                      <a:pPr algn="ctr"/>
                      <a:r>
                        <a:rPr lang="pt-BR" sz="1000" b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-</a:t>
                      </a:r>
                      <a:r>
                        <a:rPr lang="pt-BR" sz="1000" b="1" dirty="0" err="1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ieron</a:t>
                      </a:r>
                      <a:endParaRPr lang="es-ES" sz="1000" b="1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  <a:ea typeface="coffee+tea Medium" panose="02000603000000000000" pitchFamily="50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1" dirty="0">
                          <a:solidFill>
                            <a:srgbClr val="7030A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-í</a:t>
                      </a:r>
                    </a:p>
                    <a:p>
                      <a:pPr algn="ctr"/>
                      <a:r>
                        <a:rPr lang="es-ES" sz="1000" b="1" dirty="0">
                          <a:solidFill>
                            <a:srgbClr val="7030A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-iste</a:t>
                      </a:r>
                    </a:p>
                    <a:p>
                      <a:pPr algn="ctr"/>
                      <a:r>
                        <a:rPr lang="es-ES" sz="1000" b="1" dirty="0">
                          <a:solidFill>
                            <a:srgbClr val="7030A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-</a:t>
                      </a:r>
                      <a:r>
                        <a:rPr lang="es-ES" sz="1000" b="1" dirty="0" err="1">
                          <a:solidFill>
                            <a:srgbClr val="7030A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ió</a:t>
                      </a:r>
                      <a:endParaRPr lang="es-ES" sz="1000" b="1" dirty="0">
                        <a:solidFill>
                          <a:srgbClr val="7030A0"/>
                        </a:solidFill>
                        <a:latin typeface="Comic Sans MS" panose="030F0702030302020204" pitchFamily="66" charset="0"/>
                        <a:ea typeface="coffee+tea Medium" panose="02000603000000000000" pitchFamily="50" charset="0"/>
                      </a:endParaRPr>
                    </a:p>
                    <a:p>
                      <a:pPr algn="ctr"/>
                      <a:r>
                        <a:rPr lang="es-ES" sz="1000" b="1" dirty="0">
                          <a:solidFill>
                            <a:srgbClr val="7030A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-</a:t>
                      </a:r>
                      <a:r>
                        <a:rPr lang="es-ES" sz="1000" b="1" dirty="0" err="1">
                          <a:solidFill>
                            <a:srgbClr val="7030A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imos</a:t>
                      </a:r>
                      <a:endParaRPr lang="es-ES" sz="1000" b="1" dirty="0">
                        <a:solidFill>
                          <a:srgbClr val="7030A0"/>
                        </a:solidFill>
                        <a:latin typeface="Comic Sans MS" panose="030F0702030302020204" pitchFamily="66" charset="0"/>
                        <a:ea typeface="coffee+tea Medium" panose="02000603000000000000" pitchFamily="50" charset="0"/>
                      </a:endParaRPr>
                    </a:p>
                    <a:p>
                      <a:pPr algn="ctr"/>
                      <a:r>
                        <a:rPr lang="es-ES" sz="1000" b="1" dirty="0">
                          <a:solidFill>
                            <a:srgbClr val="7030A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-</a:t>
                      </a:r>
                      <a:r>
                        <a:rPr lang="es-ES" sz="1000" b="1" dirty="0" err="1">
                          <a:solidFill>
                            <a:srgbClr val="7030A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ísteis</a:t>
                      </a:r>
                      <a:endParaRPr lang="es-ES" sz="1000" b="1" dirty="0">
                        <a:solidFill>
                          <a:srgbClr val="7030A0"/>
                        </a:solidFill>
                        <a:latin typeface="Comic Sans MS" panose="030F0702030302020204" pitchFamily="66" charset="0"/>
                        <a:ea typeface="coffee+tea Medium" panose="02000603000000000000" pitchFamily="50" charset="0"/>
                      </a:endParaRPr>
                    </a:p>
                    <a:p>
                      <a:pPr algn="ctr"/>
                      <a:r>
                        <a:rPr lang="es-ES" sz="1000" b="1" dirty="0">
                          <a:solidFill>
                            <a:srgbClr val="7030A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-</a:t>
                      </a:r>
                      <a:r>
                        <a:rPr lang="es-ES" sz="1000" b="1" dirty="0" err="1">
                          <a:solidFill>
                            <a:srgbClr val="7030A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ieron</a:t>
                      </a:r>
                      <a:endParaRPr lang="es-ES" sz="1000" b="1" dirty="0">
                        <a:solidFill>
                          <a:srgbClr val="7030A0"/>
                        </a:solidFill>
                        <a:latin typeface="Comic Sans MS" panose="030F0702030302020204" pitchFamily="66" charset="0"/>
                        <a:ea typeface="coffee+tea Medium" panose="02000603000000000000" pitchFamily="50" charset="0"/>
                      </a:endParaRPr>
                    </a:p>
                  </a:txBody>
                  <a:tcPr>
                    <a:solidFill>
                      <a:srgbClr val="EFE5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3756889"/>
                  </a:ext>
                </a:extLst>
              </a:tr>
            </a:tbl>
          </a:graphicData>
        </a:graphic>
      </p:graphicFrame>
      <p:sp>
        <p:nvSpPr>
          <p:cNvPr id="22" name="TextBox 21">
            <a:extLst>
              <a:ext uri="{FF2B5EF4-FFF2-40B4-BE49-F238E27FC236}">
                <a16:creationId xmlns:a16="http://schemas.microsoft.com/office/drawing/2014/main" id="{69169797-38EA-6983-832A-1C843C61C04A}"/>
              </a:ext>
            </a:extLst>
          </p:cNvPr>
          <p:cNvSpPr txBox="1"/>
          <p:nvPr/>
        </p:nvSpPr>
        <p:spPr>
          <a:xfrm>
            <a:off x="10579260" y="5448940"/>
            <a:ext cx="2031356" cy="1169551"/>
          </a:xfrm>
          <a:prstGeom prst="rect">
            <a:avLst/>
          </a:prstGeom>
          <a:solidFill>
            <a:srgbClr val="E1FFE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s-ES" sz="1000" b="1" dirty="0" err="1">
                <a:latin typeface="Comic Sans MS" panose="030F0702030302020204" pitchFamily="66" charset="0"/>
              </a:rPr>
              <a:t>Examples</a:t>
            </a:r>
            <a:r>
              <a:rPr lang="es-ES" sz="1000" b="1" dirty="0">
                <a:latin typeface="Comic Sans MS" panose="030F0702030302020204" pitchFamily="66" charset="0"/>
              </a:rPr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</a:rPr>
              <a:t>Yo habl</a:t>
            </a:r>
            <a:r>
              <a:rPr lang="es-ES" sz="1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é</a:t>
            </a:r>
            <a:r>
              <a:rPr lang="es-ES" sz="1000" dirty="0">
                <a:latin typeface="Comic Sans MS" panose="030F0702030302020204" pitchFamily="66" charset="0"/>
              </a:rPr>
              <a:t> – </a:t>
            </a:r>
            <a:r>
              <a:rPr lang="es-ES" sz="1000" i="1" dirty="0">
                <a:solidFill>
                  <a:srgbClr val="008000"/>
                </a:solidFill>
                <a:latin typeface="Comic Sans MS" panose="030F0702030302020204" pitchFamily="66" charset="0"/>
              </a:rPr>
              <a:t>I </a:t>
            </a:r>
            <a:r>
              <a:rPr lang="es-ES" sz="1000" i="1" dirty="0" err="1">
                <a:solidFill>
                  <a:srgbClr val="008000"/>
                </a:solidFill>
                <a:latin typeface="Comic Sans MS" panose="030F0702030302020204" pitchFamily="66" charset="0"/>
              </a:rPr>
              <a:t>talked</a:t>
            </a:r>
            <a:endParaRPr lang="es-ES" sz="1000" dirty="0">
              <a:solidFill>
                <a:srgbClr val="008000"/>
              </a:solidFill>
              <a:latin typeface="Comic Sans MS" panose="030F0702030302020204" pitchFamily="66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</a:rPr>
              <a:t>Nosotros com</a:t>
            </a:r>
            <a:r>
              <a:rPr lang="es-ES" sz="1000" b="1" dirty="0">
                <a:solidFill>
                  <a:srgbClr val="0070C0"/>
                </a:solidFill>
                <a:latin typeface="Comic Sans MS" panose="030F0702030302020204" pitchFamily="66" charset="0"/>
              </a:rPr>
              <a:t>imos</a:t>
            </a:r>
            <a:r>
              <a:rPr lang="es-ES" sz="1000" dirty="0">
                <a:latin typeface="Comic Sans MS" panose="030F0702030302020204" pitchFamily="66" charset="0"/>
              </a:rPr>
              <a:t> – </a:t>
            </a:r>
            <a:r>
              <a:rPr lang="es-ES" sz="1000" i="1" dirty="0">
                <a:solidFill>
                  <a:srgbClr val="008000"/>
                </a:solidFill>
                <a:latin typeface="Comic Sans MS" panose="030F0702030302020204" pitchFamily="66" charset="0"/>
              </a:rPr>
              <a:t>We ate</a:t>
            </a:r>
            <a:endParaRPr lang="es-ES" sz="1000" dirty="0">
              <a:solidFill>
                <a:srgbClr val="008000"/>
              </a:solidFill>
              <a:latin typeface="Comic Sans MS" panose="030F0702030302020204" pitchFamily="66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</a:rPr>
              <a:t>Tú viv</a:t>
            </a:r>
            <a:r>
              <a:rPr lang="es-ES" sz="1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iste</a:t>
            </a:r>
            <a:r>
              <a:rPr lang="es-ES" sz="1000" dirty="0">
                <a:latin typeface="Comic Sans MS" panose="030F0702030302020204" pitchFamily="66" charset="0"/>
              </a:rPr>
              <a:t> – </a:t>
            </a:r>
            <a:r>
              <a:rPr lang="es-ES" sz="1000" i="1" dirty="0">
                <a:solidFill>
                  <a:srgbClr val="008000"/>
                </a:solidFill>
                <a:latin typeface="Comic Sans MS" panose="030F0702030302020204" pitchFamily="66" charset="0"/>
              </a:rPr>
              <a:t>You </a:t>
            </a:r>
            <a:r>
              <a:rPr lang="es-ES" sz="1000" i="1" dirty="0" err="1">
                <a:solidFill>
                  <a:srgbClr val="008000"/>
                </a:solidFill>
                <a:latin typeface="Comic Sans MS" panose="030F0702030302020204" pitchFamily="66" charset="0"/>
              </a:rPr>
              <a:t>lived</a:t>
            </a:r>
            <a:endParaRPr lang="es-ES" sz="1000" i="1" dirty="0">
              <a:solidFill>
                <a:srgbClr val="008000"/>
              </a:solidFill>
              <a:latin typeface="Comic Sans MS" panose="030F0702030302020204" pitchFamily="66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</a:rPr>
              <a:t>Él escuch</a:t>
            </a:r>
            <a:r>
              <a:rPr lang="es-ES" sz="1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ó</a:t>
            </a:r>
            <a:r>
              <a:rPr lang="es-ES" sz="1000" dirty="0">
                <a:latin typeface="Comic Sans MS" panose="030F0702030302020204" pitchFamily="66" charset="0"/>
              </a:rPr>
              <a:t> – </a:t>
            </a:r>
            <a:r>
              <a:rPr lang="es-ES" sz="1000" i="1" dirty="0">
                <a:solidFill>
                  <a:srgbClr val="008000"/>
                </a:solidFill>
                <a:latin typeface="Comic Sans MS" panose="030F0702030302020204" pitchFamily="66" charset="0"/>
              </a:rPr>
              <a:t>He </a:t>
            </a:r>
            <a:r>
              <a:rPr lang="es-ES" sz="1000" i="1" dirty="0" err="1">
                <a:solidFill>
                  <a:srgbClr val="008000"/>
                </a:solidFill>
                <a:latin typeface="Comic Sans MS" panose="030F0702030302020204" pitchFamily="66" charset="0"/>
              </a:rPr>
              <a:t>listened</a:t>
            </a:r>
            <a:endParaRPr lang="es-ES" sz="1000" i="1" dirty="0">
              <a:solidFill>
                <a:srgbClr val="008000"/>
              </a:solidFill>
              <a:latin typeface="Comic Sans MS" panose="030F0702030302020204" pitchFamily="66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</a:rPr>
              <a:t>Ellos </a:t>
            </a:r>
            <a:r>
              <a:rPr lang="es-ES" sz="1000" dirty="0" err="1">
                <a:latin typeface="Comic Sans MS" panose="030F0702030302020204" pitchFamily="66" charset="0"/>
              </a:rPr>
              <a:t>bebl</a:t>
            </a:r>
            <a:r>
              <a:rPr lang="es-ES" sz="1000" b="1" dirty="0" err="1">
                <a:solidFill>
                  <a:srgbClr val="0070C0"/>
                </a:solidFill>
                <a:latin typeface="Comic Sans MS" panose="030F0702030302020204" pitchFamily="66" charset="0"/>
              </a:rPr>
              <a:t>ieron</a:t>
            </a:r>
            <a:r>
              <a:rPr lang="es-ES" sz="1000" dirty="0">
                <a:latin typeface="Comic Sans MS" panose="030F0702030302020204" pitchFamily="66" charset="0"/>
              </a:rPr>
              <a:t> – </a:t>
            </a:r>
            <a:r>
              <a:rPr lang="es-ES" sz="1000" i="1" dirty="0" err="1">
                <a:solidFill>
                  <a:srgbClr val="008000"/>
                </a:solidFill>
                <a:latin typeface="Comic Sans MS" panose="030F0702030302020204" pitchFamily="66" charset="0"/>
              </a:rPr>
              <a:t>They</a:t>
            </a:r>
            <a:r>
              <a:rPr lang="es-ES" sz="1000" i="1" dirty="0">
                <a:solidFill>
                  <a:srgbClr val="008000"/>
                </a:solidFill>
                <a:latin typeface="Comic Sans MS" panose="030F0702030302020204" pitchFamily="66" charset="0"/>
              </a:rPr>
              <a:t> </a:t>
            </a:r>
            <a:r>
              <a:rPr lang="es-ES" sz="1000" i="1" dirty="0" err="1">
                <a:solidFill>
                  <a:srgbClr val="008000"/>
                </a:solidFill>
                <a:latin typeface="Comic Sans MS" panose="030F0702030302020204" pitchFamily="66" charset="0"/>
              </a:rPr>
              <a:t>drunk</a:t>
            </a:r>
            <a:endParaRPr lang="es-ES" sz="1000" i="1" dirty="0">
              <a:solidFill>
                <a:srgbClr val="008000"/>
              </a:solidFill>
              <a:latin typeface="Comic Sans MS" panose="030F0702030302020204" pitchFamily="66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</a:rPr>
              <a:t>Yo compart</a:t>
            </a:r>
            <a:r>
              <a:rPr lang="es-ES" sz="1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í</a:t>
            </a:r>
            <a:r>
              <a:rPr lang="es-ES" sz="1000" dirty="0">
                <a:latin typeface="Comic Sans MS" panose="030F0702030302020204" pitchFamily="66" charset="0"/>
              </a:rPr>
              <a:t> – </a:t>
            </a:r>
            <a:r>
              <a:rPr lang="es-ES" sz="1000" i="1" dirty="0">
                <a:solidFill>
                  <a:srgbClr val="008000"/>
                </a:solidFill>
                <a:latin typeface="Comic Sans MS" panose="030F0702030302020204" pitchFamily="66" charset="0"/>
              </a:rPr>
              <a:t>I </a:t>
            </a:r>
            <a:r>
              <a:rPr lang="es-ES" sz="1000" i="1" dirty="0" err="1">
                <a:solidFill>
                  <a:srgbClr val="008000"/>
                </a:solidFill>
                <a:latin typeface="Comic Sans MS" panose="030F0702030302020204" pitchFamily="66" charset="0"/>
              </a:rPr>
              <a:t>shared</a:t>
            </a:r>
            <a:endParaRPr lang="es-ES" sz="1000" dirty="0">
              <a:solidFill>
                <a:srgbClr val="008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22DA620-6497-428C-D4A7-AAFFCC3A55E6}"/>
              </a:ext>
            </a:extLst>
          </p:cNvPr>
          <p:cNvSpPr txBox="1"/>
          <p:nvPr/>
        </p:nvSpPr>
        <p:spPr>
          <a:xfrm>
            <a:off x="1892300" y="5898754"/>
            <a:ext cx="195363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fantástico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/a 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– </a:t>
            </a:r>
            <a:r>
              <a:rPr lang="en-GB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fantastic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guay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– 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</a:t>
            </a:r>
            <a:r>
              <a:rPr lang="en-GB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ool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</a:t>
            </a:r>
            <a:r>
              <a:rPr lang="en-GB" sz="100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errible 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– </a:t>
            </a:r>
            <a:r>
              <a:rPr lang="en-GB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terrible</a:t>
            </a:r>
            <a:endParaRPr lang="es-ES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 descr="A cartoon of a child wearing headphones&#10;&#10;Description automatically generated">
            <a:extLst>
              <a:ext uri="{FF2B5EF4-FFF2-40B4-BE49-F238E27FC236}">
                <a16:creationId xmlns:a16="http://schemas.microsoft.com/office/drawing/2014/main" id="{5E6705B5-93DB-3BE9-A2B8-4167A359BD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0856" y="1116462"/>
            <a:ext cx="755076" cy="75507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28A8F45-A889-66FE-0D5E-31D38729981A}"/>
              </a:ext>
            </a:extLst>
          </p:cNvPr>
          <p:cNvSpPr txBox="1"/>
          <p:nvPr/>
        </p:nvSpPr>
        <p:spPr>
          <a:xfrm>
            <a:off x="2063750" y="7156054"/>
            <a:ext cx="185203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…*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horroroso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– </a:t>
            </a:r>
            <a:r>
              <a:rPr lang="en-GB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horrific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…bad 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– </a:t>
            </a:r>
            <a:r>
              <a:rPr lang="en-GB" sz="1000" i="1" dirty="0" err="1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malo</a:t>
            </a:r>
            <a:endParaRPr lang="en-GB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…terrible </a:t>
            </a: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– </a:t>
            </a:r>
            <a:r>
              <a:rPr lang="en-GB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terrible</a:t>
            </a:r>
            <a:endParaRPr lang="es-ES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 descr="A hand with a thumb down&#10;&#10;Description automatically generated">
            <a:extLst>
              <a:ext uri="{FF2B5EF4-FFF2-40B4-BE49-F238E27FC236}">
                <a16:creationId xmlns:a16="http://schemas.microsoft.com/office/drawing/2014/main" id="{B7D63406-62A9-598C-42BF-70404715E2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8166" y="8529997"/>
            <a:ext cx="832934" cy="832934"/>
          </a:xfrm>
          <a:prstGeom prst="rect">
            <a:avLst/>
          </a:prstGeom>
        </p:spPr>
      </p:pic>
      <p:sp>
        <p:nvSpPr>
          <p:cNvPr id="14" name="Text Box 2">
            <a:extLst>
              <a:ext uri="{FF2B5EF4-FFF2-40B4-BE49-F238E27FC236}">
                <a16:creationId xmlns:a16="http://schemas.microsoft.com/office/drawing/2014/main" id="{E1B6FBA4-9641-B25E-DB8A-A3D500A66E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6462" y="7156054"/>
            <a:ext cx="5225671" cy="2328187"/>
          </a:xfrm>
          <a:prstGeom prst="rect">
            <a:avLst/>
          </a:prstGeom>
          <a:pattFill prst="lgGrid">
            <a:fgClr>
              <a:srgbClr val="E1FFE1"/>
            </a:fgClr>
            <a:bgClr>
              <a:schemeClr val="bg1"/>
            </a:bgClr>
          </a:patt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THE NEAR FUTURE TENSE</a:t>
            </a:r>
            <a:endParaRPr lang="en-GB" sz="1000" u="sng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GB" sz="1000" dirty="0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You use the near future tense to say </a:t>
            </a:r>
            <a:r>
              <a:rPr lang="en-GB" sz="1000" b="1" dirty="0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what you are going to do</a:t>
            </a:r>
            <a:r>
              <a:rPr lang="en-GB" sz="1000" dirty="0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. For example: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Voy</a:t>
            </a:r>
            <a:r>
              <a:rPr lang="en-GB" sz="1000" dirty="0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a </a:t>
            </a:r>
            <a:r>
              <a:rPr lang="en-GB" sz="1000" dirty="0" err="1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ir</a:t>
            </a:r>
            <a:r>
              <a:rPr lang="en-GB" sz="1000" dirty="0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al cine. </a:t>
            </a:r>
            <a:r>
              <a:rPr lang="en-GB" sz="1000" dirty="0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I am going to the cinema</a:t>
            </a:r>
            <a:r>
              <a:rPr lang="en-GB" sz="1000" dirty="0">
                <a:solidFill>
                  <a:srgbClr val="008000"/>
                </a:solidFill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Vamos</a:t>
            </a:r>
            <a:r>
              <a:rPr lang="en-GB" sz="1000" dirty="0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a </a:t>
            </a:r>
            <a:r>
              <a:rPr lang="en-GB" sz="1000" dirty="0" err="1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salir</a:t>
            </a:r>
            <a:r>
              <a:rPr lang="en-GB" sz="1000" dirty="0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. </a:t>
            </a:r>
            <a:r>
              <a:rPr lang="en-GB" sz="1000" dirty="0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We are going out.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500" dirty="0">
              <a:solidFill>
                <a:srgbClr val="FF0000"/>
              </a:solidFill>
              <a:latin typeface="Comic Sans MS" panose="030F0702030302020204" pitchFamily="66" charset="0"/>
              <a:ea typeface="coffee+tea Medium" panose="02000603000000000000" pitchFamily="50" charset="0"/>
              <a:cs typeface="Times New Roman" panose="02020603050405020304" pitchFamily="18" charset="0"/>
            </a:endParaRPr>
          </a:p>
          <a:p>
            <a:r>
              <a:rPr lang="en-US" sz="1000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The near future tense follows the following structure (see table below) and it is made of three parts:</a:t>
            </a:r>
          </a:p>
          <a:p>
            <a:endParaRPr lang="en-GB" sz="1000" dirty="0">
              <a:effectLst/>
              <a:latin typeface="Comic Sans MS" panose="030F0702030302020204" pitchFamily="66" charset="0"/>
              <a:ea typeface="coffee+tea Medium" panose="02000603000000000000" pitchFamily="50" charset="0"/>
              <a:cs typeface="Times New Roman" panose="02020603050405020304" pitchFamily="18" charset="0"/>
            </a:endParaRPr>
          </a:p>
          <a:p>
            <a:endParaRPr lang="es-ES" sz="1000" b="1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8CAA2329-0F3C-8775-8F94-C1009E21AE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3889514"/>
              </p:ext>
            </p:extLst>
          </p:nvPr>
        </p:nvGraphicFramePr>
        <p:xfrm>
          <a:off x="7643663" y="8220903"/>
          <a:ext cx="4069801" cy="1143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22003">
                  <a:extLst>
                    <a:ext uri="{9D8B030D-6E8A-4147-A177-3AD203B41FA5}">
                      <a16:colId xmlns:a16="http://schemas.microsoft.com/office/drawing/2014/main" val="570820360"/>
                    </a:ext>
                  </a:extLst>
                </a:gridCol>
                <a:gridCol w="872034">
                  <a:extLst>
                    <a:ext uri="{9D8B030D-6E8A-4147-A177-3AD203B41FA5}">
                      <a16:colId xmlns:a16="http://schemas.microsoft.com/office/drawing/2014/main" val="4192501820"/>
                    </a:ext>
                  </a:extLst>
                </a:gridCol>
                <a:gridCol w="627449">
                  <a:extLst>
                    <a:ext uri="{9D8B030D-6E8A-4147-A177-3AD203B41FA5}">
                      <a16:colId xmlns:a16="http://schemas.microsoft.com/office/drawing/2014/main" val="2215168070"/>
                    </a:ext>
                  </a:extLst>
                </a:gridCol>
                <a:gridCol w="1248315">
                  <a:extLst>
                    <a:ext uri="{9D8B030D-6E8A-4147-A177-3AD203B41FA5}">
                      <a16:colId xmlns:a16="http://schemas.microsoft.com/office/drawing/2014/main" val="2743766287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1. Verb “</a:t>
                      </a:r>
                      <a:r>
                        <a:rPr lang="en-GB" sz="900" b="1" dirty="0" err="1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ir</a:t>
                      </a:r>
                      <a:r>
                        <a:rPr lang="en-GB" sz="900" b="1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” (to go)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2. “a”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3. An infinitive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609831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900" dirty="0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(</a:t>
                      </a:r>
                      <a:r>
                        <a:rPr lang="en-GB" sz="900" dirty="0" err="1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Yo</a:t>
                      </a:r>
                      <a:r>
                        <a:rPr lang="en-GB" sz="900" dirty="0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)</a:t>
                      </a:r>
                      <a:r>
                        <a:rPr lang="en-GB" sz="900" baseline="0" dirty="0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 </a:t>
                      </a:r>
                      <a:r>
                        <a:rPr lang="en-GB" sz="900" b="1" baseline="0" dirty="0" err="1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voy</a:t>
                      </a:r>
                    </a:p>
                    <a:p>
                      <a:r>
                        <a:rPr lang="en-GB" sz="900" dirty="0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(Tú)</a:t>
                      </a:r>
                      <a:r>
                        <a:rPr lang="en-GB" sz="900" baseline="0" dirty="0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 </a:t>
                      </a:r>
                      <a:r>
                        <a:rPr lang="en-GB" sz="900" b="1" baseline="0" dirty="0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vas</a:t>
                      </a:r>
                    </a:p>
                    <a:p>
                      <a:r>
                        <a:rPr lang="en-GB" sz="900" dirty="0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(</a:t>
                      </a:r>
                      <a:r>
                        <a:rPr lang="en-GB" sz="900" dirty="0" err="1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Él</a:t>
                      </a:r>
                      <a:r>
                        <a:rPr lang="en-GB" sz="900" dirty="0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/</a:t>
                      </a:r>
                      <a:r>
                        <a:rPr lang="en-GB" sz="900" dirty="0" err="1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ella</a:t>
                      </a:r>
                      <a:r>
                        <a:rPr lang="en-GB" sz="900" dirty="0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)</a:t>
                      </a:r>
                      <a:r>
                        <a:rPr lang="en-GB" sz="900" baseline="0" dirty="0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 </a:t>
                      </a:r>
                      <a:r>
                        <a:rPr lang="en-GB" sz="900" b="1" baseline="0" dirty="0" err="1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va</a:t>
                      </a:r>
                      <a:endParaRPr lang="en-GB" sz="900" b="1" baseline="0" dirty="0">
                        <a:latin typeface="Comic Sans MS" panose="030F0702030302020204" pitchFamily="66" charset="0"/>
                        <a:ea typeface="coffee+tea Medium" panose="02000603000000000000" pitchFamily="50" charset="0"/>
                      </a:endParaRPr>
                    </a:p>
                    <a:p>
                      <a:r>
                        <a:rPr lang="en-GB" sz="900" dirty="0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(</a:t>
                      </a:r>
                      <a:r>
                        <a:rPr lang="en-GB" sz="900" dirty="0" err="1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Nosotros</a:t>
                      </a:r>
                      <a:r>
                        <a:rPr lang="en-GB" sz="900" dirty="0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/as) </a:t>
                      </a:r>
                      <a:r>
                        <a:rPr lang="en-GB" sz="900" b="1" dirty="0" err="1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vamos</a:t>
                      </a:r>
                      <a:endParaRPr lang="en-GB" sz="900" b="1" dirty="0">
                        <a:latin typeface="Comic Sans MS" panose="030F0702030302020204" pitchFamily="66" charset="0"/>
                        <a:ea typeface="coffee+tea Medium" panose="02000603000000000000" pitchFamily="50" charset="0"/>
                      </a:endParaRPr>
                    </a:p>
                    <a:p>
                      <a:r>
                        <a:rPr lang="en-GB" sz="900" dirty="0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(</a:t>
                      </a:r>
                      <a:r>
                        <a:rPr lang="en-GB" sz="900" dirty="0" err="1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Vosotros</a:t>
                      </a:r>
                      <a:r>
                        <a:rPr lang="en-GB" sz="900" dirty="0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/as) </a:t>
                      </a:r>
                      <a:r>
                        <a:rPr lang="en-GB" sz="900" b="1" dirty="0" err="1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vais</a:t>
                      </a:r>
                      <a:endParaRPr lang="en-GB" sz="900" b="1" dirty="0">
                        <a:latin typeface="Comic Sans MS" panose="030F0702030302020204" pitchFamily="66" charset="0"/>
                        <a:ea typeface="coffee+tea Medium" panose="02000603000000000000" pitchFamily="50" charset="0"/>
                      </a:endParaRPr>
                    </a:p>
                    <a:p>
                      <a:r>
                        <a:rPr lang="en-GB" sz="900" dirty="0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(</a:t>
                      </a:r>
                      <a:r>
                        <a:rPr lang="en-GB" sz="900" dirty="0" err="1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Ellos</a:t>
                      </a:r>
                      <a:r>
                        <a:rPr lang="en-GB" sz="900" dirty="0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/as)</a:t>
                      </a:r>
                      <a:r>
                        <a:rPr lang="en-GB" sz="900" baseline="0" dirty="0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 </a:t>
                      </a:r>
                      <a:r>
                        <a:rPr lang="en-GB" sz="900" b="1" baseline="0" dirty="0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van</a:t>
                      </a:r>
                      <a:endParaRPr lang="en-GB" sz="900" b="1" dirty="0">
                        <a:latin typeface="Comic Sans MS" panose="030F0702030302020204" pitchFamily="66" charset="0"/>
                        <a:ea typeface="coffee+tea Medium" panose="02000603000000000000" pitchFamily="50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900" i="1" dirty="0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I</a:t>
                      </a:r>
                      <a:r>
                        <a:rPr lang="en-GB" sz="900" i="1" baseline="0" dirty="0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 go</a:t>
                      </a:r>
                    </a:p>
                    <a:p>
                      <a:r>
                        <a:rPr lang="en-GB" sz="900" i="1" dirty="0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You go</a:t>
                      </a:r>
                    </a:p>
                    <a:p>
                      <a:r>
                        <a:rPr lang="en-GB" sz="900" i="1" dirty="0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He/she goes</a:t>
                      </a:r>
                    </a:p>
                    <a:p>
                      <a:r>
                        <a:rPr lang="en-GB" sz="900" i="1" dirty="0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We go</a:t>
                      </a:r>
                    </a:p>
                    <a:p>
                      <a:r>
                        <a:rPr lang="en-GB" sz="900" i="1" dirty="0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You all go</a:t>
                      </a:r>
                    </a:p>
                    <a:p>
                      <a:r>
                        <a:rPr lang="en-GB" sz="900" i="1" dirty="0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They go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+</a:t>
                      </a:r>
                      <a:r>
                        <a:rPr lang="en-GB" sz="1500" dirty="0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 a </a:t>
                      </a:r>
                      <a:r>
                        <a:rPr lang="en-GB" sz="1500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+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</a:pPr>
                      <a:r>
                        <a:rPr lang="en-GB" sz="900" dirty="0" err="1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Hablar</a:t>
                      </a:r>
                      <a:r>
                        <a:rPr lang="en-GB" sz="900" dirty="0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 (to talk)</a:t>
                      </a:r>
                    </a:p>
                    <a:p>
                      <a:pPr>
                        <a:spcBef>
                          <a:spcPts val="200"/>
                        </a:spcBef>
                      </a:pPr>
                      <a:r>
                        <a:rPr lang="en-GB" sz="900" dirty="0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Comer</a:t>
                      </a:r>
                      <a:r>
                        <a:rPr lang="en-GB" sz="900" baseline="0" dirty="0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 (to eat)</a:t>
                      </a:r>
                    </a:p>
                    <a:p>
                      <a:pPr>
                        <a:spcBef>
                          <a:spcPts val="200"/>
                        </a:spcBef>
                      </a:pPr>
                      <a:r>
                        <a:rPr lang="en-GB" sz="900" baseline="0" dirty="0" err="1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Vivir</a:t>
                      </a:r>
                      <a:r>
                        <a:rPr lang="en-GB" sz="900" baseline="0" dirty="0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 (to live)</a:t>
                      </a:r>
                    </a:p>
                    <a:p>
                      <a:pPr>
                        <a:spcBef>
                          <a:spcPts val="200"/>
                        </a:spcBef>
                      </a:pPr>
                      <a:r>
                        <a:rPr lang="en-GB" sz="900" baseline="0" dirty="0" err="1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Cantar</a:t>
                      </a:r>
                      <a:r>
                        <a:rPr lang="en-GB" sz="900" baseline="0" dirty="0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 (to sing)</a:t>
                      </a:r>
                    </a:p>
                    <a:p>
                      <a:pPr>
                        <a:spcBef>
                          <a:spcPts val="200"/>
                        </a:spcBef>
                      </a:pPr>
                      <a:r>
                        <a:rPr lang="en-GB" sz="900" baseline="0" dirty="0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Leer (to read)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350382"/>
                  </a:ext>
                </a:extLst>
              </a:tr>
            </a:tbl>
          </a:graphicData>
        </a:graphic>
      </p:graphicFrame>
      <p:sp>
        <p:nvSpPr>
          <p:cNvPr id="16" name="Text Box 2">
            <a:extLst>
              <a:ext uri="{FF2B5EF4-FFF2-40B4-BE49-F238E27FC236}">
                <a16:creationId xmlns:a16="http://schemas.microsoft.com/office/drawing/2014/main" id="{6B013DBC-9D29-861A-16F8-CF39C80E8F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6462" y="2811359"/>
            <a:ext cx="5225671" cy="1623463"/>
          </a:xfrm>
          <a:prstGeom prst="rect">
            <a:avLst/>
          </a:prstGeom>
          <a:pattFill prst="lgGrid">
            <a:fgClr>
              <a:srgbClr val="CCFFCC"/>
            </a:fgClr>
            <a:bgClr>
              <a:schemeClr val="bg1"/>
            </a:bgClr>
          </a:pattFill>
          <a:ln w="12700">
            <a:solidFill>
              <a:srgbClr val="00B05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GB" sz="1000" b="1" u="sng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THE PRESENT TENSE (Main irregular verbs)</a:t>
            </a:r>
            <a:endParaRPr lang="en-GB" sz="1000" u="sng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8600" indent="-228600">
              <a:buFont typeface="+mj-lt"/>
              <a:buAutoNum type="arabicPeriod" startAt="2"/>
            </a:pPr>
            <a:endParaRPr lang="es-ES" sz="10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s-ES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6" name="Table 35">
            <a:extLst>
              <a:ext uri="{FF2B5EF4-FFF2-40B4-BE49-F238E27FC236}">
                <a16:creationId xmlns:a16="http://schemas.microsoft.com/office/drawing/2014/main" id="{71A4F2BE-8925-D923-9872-3B9325AE87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8930089"/>
              </p:ext>
            </p:extLst>
          </p:nvPr>
        </p:nvGraphicFramePr>
        <p:xfrm>
          <a:off x="7192375" y="3090194"/>
          <a:ext cx="1146493" cy="124968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1146493">
                  <a:extLst>
                    <a:ext uri="{9D8B030D-6E8A-4147-A177-3AD203B41FA5}">
                      <a16:colId xmlns:a16="http://schemas.microsoft.com/office/drawing/2014/main" val="2048208185"/>
                    </a:ext>
                  </a:extLst>
                </a:gridCol>
              </a:tblGrid>
              <a:tr h="144905">
                <a:tc>
                  <a:txBody>
                    <a:bodyPr/>
                    <a:lstStyle/>
                    <a:p>
                      <a:pPr algn="ctr"/>
                      <a:r>
                        <a:rPr lang="es-ES" sz="1000" b="1" dirty="0">
                          <a:latin typeface="Comic Sans MS" panose="030F0702030302020204" pitchFamily="66" charset="0"/>
                        </a:rPr>
                        <a:t>Ir </a:t>
                      </a:r>
                      <a:r>
                        <a:rPr lang="es-ES" sz="1000" dirty="0">
                          <a:latin typeface="Comic Sans MS" panose="030F0702030302020204" pitchFamily="66" charset="0"/>
                        </a:rPr>
                        <a:t>(to </a:t>
                      </a:r>
                      <a:r>
                        <a:rPr lang="es-ES" sz="1000" dirty="0" err="1">
                          <a:latin typeface="Comic Sans MS" panose="030F0702030302020204" pitchFamily="66" charset="0"/>
                        </a:rPr>
                        <a:t>go</a:t>
                      </a:r>
                      <a:r>
                        <a:rPr lang="es-ES" sz="1000" dirty="0">
                          <a:latin typeface="Comic Sans MS" panose="030F0702030302020204" pitchFamily="66" charset="0"/>
                        </a:rPr>
                        <a:t>)</a:t>
                      </a:r>
                    </a:p>
                  </a:txBody>
                  <a:tcPr>
                    <a:solidFill>
                      <a:srgbClr val="FC9D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7421835"/>
                  </a:ext>
                </a:extLst>
              </a:tr>
              <a:tr h="869430"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latin typeface="Comic Sans MS" panose="030F0702030302020204" pitchFamily="66" charset="0"/>
                        </a:rPr>
                        <a:t>Voy </a:t>
                      </a:r>
                      <a:r>
                        <a:rPr lang="es-ES" sz="1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c Sans MS" panose="030F0702030302020204" pitchFamily="66" charset="0"/>
                        </a:rPr>
                        <a:t>I </a:t>
                      </a:r>
                      <a:r>
                        <a:rPr lang="es-ES" sz="1000" i="1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c Sans MS" panose="030F0702030302020204" pitchFamily="66" charset="0"/>
                        </a:rPr>
                        <a:t>go</a:t>
                      </a:r>
                      <a:endParaRPr lang="es-ES" sz="1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algn="ctr"/>
                      <a:r>
                        <a:rPr lang="es-ES" sz="1000" dirty="0">
                          <a:latin typeface="Comic Sans MS" panose="030F0702030302020204" pitchFamily="66" charset="0"/>
                        </a:rPr>
                        <a:t>Vas </a:t>
                      </a:r>
                      <a:r>
                        <a:rPr lang="es-ES" sz="1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c Sans MS" panose="030F0702030302020204" pitchFamily="66" charset="0"/>
                        </a:rPr>
                        <a:t>You </a:t>
                      </a:r>
                      <a:r>
                        <a:rPr lang="es-ES" sz="1000" i="1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c Sans MS" panose="030F0702030302020204" pitchFamily="66" charset="0"/>
                        </a:rPr>
                        <a:t>go</a:t>
                      </a:r>
                      <a:endParaRPr lang="es-ES" sz="1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algn="ctr"/>
                      <a:r>
                        <a:rPr lang="es-ES" sz="1000" dirty="0">
                          <a:latin typeface="Comic Sans MS" panose="030F0702030302020204" pitchFamily="66" charset="0"/>
                        </a:rPr>
                        <a:t>Va </a:t>
                      </a:r>
                      <a:r>
                        <a:rPr lang="es-ES" sz="1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c Sans MS" panose="030F0702030302020204" pitchFamily="66" charset="0"/>
                        </a:rPr>
                        <a:t>He/</a:t>
                      </a:r>
                      <a:r>
                        <a:rPr lang="es-ES" sz="1000" i="1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c Sans MS" panose="030F0702030302020204" pitchFamily="66" charset="0"/>
                        </a:rPr>
                        <a:t>she</a:t>
                      </a:r>
                      <a:r>
                        <a:rPr lang="es-ES" sz="1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s-ES" sz="1000" i="1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c Sans MS" panose="030F0702030302020204" pitchFamily="66" charset="0"/>
                        </a:rPr>
                        <a:t>goes</a:t>
                      </a:r>
                      <a:endParaRPr lang="es-ES" sz="1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algn="ctr"/>
                      <a:r>
                        <a:rPr lang="es-ES" sz="1000" dirty="0">
                          <a:latin typeface="Comic Sans MS" panose="030F0702030302020204" pitchFamily="66" charset="0"/>
                        </a:rPr>
                        <a:t>Vamos </a:t>
                      </a:r>
                      <a:r>
                        <a:rPr lang="es-ES" sz="1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c Sans MS" panose="030F0702030302020204" pitchFamily="66" charset="0"/>
                        </a:rPr>
                        <a:t>We </a:t>
                      </a:r>
                      <a:r>
                        <a:rPr lang="es-ES" sz="1000" i="1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c Sans MS" panose="030F0702030302020204" pitchFamily="66" charset="0"/>
                        </a:rPr>
                        <a:t>go</a:t>
                      </a:r>
                      <a:endParaRPr lang="es-ES" sz="1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algn="ctr"/>
                      <a:r>
                        <a:rPr lang="es-ES" sz="1000" dirty="0">
                          <a:latin typeface="Comic Sans MS" panose="030F0702030302020204" pitchFamily="66" charset="0"/>
                        </a:rPr>
                        <a:t>Vais </a:t>
                      </a:r>
                      <a:r>
                        <a:rPr lang="es-ES" sz="1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c Sans MS" panose="030F0702030302020204" pitchFamily="66" charset="0"/>
                        </a:rPr>
                        <a:t>You </a:t>
                      </a:r>
                      <a:r>
                        <a:rPr lang="es-ES" sz="1000" i="1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c Sans MS" panose="030F0702030302020204" pitchFamily="66" charset="0"/>
                        </a:rPr>
                        <a:t>all</a:t>
                      </a:r>
                      <a:r>
                        <a:rPr lang="es-ES" sz="1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s-ES" sz="1000" i="1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c Sans MS" panose="030F0702030302020204" pitchFamily="66" charset="0"/>
                        </a:rPr>
                        <a:t>go</a:t>
                      </a:r>
                      <a:endParaRPr lang="es-ES" sz="1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algn="ctr"/>
                      <a:r>
                        <a:rPr lang="es-ES" sz="1000" dirty="0">
                          <a:latin typeface="Comic Sans MS" panose="030F0702030302020204" pitchFamily="66" charset="0"/>
                        </a:rPr>
                        <a:t>Van </a:t>
                      </a:r>
                      <a:r>
                        <a:rPr lang="es-ES" sz="1000" i="1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c Sans MS" panose="030F0702030302020204" pitchFamily="66" charset="0"/>
                        </a:rPr>
                        <a:t>They</a:t>
                      </a:r>
                      <a:r>
                        <a:rPr lang="es-ES" sz="1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s-ES" sz="1000" i="1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c Sans MS" panose="030F0702030302020204" pitchFamily="66" charset="0"/>
                        </a:rPr>
                        <a:t>go</a:t>
                      </a:r>
                      <a:endParaRPr lang="es-ES" sz="1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2360656"/>
                  </a:ext>
                </a:extLst>
              </a:tr>
            </a:tbl>
          </a:graphicData>
        </a:graphic>
      </p:graphicFrame>
      <p:graphicFrame>
        <p:nvGraphicFramePr>
          <p:cNvPr id="37" name="Table 36">
            <a:extLst>
              <a:ext uri="{FF2B5EF4-FFF2-40B4-BE49-F238E27FC236}">
                <a16:creationId xmlns:a16="http://schemas.microsoft.com/office/drawing/2014/main" id="{5CF35F08-24F8-3533-7665-8B0EC016B7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8177958"/>
              </p:ext>
            </p:extLst>
          </p:nvPr>
        </p:nvGraphicFramePr>
        <p:xfrm>
          <a:off x="8427709" y="3090337"/>
          <a:ext cx="1343343" cy="124968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1343343">
                  <a:extLst>
                    <a:ext uri="{9D8B030D-6E8A-4147-A177-3AD203B41FA5}">
                      <a16:colId xmlns:a16="http://schemas.microsoft.com/office/drawing/2014/main" val="2048208185"/>
                    </a:ext>
                  </a:extLst>
                </a:gridCol>
              </a:tblGrid>
              <a:tr h="144905">
                <a:tc>
                  <a:txBody>
                    <a:bodyPr/>
                    <a:lstStyle/>
                    <a:p>
                      <a:pPr algn="ctr"/>
                      <a:r>
                        <a:rPr lang="es-ES" sz="1000" b="1" dirty="0">
                          <a:latin typeface="Comic Sans MS" panose="030F0702030302020204" pitchFamily="66" charset="0"/>
                        </a:rPr>
                        <a:t>Tener </a:t>
                      </a:r>
                      <a:r>
                        <a:rPr lang="es-ES" sz="1000" dirty="0">
                          <a:latin typeface="Comic Sans MS" panose="030F0702030302020204" pitchFamily="66" charset="0"/>
                        </a:rPr>
                        <a:t>(to have)</a:t>
                      </a:r>
                    </a:p>
                  </a:txBody>
                  <a:tcPr>
                    <a:solidFill>
                      <a:srgbClr val="21CB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7421835"/>
                  </a:ext>
                </a:extLst>
              </a:tr>
              <a:tr h="869430"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latin typeface="Comic Sans MS" panose="030F0702030302020204" pitchFamily="66" charset="0"/>
                        </a:rPr>
                        <a:t>Tengo </a:t>
                      </a:r>
                      <a:r>
                        <a:rPr lang="es-ES" sz="1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c Sans MS" panose="030F0702030302020204" pitchFamily="66" charset="0"/>
                        </a:rPr>
                        <a:t>I have</a:t>
                      </a:r>
                    </a:p>
                    <a:p>
                      <a:pPr algn="ctr"/>
                      <a:r>
                        <a:rPr lang="es-ES" sz="1000" dirty="0">
                          <a:latin typeface="Comic Sans MS" panose="030F0702030302020204" pitchFamily="66" charset="0"/>
                        </a:rPr>
                        <a:t>Tienes </a:t>
                      </a:r>
                      <a:r>
                        <a:rPr lang="es-ES" sz="1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c Sans MS" panose="030F0702030302020204" pitchFamily="66" charset="0"/>
                        </a:rPr>
                        <a:t>You have</a:t>
                      </a:r>
                    </a:p>
                    <a:p>
                      <a:pPr algn="ctr"/>
                      <a:r>
                        <a:rPr lang="es-ES" sz="1000" dirty="0">
                          <a:latin typeface="Comic Sans MS" panose="030F0702030302020204" pitchFamily="66" charset="0"/>
                        </a:rPr>
                        <a:t>Tiene </a:t>
                      </a:r>
                      <a:r>
                        <a:rPr lang="es-ES" sz="1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c Sans MS" panose="030F0702030302020204" pitchFamily="66" charset="0"/>
                        </a:rPr>
                        <a:t>He/</a:t>
                      </a:r>
                      <a:r>
                        <a:rPr lang="es-ES" sz="1000" i="1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c Sans MS" panose="030F0702030302020204" pitchFamily="66" charset="0"/>
                        </a:rPr>
                        <a:t>she</a:t>
                      </a:r>
                      <a:r>
                        <a:rPr lang="es-ES" sz="1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c Sans MS" panose="030F0702030302020204" pitchFamily="66" charset="0"/>
                        </a:rPr>
                        <a:t> has</a:t>
                      </a:r>
                    </a:p>
                    <a:p>
                      <a:pPr algn="ctr"/>
                      <a:r>
                        <a:rPr lang="es-ES" sz="1000" dirty="0">
                          <a:latin typeface="Comic Sans MS" panose="030F0702030302020204" pitchFamily="66" charset="0"/>
                        </a:rPr>
                        <a:t>Tenemos </a:t>
                      </a:r>
                      <a:r>
                        <a:rPr lang="es-ES" sz="1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c Sans MS" panose="030F0702030302020204" pitchFamily="66" charset="0"/>
                        </a:rPr>
                        <a:t>We have</a:t>
                      </a:r>
                    </a:p>
                    <a:p>
                      <a:pPr algn="ctr"/>
                      <a:r>
                        <a:rPr lang="es-ES" sz="1000" dirty="0">
                          <a:latin typeface="Comic Sans MS" panose="030F0702030302020204" pitchFamily="66" charset="0"/>
                        </a:rPr>
                        <a:t>Tenéis </a:t>
                      </a:r>
                      <a:r>
                        <a:rPr lang="es-ES" sz="1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c Sans MS" panose="030F0702030302020204" pitchFamily="66" charset="0"/>
                        </a:rPr>
                        <a:t>You </a:t>
                      </a:r>
                      <a:r>
                        <a:rPr lang="es-ES" sz="1000" i="1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c Sans MS" panose="030F0702030302020204" pitchFamily="66" charset="0"/>
                        </a:rPr>
                        <a:t>all</a:t>
                      </a:r>
                      <a:r>
                        <a:rPr lang="es-ES" sz="1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c Sans MS" panose="030F0702030302020204" pitchFamily="66" charset="0"/>
                        </a:rPr>
                        <a:t> have</a:t>
                      </a:r>
                    </a:p>
                    <a:p>
                      <a:pPr algn="ctr"/>
                      <a:r>
                        <a:rPr lang="es-ES" sz="1000" dirty="0">
                          <a:latin typeface="Comic Sans MS" panose="030F0702030302020204" pitchFamily="66" charset="0"/>
                        </a:rPr>
                        <a:t>Tienen </a:t>
                      </a:r>
                      <a:r>
                        <a:rPr lang="es-ES" sz="1000" i="1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c Sans MS" panose="030F0702030302020204" pitchFamily="66" charset="0"/>
                        </a:rPr>
                        <a:t>They</a:t>
                      </a:r>
                      <a:r>
                        <a:rPr lang="es-ES" sz="1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c Sans MS" panose="030F0702030302020204" pitchFamily="66" charset="0"/>
                        </a:rPr>
                        <a:t> have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2360656"/>
                  </a:ext>
                </a:extLst>
              </a:tr>
            </a:tbl>
          </a:graphicData>
        </a:graphic>
      </p:graphicFrame>
      <p:graphicFrame>
        <p:nvGraphicFramePr>
          <p:cNvPr id="38" name="Table 37">
            <a:extLst>
              <a:ext uri="{FF2B5EF4-FFF2-40B4-BE49-F238E27FC236}">
                <a16:creationId xmlns:a16="http://schemas.microsoft.com/office/drawing/2014/main" id="{50F99D09-FE97-F5DF-A6E2-30137AE2ED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9636696"/>
              </p:ext>
            </p:extLst>
          </p:nvPr>
        </p:nvGraphicFramePr>
        <p:xfrm>
          <a:off x="9864936" y="3090194"/>
          <a:ext cx="1487805" cy="124968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1487805">
                  <a:extLst>
                    <a:ext uri="{9D8B030D-6E8A-4147-A177-3AD203B41FA5}">
                      <a16:colId xmlns:a16="http://schemas.microsoft.com/office/drawing/2014/main" val="2048208185"/>
                    </a:ext>
                  </a:extLst>
                </a:gridCol>
              </a:tblGrid>
              <a:tr h="144905">
                <a:tc>
                  <a:txBody>
                    <a:bodyPr/>
                    <a:lstStyle/>
                    <a:p>
                      <a:pPr algn="ctr"/>
                      <a:r>
                        <a:rPr lang="es-ES" sz="1000" b="1" dirty="0">
                          <a:latin typeface="Comic Sans MS" panose="030F0702030302020204" pitchFamily="66" charset="0"/>
                        </a:rPr>
                        <a:t>Querer </a:t>
                      </a:r>
                      <a:r>
                        <a:rPr lang="es-ES" sz="1000" dirty="0">
                          <a:latin typeface="Comic Sans MS" panose="030F0702030302020204" pitchFamily="66" charset="0"/>
                        </a:rPr>
                        <a:t>(to </a:t>
                      </a:r>
                      <a:r>
                        <a:rPr lang="es-ES" sz="1000" dirty="0" err="1">
                          <a:latin typeface="Comic Sans MS" panose="030F0702030302020204" pitchFamily="66" charset="0"/>
                        </a:rPr>
                        <a:t>want</a:t>
                      </a:r>
                      <a:r>
                        <a:rPr lang="es-ES" sz="1000" dirty="0">
                          <a:latin typeface="Comic Sans MS" panose="030F0702030302020204" pitchFamily="66" charset="0"/>
                        </a:rPr>
                        <a:t>)</a:t>
                      </a:r>
                    </a:p>
                  </a:txBody>
                  <a:tcPr>
                    <a:solidFill>
                      <a:srgbClr val="FFE2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7421835"/>
                  </a:ext>
                </a:extLst>
              </a:tr>
              <a:tr h="869430"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latin typeface="Comic Sans MS" panose="030F0702030302020204" pitchFamily="66" charset="0"/>
                        </a:rPr>
                        <a:t>Quiero </a:t>
                      </a:r>
                      <a:r>
                        <a:rPr lang="es-ES" sz="1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c Sans MS" panose="030F0702030302020204" pitchFamily="66" charset="0"/>
                        </a:rPr>
                        <a:t>I </a:t>
                      </a:r>
                      <a:r>
                        <a:rPr lang="es-ES" sz="1000" i="1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c Sans MS" panose="030F0702030302020204" pitchFamily="66" charset="0"/>
                        </a:rPr>
                        <a:t>want</a:t>
                      </a:r>
                      <a:endParaRPr lang="es-ES" sz="1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algn="ctr"/>
                      <a:r>
                        <a:rPr lang="es-ES" sz="1000" dirty="0">
                          <a:latin typeface="Comic Sans MS" panose="030F0702030302020204" pitchFamily="66" charset="0"/>
                        </a:rPr>
                        <a:t>Quieres </a:t>
                      </a:r>
                      <a:r>
                        <a:rPr lang="es-ES" sz="1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c Sans MS" panose="030F0702030302020204" pitchFamily="66" charset="0"/>
                        </a:rPr>
                        <a:t>You </a:t>
                      </a:r>
                      <a:r>
                        <a:rPr lang="es-ES" sz="1000" i="1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c Sans MS" panose="030F0702030302020204" pitchFamily="66" charset="0"/>
                        </a:rPr>
                        <a:t>want</a:t>
                      </a:r>
                      <a:endParaRPr lang="es-ES" sz="1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algn="ctr"/>
                      <a:r>
                        <a:rPr lang="es-ES" sz="1000" dirty="0">
                          <a:latin typeface="Comic Sans MS" panose="030F0702030302020204" pitchFamily="66" charset="0"/>
                        </a:rPr>
                        <a:t>Quiere </a:t>
                      </a:r>
                      <a:r>
                        <a:rPr lang="es-ES" sz="1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c Sans MS" panose="030F0702030302020204" pitchFamily="66" charset="0"/>
                        </a:rPr>
                        <a:t>He/</a:t>
                      </a:r>
                      <a:r>
                        <a:rPr lang="es-ES" sz="1000" i="1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c Sans MS" panose="030F0702030302020204" pitchFamily="66" charset="0"/>
                        </a:rPr>
                        <a:t>she</a:t>
                      </a:r>
                      <a:r>
                        <a:rPr lang="es-ES" sz="1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s-ES" sz="1000" i="1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c Sans MS" panose="030F0702030302020204" pitchFamily="66" charset="0"/>
                        </a:rPr>
                        <a:t>wants</a:t>
                      </a:r>
                      <a:endParaRPr lang="es-ES" sz="1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algn="ctr"/>
                      <a:r>
                        <a:rPr lang="es-ES" sz="1000" dirty="0">
                          <a:latin typeface="Comic Sans MS" panose="030F0702030302020204" pitchFamily="66" charset="0"/>
                        </a:rPr>
                        <a:t>Queremos </a:t>
                      </a:r>
                      <a:r>
                        <a:rPr lang="es-ES" sz="1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c Sans MS" panose="030F0702030302020204" pitchFamily="66" charset="0"/>
                        </a:rPr>
                        <a:t>We </a:t>
                      </a:r>
                      <a:r>
                        <a:rPr lang="es-ES" sz="1000" i="1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c Sans MS" panose="030F0702030302020204" pitchFamily="66" charset="0"/>
                        </a:rPr>
                        <a:t>want</a:t>
                      </a:r>
                      <a:endParaRPr lang="es-ES" sz="1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algn="ctr"/>
                      <a:r>
                        <a:rPr lang="es-ES" sz="1000" dirty="0">
                          <a:latin typeface="Comic Sans MS" panose="030F0702030302020204" pitchFamily="66" charset="0"/>
                        </a:rPr>
                        <a:t>Queréis </a:t>
                      </a:r>
                      <a:r>
                        <a:rPr lang="es-ES" sz="1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c Sans MS" panose="030F0702030302020204" pitchFamily="66" charset="0"/>
                        </a:rPr>
                        <a:t>You </a:t>
                      </a:r>
                      <a:r>
                        <a:rPr lang="es-ES" sz="1000" i="1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c Sans MS" panose="030F0702030302020204" pitchFamily="66" charset="0"/>
                        </a:rPr>
                        <a:t>all</a:t>
                      </a:r>
                      <a:r>
                        <a:rPr lang="es-ES" sz="1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s-ES" sz="1000" i="1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c Sans MS" panose="030F0702030302020204" pitchFamily="66" charset="0"/>
                        </a:rPr>
                        <a:t>want</a:t>
                      </a:r>
                      <a:endParaRPr lang="es-ES" sz="1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algn="ctr"/>
                      <a:r>
                        <a:rPr lang="es-ES" sz="1000" dirty="0">
                          <a:latin typeface="Comic Sans MS" panose="030F0702030302020204" pitchFamily="66" charset="0"/>
                        </a:rPr>
                        <a:t>Quieren </a:t>
                      </a:r>
                      <a:r>
                        <a:rPr lang="es-ES" sz="1000" i="1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c Sans MS" panose="030F0702030302020204" pitchFamily="66" charset="0"/>
                        </a:rPr>
                        <a:t>They</a:t>
                      </a:r>
                      <a:r>
                        <a:rPr lang="es-ES" sz="1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s-ES" sz="1000" i="1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c Sans MS" panose="030F0702030302020204" pitchFamily="66" charset="0"/>
                        </a:rPr>
                        <a:t>want</a:t>
                      </a:r>
                      <a:endParaRPr lang="es-ES" sz="1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2360656"/>
                  </a:ext>
                </a:extLst>
              </a:tr>
            </a:tbl>
          </a:graphicData>
        </a:graphic>
      </p:graphicFrame>
      <p:graphicFrame>
        <p:nvGraphicFramePr>
          <p:cNvPr id="39" name="Table 38">
            <a:extLst>
              <a:ext uri="{FF2B5EF4-FFF2-40B4-BE49-F238E27FC236}">
                <a16:creationId xmlns:a16="http://schemas.microsoft.com/office/drawing/2014/main" id="{B251F737-B314-B297-9DBA-E9DDD36EA5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1051587"/>
              </p:ext>
            </p:extLst>
          </p:nvPr>
        </p:nvGraphicFramePr>
        <p:xfrm>
          <a:off x="11438518" y="3090194"/>
          <a:ext cx="1278255" cy="124968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1278255">
                  <a:extLst>
                    <a:ext uri="{9D8B030D-6E8A-4147-A177-3AD203B41FA5}">
                      <a16:colId xmlns:a16="http://schemas.microsoft.com/office/drawing/2014/main" val="2048208185"/>
                    </a:ext>
                  </a:extLst>
                </a:gridCol>
              </a:tblGrid>
              <a:tr h="144905">
                <a:tc>
                  <a:txBody>
                    <a:bodyPr/>
                    <a:lstStyle/>
                    <a:p>
                      <a:pPr algn="l"/>
                      <a:r>
                        <a:rPr lang="es-ES" sz="1000" b="1" dirty="0">
                          <a:latin typeface="Comic Sans MS" panose="030F0702030302020204" pitchFamily="66" charset="0"/>
                        </a:rPr>
                        <a:t> Poder </a:t>
                      </a:r>
                      <a:endParaRPr lang="es-ES" sz="1000" dirty="0">
                        <a:latin typeface="Comic Sans MS" panose="030F0702030302020204" pitchFamily="66" charset="0"/>
                      </a:endParaRPr>
                    </a:p>
                  </a:txBody>
                  <a:tcPr>
                    <a:solidFill>
                      <a:srgbClr val="FE7C7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7421835"/>
                  </a:ext>
                </a:extLst>
              </a:tr>
              <a:tr h="869430">
                <a:tc>
                  <a:txBody>
                    <a:bodyPr/>
                    <a:lstStyle/>
                    <a:p>
                      <a:pPr algn="ctr"/>
                      <a:r>
                        <a:rPr lang="es-ES" sz="1000" dirty="0">
                          <a:latin typeface="Comic Sans MS" panose="030F0702030302020204" pitchFamily="66" charset="0"/>
                        </a:rPr>
                        <a:t>Puedo </a:t>
                      </a:r>
                      <a:r>
                        <a:rPr lang="es-ES" sz="1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c Sans MS" panose="030F0702030302020204" pitchFamily="66" charset="0"/>
                        </a:rPr>
                        <a:t>I can</a:t>
                      </a:r>
                    </a:p>
                    <a:p>
                      <a:pPr algn="ctr"/>
                      <a:r>
                        <a:rPr lang="es-ES" sz="1000" dirty="0">
                          <a:latin typeface="Comic Sans MS" panose="030F0702030302020204" pitchFamily="66" charset="0"/>
                        </a:rPr>
                        <a:t>Puedes </a:t>
                      </a:r>
                      <a:r>
                        <a:rPr lang="es-ES" sz="1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c Sans MS" panose="030F0702030302020204" pitchFamily="66" charset="0"/>
                        </a:rPr>
                        <a:t>You can</a:t>
                      </a:r>
                    </a:p>
                    <a:p>
                      <a:pPr algn="ctr"/>
                      <a:r>
                        <a:rPr lang="es-ES" sz="1000" dirty="0">
                          <a:latin typeface="Comic Sans MS" panose="030F0702030302020204" pitchFamily="66" charset="0"/>
                        </a:rPr>
                        <a:t>Puede </a:t>
                      </a:r>
                      <a:r>
                        <a:rPr lang="es-ES" sz="1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c Sans MS" panose="030F0702030302020204" pitchFamily="66" charset="0"/>
                        </a:rPr>
                        <a:t>He/</a:t>
                      </a:r>
                      <a:r>
                        <a:rPr lang="es-ES" sz="1000" i="1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c Sans MS" panose="030F0702030302020204" pitchFamily="66" charset="0"/>
                        </a:rPr>
                        <a:t>she</a:t>
                      </a:r>
                      <a:r>
                        <a:rPr lang="es-ES" sz="1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c Sans MS" panose="030F0702030302020204" pitchFamily="66" charset="0"/>
                        </a:rPr>
                        <a:t> can</a:t>
                      </a:r>
                    </a:p>
                    <a:p>
                      <a:pPr algn="ctr"/>
                      <a:r>
                        <a:rPr lang="es-ES" sz="1000" dirty="0">
                          <a:latin typeface="Comic Sans MS" panose="030F0702030302020204" pitchFamily="66" charset="0"/>
                        </a:rPr>
                        <a:t>Podemos </a:t>
                      </a:r>
                      <a:r>
                        <a:rPr lang="es-ES" sz="1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c Sans MS" panose="030F0702030302020204" pitchFamily="66" charset="0"/>
                        </a:rPr>
                        <a:t>We can</a:t>
                      </a:r>
                    </a:p>
                    <a:p>
                      <a:pPr algn="ctr"/>
                      <a:r>
                        <a:rPr lang="es-ES" sz="1000" dirty="0">
                          <a:latin typeface="Comic Sans MS" panose="030F0702030302020204" pitchFamily="66" charset="0"/>
                        </a:rPr>
                        <a:t>Podéis </a:t>
                      </a:r>
                      <a:r>
                        <a:rPr lang="es-ES" sz="1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c Sans MS" panose="030F0702030302020204" pitchFamily="66" charset="0"/>
                        </a:rPr>
                        <a:t>You </a:t>
                      </a:r>
                      <a:r>
                        <a:rPr lang="es-ES" sz="1000" i="1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c Sans MS" panose="030F0702030302020204" pitchFamily="66" charset="0"/>
                        </a:rPr>
                        <a:t>all</a:t>
                      </a:r>
                      <a:r>
                        <a:rPr lang="es-ES" sz="1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c Sans MS" panose="030F0702030302020204" pitchFamily="66" charset="0"/>
                        </a:rPr>
                        <a:t> can</a:t>
                      </a:r>
                    </a:p>
                    <a:p>
                      <a:pPr algn="ctr"/>
                      <a:r>
                        <a:rPr lang="es-ES" sz="1000" dirty="0">
                          <a:latin typeface="Comic Sans MS" panose="030F0702030302020204" pitchFamily="66" charset="0"/>
                        </a:rPr>
                        <a:t>Pueden </a:t>
                      </a:r>
                      <a:r>
                        <a:rPr lang="es-ES" sz="1000" i="1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c Sans MS" panose="030F0702030302020204" pitchFamily="66" charset="0"/>
                        </a:rPr>
                        <a:t>They</a:t>
                      </a:r>
                      <a:r>
                        <a:rPr lang="es-ES" sz="1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c Sans MS" panose="030F0702030302020204" pitchFamily="66" charset="0"/>
                        </a:rPr>
                        <a:t> can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2360656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634E33D0-1E32-E9F3-7E32-0E42E50F775E}"/>
              </a:ext>
            </a:extLst>
          </p:cNvPr>
          <p:cNvSpPr txBox="1"/>
          <p:nvPr/>
        </p:nvSpPr>
        <p:spPr>
          <a:xfrm>
            <a:off x="11858845" y="3083957"/>
            <a:ext cx="90754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(to be able)</a:t>
            </a:r>
            <a:endParaRPr lang="es-ES" sz="10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9A8E239-D2DA-7BD6-6C5B-D3D50FAA7F50}"/>
              </a:ext>
            </a:extLst>
          </p:cNvPr>
          <p:cNvSpPr txBox="1"/>
          <p:nvPr/>
        </p:nvSpPr>
        <p:spPr>
          <a:xfrm>
            <a:off x="7466461" y="6663555"/>
            <a:ext cx="522567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One of the most used </a:t>
            </a:r>
            <a:r>
              <a:rPr lang="en-GB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irregular verbs 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in the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preterite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is </a:t>
            </a: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ir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(to go):</a:t>
            </a:r>
          </a:p>
          <a:p>
            <a:r>
              <a:rPr lang="en-GB" sz="1000" i="1" dirty="0" err="1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Yo</a:t>
            </a:r>
            <a:r>
              <a:rPr lang="en-GB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b="1" i="1" dirty="0" err="1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fui</a:t>
            </a:r>
            <a:r>
              <a:rPr lang="en-GB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GB" sz="1000" i="1" dirty="0" err="1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tú</a:t>
            </a:r>
            <a:r>
              <a:rPr lang="en-GB" sz="1000" i="1" dirty="0">
                <a:solidFill>
                  <a:srgbClr val="008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b="1" i="1" dirty="0" err="1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fuiste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GB" sz="1000" i="1" dirty="0" err="1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él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n-GB" sz="1000" i="1" dirty="0" err="1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ella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b="1" i="1" dirty="0" err="1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fue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GB" sz="1000" i="1" dirty="0" err="1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nosotros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b="1" i="1" dirty="0" err="1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fuimos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GB" sz="1000" i="1" dirty="0" err="1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vosotros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b="1" i="1" dirty="0" err="1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fuisteis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GB" sz="1000" i="1" dirty="0" err="1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ellos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b="1" i="1" dirty="0" err="1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fueron</a:t>
            </a:r>
            <a:r>
              <a:rPr lang="en-GB" sz="1000" i="1" dirty="0">
                <a:solidFill>
                  <a:srgbClr val="008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s-ES" sz="1000" i="1" dirty="0">
              <a:solidFill>
                <a:srgbClr val="0080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3791F273-4DE4-0D8B-0457-E84A1C26CA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33904" y="8638182"/>
            <a:ext cx="724749" cy="724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14901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0745782784C84F8FDF8CAAF58C50CE" ma:contentTypeVersion="19" ma:contentTypeDescription="Create a new document." ma:contentTypeScope="" ma:versionID="1aab600451c89748e756692df78603fb">
  <xsd:schema xmlns:xsd="http://www.w3.org/2001/XMLSchema" xmlns:xs="http://www.w3.org/2001/XMLSchema" xmlns:p="http://schemas.microsoft.com/office/2006/metadata/properties" xmlns:ns3="ca53378a-76d9-42c4-b665-e7b36438e58c" xmlns:ns4="17c79c40-5cd6-488b-9b9c-b2649454b5da" targetNamespace="http://schemas.microsoft.com/office/2006/metadata/properties" ma:root="true" ma:fieldsID="f22f40353802d3f9ea1686b7895ce952" ns3:_="" ns4:_="">
    <xsd:import namespace="ca53378a-76d9-42c4-b665-e7b36438e58c"/>
    <xsd:import namespace="17c79c40-5cd6-488b-9b9c-b2649454b5da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  <xsd:element ref="ns4:_activity" minOccurs="0"/>
                <xsd:element ref="ns4:MediaServiceObjectDetectorVersions" minOccurs="0"/>
                <xsd:element ref="ns4:MediaServiceSearchProperties" minOccurs="0"/>
                <xsd:element ref="ns4:MediaLengthInSeconds" minOccurs="0"/>
                <xsd:element ref="ns4:MediaServiceDateTaken" minOccurs="0"/>
                <xsd:element ref="ns4:MediaServiceSystemTags" minOccurs="0"/>
                <xsd:element ref="ns4:MediaServiceLocation" minOccurs="0"/>
                <xsd:element ref="ns4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53378a-76d9-42c4-b665-e7b36438e58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c79c40-5cd6-488b-9b9c-b2649454b5d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activity" ma:index="19" nillable="true" ma:displayName="_activity" ma:hidden="true" ma:internalName="_activity">
      <xsd:simpleType>
        <xsd:restriction base="dms:Note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2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17c79c40-5cd6-488b-9b9c-b2649454b5da" xsi:nil="true"/>
  </documentManagement>
</p:properties>
</file>

<file path=customXml/itemProps1.xml><?xml version="1.0" encoding="utf-8"?>
<ds:datastoreItem xmlns:ds="http://schemas.openxmlformats.org/officeDocument/2006/customXml" ds:itemID="{B01D8C92-71C4-4624-9612-91DDCE778FB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a53378a-76d9-42c4-b665-e7b36438e58c"/>
    <ds:schemaRef ds:uri="17c79c40-5cd6-488b-9b9c-b2649454b5d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B268FAD-226C-40C7-9FA3-DFD0504C104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4A25A03-6FD3-4E6C-8804-887B03C77256}">
  <ds:schemaRefs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schemas.microsoft.com/office/2006/metadata/properties"/>
    <ds:schemaRef ds:uri="17c79c40-5cd6-488b-9b9c-b2649454b5da"/>
    <ds:schemaRef ds:uri="http://purl.org/dc/elements/1.1/"/>
    <ds:schemaRef ds:uri="http://purl.org/dc/dcmitype/"/>
    <ds:schemaRef ds:uri="ca53378a-76d9-42c4-b665-e7b36438e58c"/>
    <ds:schemaRef ds:uri="http://schemas.microsoft.com/office/infopath/2007/PartnerControl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5774</TotalTime>
  <Words>3374</Words>
  <Application>Microsoft Office PowerPoint</Application>
  <PresentationFormat>A3 Paper (297x420 mm)</PresentationFormat>
  <Paragraphs>440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0" baseType="lpstr">
      <vt:lpstr>Arial</vt:lpstr>
      <vt:lpstr>Calibri</vt:lpstr>
      <vt:lpstr>Calibri Light</vt:lpstr>
      <vt:lpstr>coffee+tea Medium</vt:lpstr>
      <vt:lpstr>Comic Sans MS</vt:lpstr>
      <vt:lpstr>Times New Roman</vt:lpstr>
      <vt:lpstr>Wingdings</vt:lpstr>
      <vt:lpstr>Tema de Office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Alba Andrades gálvez</dc:creator>
  <cp:lastModifiedBy>Miss R Szabo</cp:lastModifiedBy>
  <cp:revision>12</cp:revision>
  <dcterms:created xsi:type="dcterms:W3CDTF">2022-10-17T17:35:17Z</dcterms:created>
  <dcterms:modified xsi:type="dcterms:W3CDTF">2026-09-21T18:57:50Z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0x0101000F0745782784C84F8FDF8CAAF58C50CE</vt:lpwstr>
  </property>
</Properties>
</file>