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82"/>
    <a:srgbClr val="009999"/>
    <a:srgbClr val="ACFEF4"/>
    <a:srgbClr val="D1FFFF"/>
    <a:srgbClr val="F92BD2"/>
    <a:srgbClr val="FC9DEB"/>
    <a:srgbClr val="FEE8FA"/>
    <a:srgbClr val="FFF6C1"/>
    <a:srgbClr val="FFE22E"/>
    <a:srgbClr val="E1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4DDB2-BC70-4AAC-8967-4FC5CABDBD36}" v="45" dt="2024-10-30T10:49:01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13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8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76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34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0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6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46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99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4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05A2F5B-9D4A-5482-7037-6A6AF9A17DE3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2 – Viajes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ABEE7E-5E96-17C6-0412-24DAF656E6B0}"/>
              </a:ext>
            </a:extLst>
          </p:cNvPr>
          <p:cNvSpPr txBox="1"/>
          <p:nvPr/>
        </p:nvSpPr>
        <p:spPr>
          <a:xfrm>
            <a:off x="5613621" y="9279"/>
            <a:ext cx="72052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D33B52EC-701D-DBFE-2B39-801B7F610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7" y="409841"/>
            <a:ext cx="3351283" cy="5648059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INTRODUCCIÓN - ¡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Descubre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Andalucía!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buen/mal tiempo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weather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good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bad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calor/frío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cold</a:t>
            </a:r>
            <a:endParaRPr lang="es-ES" sz="1000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sol/viento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sunny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windy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Llueve / Nieva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rains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snows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tormenta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/niebla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stormy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foggy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un arco iris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is 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rainbow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 nublado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cloudy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invierno/verano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winter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summer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primavera/otoño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spring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autumn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¿Te gustaría visitar…?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Would you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me gustaría visitar porque…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(not)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me gusta la historia…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History</a:t>
            </a:r>
            <a:endParaRPr lang="en-GB" sz="1000" i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me gustan los edificios antiguos…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old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buildings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mar / el valle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sea /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valley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tiendas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shops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monumentos –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monuments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unos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paisajes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increíbles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incredible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landscapes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gusta / Me gustaría…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I would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apreciar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naturaleza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appreciate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nature</a:t>
            </a: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comer bien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well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descansar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relax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disfrutar de la playa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enjoy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beach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 ciclismo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cycling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 deportes acuáticos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do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sports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 turismo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sightseeing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montar a caballo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horse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riding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nadar en el mar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swim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the sea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pasear a *orillas del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río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walk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river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pasear al aire libre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walk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outdoors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tomar el sol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sunbathe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 un espectáculo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show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 el río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see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river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 descr="A blue and white clock&#10;&#10;Description automatically generated">
            <a:extLst>
              <a:ext uri="{FF2B5EF4-FFF2-40B4-BE49-F238E27FC236}">
                <a16:creationId xmlns:a16="http://schemas.microsoft.com/office/drawing/2014/main" id="{6BAE6B0D-8590-83F9-1599-1CA4C331B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268" y="8981556"/>
            <a:ext cx="473171" cy="473171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6C49C5AB-4368-175D-8BCE-7725175B1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7" y="6144577"/>
            <a:ext cx="3351283" cy="3348674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– En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ruta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(1)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¿Adónde te gustaría ir de vacaciones? –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Where would you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on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holiday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s-ES" sz="1000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¿Cuándo te gustaría ir?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would you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gustaría ir (de vacaciones)…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(on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holiday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primavera / en verano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spring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in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summer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otoño / en invierno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autumn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in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winter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 campo / a la ciudad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countryside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to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city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la costa / a la montaña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coast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to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mountains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¿Con quién te gustaría ir?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Who would you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with?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gustaría ir con ...-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with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 familia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family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mis amigos/as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friends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gustaría ir solo/a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alone</a:t>
            </a: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se puede hacer?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can you do?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puede(n)… - 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You/One can…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83FE3BA4-3848-30F6-E1CA-D34909451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247" y="8048658"/>
            <a:ext cx="1856303" cy="2528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mi </a:t>
            </a:r>
            <a:r>
              <a:rPr lang="en-GB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pareja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my partner</a:t>
            </a:r>
            <a:endParaRPr lang="en-GB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F1BBCDF9-0566-83A1-20AF-646E1F210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015" y="419120"/>
            <a:ext cx="3730435" cy="5189526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– En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ruta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(2)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Quisiera / Me gustaría…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disfrutar de la vida cultural	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enjoy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cultural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life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 deportes de aventura	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adventure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sports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 al cine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the cinema</a:t>
            </a: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 de compras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shopping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pasear por las calles	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walk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through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streets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 una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obra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teatro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play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apreciar el paisaje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appreciate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landscape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aprovechar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el buen clima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take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advantage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good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climate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descubrir la arquitectura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discover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architecture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 platos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típicos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try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typical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dishes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*sacar fotos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take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photos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¿Cómo te gustaría viajar?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would you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travel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gustaría / Quisiera…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viajar en / coger el...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travel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take the…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autobús / avión / barco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bus / plane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boat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coche / metro / tren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car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underground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train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 a pie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foot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porque...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más/menos ... que…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more/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than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tan ... como… - </a:t>
            </a:r>
            <a:r>
              <a:rPr lang="es-ES" sz="1000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as … as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barato / caro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cheap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expensive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cómodo /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económico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comfortable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economic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lento / rápido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slow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fast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seguro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safe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secure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práctico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sostenible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practical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sustainable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mejor/peor que…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better/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worse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than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mucha gente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are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lots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people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gusta hacer ejercicio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exercise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otra gente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molesta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other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people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annoy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 miedo a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volar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scared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flying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B10F87D2-C39A-6EC7-3BC0-70E6D75BD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016" y="5704601"/>
            <a:ext cx="6395632" cy="3788650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2 – La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cultura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calle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te gusta/interesa…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you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/are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interested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que…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you/one must…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 las Fallas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see the Fallas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 a la Tomatina - </a:t>
            </a:r>
            <a:r>
              <a:rPr lang="es-ES" sz="1000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the Tomatina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costumbres / los desfiles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customs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parades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festivales / las fiestas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festivals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*los fuegos artificiales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Fireworks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tradiciones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traditions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El/La/Los/Las más / menos…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least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conocido/a(s)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 divertido/a(s)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well-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known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fun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emocionante(s) / histórico/a(s)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exciting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historic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interesante(s) /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lindo/a(s)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interesting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beautiful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peligroso/a(s) / popular(es)	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dangerous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popular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rico/a(s) / típico/a(s)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rich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tasty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typical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mayor / menor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biggest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smallest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 / peor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worst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Cada día/mañana…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Every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/morning…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queman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participan	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burn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participate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corren (delante de los *toros)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run (in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front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of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bulls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organizan / tiran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organise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throw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celebran / bailan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celebrate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llevan / comen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wear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5F1B48-0C7D-16F4-4E21-D3931E109010}"/>
              </a:ext>
            </a:extLst>
          </p:cNvPr>
          <p:cNvSpPr txBox="1"/>
          <p:nvPr/>
        </p:nvSpPr>
        <p:spPr>
          <a:xfrm>
            <a:off x="6974958" y="5935211"/>
            <a:ext cx="297369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van a tomar?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are you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have?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Quisiera…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carta / la cuenta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menu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bill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 mesa para … personas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table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people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dentro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fuera –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inside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outside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/ Vamos a pedir/tomar…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We are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order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have…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arroz / fruta / helado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rice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fruit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ice-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cream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 hamburguesa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hamburger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patatas fritas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chips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paella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paella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pastel / postre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cake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dessert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tortilla española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Spanish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omelette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 botella de agua (para compartir)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bottle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share)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Necesito / Necesitamos...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We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vaso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glass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plato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dish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plate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*un cuchillo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knife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*un tenedor/una cuchara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fork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spoon</a:t>
            </a:r>
            <a:endParaRPr lang="es-E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5DD8D743-37DE-D9C0-6F24-7AF16ECA7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715" y="419120"/>
            <a:ext cx="5316418" cy="5189526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– Mis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últimas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vacaciones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tal tus últimas vacaciones?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your last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holiday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Acabo / Acabamos de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We have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volver /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regresar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 back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returned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from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visitar / ir a	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been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Viajé / Viajamos en…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We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travelled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donde pasé / pasamos…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where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 / we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spent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fin de semana / una semana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weekend / a week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cinco días / *la Nochevieja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five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days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New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Year’s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/ Nos gustó / encantó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We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loved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 *genial / *estupendo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great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amazing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*Lo pasé bien / mal / fatal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had 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good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terrible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hiciste?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you do?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*Por la mañana/tarde…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morning/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afternoon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*Por la noche…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evening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at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night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compré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bought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encontré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found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tiempo hizo?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weather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Hizo buen/mal tiempo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good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weather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Hizo calor/frío/sol/viento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sunny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windy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Llovió / Nevó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rained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snowed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fue lo mejor/peor de tu visita?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worst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about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your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primer/último día…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first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/last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bueno/malo fue cuando...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good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thing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when…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comí algo malo y vomité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ate something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vomited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puse enfermo/a	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became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ill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tuvimos que (volver a casa) - 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had to (</a:t>
            </a:r>
            <a:r>
              <a:rPr lang="es-ES" sz="1000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back home)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dejé / perdí / rompí	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left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broke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 bolsa / mi cámara / mi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reloj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bag / camera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maleta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tarjeta de *crédito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suitcase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credit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card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 pasaporte / mis llaves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passport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my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keys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E7181026-BE76-EBE0-5D1A-2A6AE8FCE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1669" y="2776296"/>
            <a:ext cx="1856303" cy="4560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decidí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decided 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jugué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played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hice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did/made- </a:t>
            </a: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5F1E9098-2ADD-5117-61E6-4F5D8F60B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307" y="2773494"/>
            <a:ext cx="2311328" cy="5391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fui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compras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went shopping</a:t>
            </a:r>
            <a:endParaRPr lang="en-GB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asistí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a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attended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recorrí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travelled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over</a:t>
            </a:r>
            <a:endParaRPr lang="en-GB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id="{06355430-2A2F-5B61-BE77-6B9A646D6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236" y="4151440"/>
            <a:ext cx="2418199" cy="4560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 día siguiente…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next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4" name="Text Box 2">
            <a:extLst>
              <a:ext uri="{FF2B5EF4-FFF2-40B4-BE49-F238E27FC236}">
                <a16:creationId xmlns:a16="http://schemas.microsoft.com/office/drawing/2014/main" id="{757F8823-9693-4A0C-D56D-965B01687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0914" y="5704601"/>
            <a:ext cx="2651219" cy="3788650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Dónde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quedaste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(1)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alojamiento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Accommodation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¿Dónde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 alojaste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Where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you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stay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alojé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/Me quedé en…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stayed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Nos alojamos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 Nos quedamos en…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stayed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Alquilé/Alquilamos…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I/We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rented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*un apartamento 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apartment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 casa -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house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 habitación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room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coche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car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Tenía / No tenía…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had /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didn’t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have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Había / No había…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/were / There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wasn’t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weren’t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tenía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didn’t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have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either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(un) baño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bathroom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(un) jardín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garden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(un) restaurante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restaurant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(una) cocina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kitchen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(una) piscina	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pool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vistas al mar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sea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views</a:t>
            </a: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 descr="A colorfully cut out of a shoe&#10;&#10;Description automatically generated with medium confidence">
            <a:extLst>
              <a:ext uri="{FF2B5EF4-FFF2-40B4-BE49-F238E27FC236}">
                <a16:creationId xmlns:a16="http://schemas.microsoft.com/office/drawing/2014/main" id="{397FA5D0-9FF4-79DF-8A48-62E3EFEE3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247" y="912687"/>
            <a:ext cx="935163" cy="935163"/>
          </a:xfrm>
          <a:prstGeom prst="rect">
            <a:avLst/>
          </a:prstGeom>
        </p:spPr>
      </p:pic>
      <p:pic>
        <p:nvPicPr>
          <p:cNvPr id="32" name="Picture 31" descr="A yellow suitcases with wheels&#10;&#10;Description automatically generated">
            <a:extLst>
              <a:ext uri="{FF2B5EF4-FFF2-40B4-BE49-F238E27FC236}">
                <a16:creationId xmlns:a16="http://schemas.microsoft.com/office/drawing/2014/main" id="{99B4F8CF-5A2E-3FCA-9335-10B6473522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0" y="560499"/>
            <a:ext cx="754188" cy="754188"/>
          </a:xfrm>
          <a:prstGeom prst="rect">
            <a:avLst/>
          </a:prstGeom>
        </p:spPr>
      </p:pic>
      <p:pic>
        <p:nvPicPr>
          <p:cNvPr id="35" name="Picture 34" descr="A blue airplane with a white cloud&#10;&#10;Description automatically generated">
            <a:extLst>
              <a:ext uri="{FF2B5EF4-FFF2-40B4-BE49-F238E27FC236}">
                <a16:creationId xmlns:a16="http://schemas.microsoft.com/office/drawing/2014/main" id="{519A9B9B-80F0-64B3-94C9-C34D75288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850" y="4201843"/>
            <a:ext cx="634556" cy="634556"/>
          </a:xfrm>
          <a:prstGeom prst="rect">
            <a:avLst/>
          </a:prstGeom>
        </p:spPr>
      </p:pic>
      <p:pic>
        <p:nvPicPr>
          <p:cNvPr id="37" name="Picture 36" descr="A cartoon of a waiter holding a tray&#10;&#10;Description automatically generated">
            <a:extLst>
              <a:ext uri="{FF2B5EF4-FFF2-40B4-BE49-F238E27FC236}">
                <a16:creationId xmlns:a16="http://schemas.microsoft.com/office/drawing/2014/main" id="{3E3E66C6-244D-9C4A-8623-FF2EB3B47F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919" y="7603704"/>
            <a:ext cx="571383" cy="571383"/>
          </a:xfrm>
          <a:prstGeom prst="rect">
            <a:avLst/>
          </a:prstGeom>
        </p:spPr>
      </p:pic>
      <p:pic>
        <p:nvPicPr>
          <p:cNvPr id="40" name="Picture 39" descr="A cartoon of a building&#10;&#10;Description automatically generated">
            <a:extLst>
              <a:ext uri="{FF2B5EF4-FFF2-40B4-BE49-F238E27FC236}">
                <a16:creationId xmlns:a16="http://schemas.microsoft.com/office/drawing/2014/main" id="{9E3D5AAC-B23F-09C5-A2CF-59B44A2E64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200" y="8841659"/>
            <a:ext cx="585983" cy="58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35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05A2F5B-9D4A-5482-7037-6A6AF9A17DE3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2 – Viajes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ABEE7E-5E96-17C6-0412-24DAF656E6B0}"/>
              </a:ext>
            </a:extLst>
          </p:cNvPr>
          <p:cNvSpPr txBox="1"/>
          <p:nvPr/>
        </p:nvSpPr>
        <p:spPr>
          <a:xfrm>
            <a:off x="5613621" y="9279"/>
            <a:ext cx="72052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 &amp; GRAMMAR POINTS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D33B52EC-701D-DBFE-2B39-801B7F610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25" y="409842"/>
            <a:ext cx="3277875" cy="4736316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Dónde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quedaste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(2)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 ruido	-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lots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noise</a:t>
            </a:r>
            <a:endParaRPr lang="es-ES" sz="1000" i="1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ascensor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lift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*ducha…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shower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luz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light…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televisión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TV…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ventana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window…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roto/a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 broken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Era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/bastante)...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was (very/quite)…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agradable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pleasant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decepcionante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disappointing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gratuito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(para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clientes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free (for customers)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was…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cerca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lejos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near (to) / far from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limpio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clean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sucio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dirty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 un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one hand…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otro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the other hand…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gustó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(didn’t like) liked it because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dueño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(no) era (nada)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agradable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owner was (not) pleasant (at all)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Quisiera...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like…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habitación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individual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single room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habitación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doble –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double room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habitación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dos camas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room with two beds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Cuánto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es?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much is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Son … euros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noche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… euros per night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6C49C5AB-4368-175D-8BCE-7725175B1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8290" y="409842"/>
            <a:ext cx="3400267" cy="4736316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5 – Mi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aventura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Latinoamérica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Suelo / Solemos (ir al extranjero)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We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(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abroad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¿Adónde fuiste de vacaciones el año pasado?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Where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you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on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holiday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last year?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verano pasado…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Last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summer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… días/meses/años… - 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days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months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years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ago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 de vacaciones a…	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on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holiday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mejor fue cuando…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best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thing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when…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peor fue cuando…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worst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thing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when…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aprendí (mucho) sobre…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learned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(a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about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compré regalos –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bought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presents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onocí a…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decidí (visitar…) –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decided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Llegué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arrived</a:t>
            </a:r>
            <a:endParaRPr lang="es-E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 a un *parque temático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to a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theme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park</a:t>
            </a:r>
            <a:endParaRPr lang="es-E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 un partido –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watched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game</a:t>
            </a:r>
            <a:r>
              <a:rPr lang="es-ES" sz="1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 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 exposición –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saw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exhibition</a:t>
            </a:r>
            <a:endParaRPr lang="es-E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visité... –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visited</a:t>
            </a:r>
            <a:endParaRPr lang="es-E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hice turismo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sightseeing</a:t>
            </a:r>
            <a:endParaRPr lang="es-E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probé 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plato 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típico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tried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typical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dish</a:t>
            </a:r>
            <a:endParaRPr lang="es-E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Costó/Costaron … euros -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cost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 euros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¿Adónde vas a ir?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Where are you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año próximo / que viene…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Next year…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a / vamos a…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/ We are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 a / pasar… -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/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spend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 / visitar –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/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</a:t>
            </a:r>
            <a:endParaRPr lang="es-ES" sz="1000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ver… -  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see/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s-E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Va a ser… -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be…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5DD8D743-37DE-D9C0-6F24-7AF16ECA7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2" y="409842"/>
            <a:ext cx="2204786" cy="2892158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B0F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IMPERFECT TENSE (Irregular </a:t>
            </a:r>
            <a:r>
              <a:rPr lang="es-ES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verbs</a:t>
            </a:r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are only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three irregular verbs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imperfect tense.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7DEA6E9-1FAB-6461-596A-E7BAE84AA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536451"/>
              </p:ext>
            </p:extLst>
          </p:nvPr>
        </p:nvGraphicFramePr>
        <p:xfrm>
          <a:off x="93425" y="5239504"/>
          <a:ext cx="6775133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280">
                  <a:extLst>
                    <a:ext uri="{9D8B030D-6E8A-4147-A177-3AD203B41FA5}">
                      <a16:colId xmlns:a16="http://schemas.microsoft.com/office/drawing/2014/main" val="649591332"/>
                    </a:ext>
                  </a:extLst>
                </a:gridCol>
                <a:gridCol w="1676718">
                  <a:extLst>
                    <a:ext uri="{9D8B030D-6E8A-4147-A177-3AD203B41FA5}">
                      <a16:colId xmlns:a16="http://schemas.microsoft.com/office/drawing/2014/main" val="3310363847"/>
                    </a:ext>
                  </a:extLst>
                </a:gridCol>
                <a:gridCol w="959167">
                  <a:extLst>
                    <a:ext uri="{9D8B030D-6E8A-4147-A177-3AD203B41FA5}">
                      <a16:colId xmlns:a16="http://schemas.microsoft.com/office/drawing/2014/main" val="3705344048"/>
                    </a:ext>
                  </a:extLst>
                </a:gridCol>
                <a:gridCol w="3803968">
                  <a:extLst>
                    <a:ext uri="{9D8B030D-6E8A-4147-A177-3AD203B41FA5}">
                      <a16:colId xmlns:a16="http://schemas.microsoft.com/office/drawing/2014/main" val="3688732547"/>
                    </a:ext>
                  </a:extLst>
                </a:gridCol>
              </a:tblGrid>
              <a:tr h="389739">
                <a:tc row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PEOPLE</a:t>
                      </a:r>
                    </a:p>
                  </a:txBody>
                  <a:tcPr vert="vert27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En la foto…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In the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picture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sz="1000" dirty="0"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A la izquierda…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On the left…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A la derecha…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On the right…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En el centro…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In the centre…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Al fondo…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In the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background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…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rgbClr val="E1F7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…hay…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…there is…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…there are…</a:t>
                      </a:r>
                    </a:p>
                  </a:txBody>
                  <a:tcPr anchor="ctr">
                    <a:solidFill>
                      <a:srgbClr val="E1F7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…una persona.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one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person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…muchas personas.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lots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of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people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…una familia.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family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…una pareja.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 couple.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 grupo de amigos.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group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of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friends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E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443217"/>
                  </a:ext>
                </a:extLst>
              </a:tr>
              <a:tr h="45933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…muchos árboles / animales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lots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of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animals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/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trees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…unos edificios / unas casas.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some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buildings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/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houses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 barco / una torre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boat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/ a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tower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 monumento (muy) bonito.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 (very)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beautiful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monument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…unos restaurantes.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some restaurants.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…unas vistas (muy) bonitas.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some (very)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beautiful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views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E1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880316"/>
                  </a:ext>
                </a:extLst>
              </a:tr>
              <a:tr h="250547">
                <a:tc row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LOCATION</a:t>
                      </a:r>
                    </a:p>
                  </a:txBody>
                  <a:tcPr vert="vert27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Est</a:t>
                      </a:r>
                      <a:r>
                        <a:rPr lang="es-ES" sz="1000" b="1" u="sng" dirty="0">
                          <a:latin typeface="Comic Sans MS" panose="030F0702030302020204" pitchFamily="66" charset="0"/>
                        </a:rPr>
                        <a:t>á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 en… - </a:t>
                      </a:r>
                      <a:r>
                        <a:rPr lang="es-ES" sz="1000" b="1" i="1" u="sng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it</a:t>
                      </a:r>
                      <a:r>
                        <a:rPr lang="es-ES" sz="1000" b="1" i="1" u="sng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is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in…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Está</a:t>
                      </a:r>
                      <a:r>
                        <a:rPr lang="es-ES" sz="1000" b="1" u="sng" dirty="0">
                          <a:latin typeface="Comic Sans MS" panose="030F0702030302020204" pitchFamily="66" charset="0"/>
                        </a:rPr>
                        <a:t>n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 en… - </a:t>
                      </a:r>
                      <a:r>
                        <a:rPr lang="es-ES" sz="1000" b="1" i="1" u="sng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are in…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rgbClr val="E1F7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…una ciudad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city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…el campo.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the country.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…un pueblo. – 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town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</a:txBody>
                  <a:tcPr>
                    <a:solidFill>
                      <a:srgbClr val="E1F7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94384"/>
                  </a:ext>
                </a:extLst>
              </a:tr>
              <a:tr h="180950">
                <a:tc v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s-ES" b="1" dirty="0">
                        <a:latin typeface="Comic Sans MS" panose="030F0702030302020204" pitchFamily="66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Es… -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It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is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rgbClr val="E1F7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…bonito/a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nice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…hermoso/a –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beautiful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</a:txBody>
                  <a:tcPr>
                    <a:solidFill>
                      <a:srgbClr val="E1F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4243"/>
                  </a:ext>
                </a:extLst>
              </a:tr>
              <a:tr h="66812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ACTIVITY</a:t>
                      </a:r>
                    </a:p>
                  </a:txBody>
                  <a:tcPr vert="vert27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Él / Ella está…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He /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She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is…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sz="1000" dirty="0"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Ellos / Ellas están…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are…</a:t>
                      </a:r>
                    </a:p>
                  </a:txBody>
                  <a:tcPr anchor="ctr">
                    <a:solidFill>
                      <a:srgbClr val="E1F7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dirty="0">
                          <a:latin typeface="Comic Sans MS" panose="030F0702030302020204" pitchFamily="66" charset="0"/>
                        </a:rPr>
                        <a:t>…tomando el sol.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sunbathing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0" dirty="0">
                          <a:latin typeface="Comic Sans MS" panose="030F0702030302020204" pitchFamily="66" charset="0"/>
                        </a:rPr>
                        <a:t>…nadando en el mar.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swimming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in the sea.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0" dirty="0">
                          <a:latin typeface="Comic Sans MS" panose="030F0702030302020204" pitchFamily="66" charset="0"/>
                        </a:rPr>
                        <a:t>…descansando.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relaxing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/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resting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0" dirty="0">
                          <a:latin typeface="Comic Sans MS" panose="030F0702030302020204" pitchFamily="66" charset="0"/>
                        </a:rPr>
                        <a:t>…comiendo junto al mar.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eating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by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the sea.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i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…comiendo un helado.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eating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an ice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cream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i="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…paseando por la ciudad.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walking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around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the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city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i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…haciendo turismo.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sightseeing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i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…haciendo surf.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going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surfing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000" i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…pasando el rato con los amigos. –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spending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time with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their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friends</a:t>
                      </a:r>
                      <a:r>
                        <a:rPr lang="es-ES" sz="1000" i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.</a:t>
                      </a:r>
                      <a:endParaRPr lang="es-ES" sz="1000" i="0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E1F7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sz="15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74772"/>
                  </a:ext>
                </a:extLst>
              </a:tr>
            </a:tbl>
          </a:graphicData>
        </a:graphic>
      </p:graphicFrame>
      <p:pic>
        <p:nvPicPr>
          <p:cNvPr id="8" name="Picture 2" descr="C:\Users\tand05\My Documents\My Pictures\Free cliparts\polarois.png">
            <a:extLst>
              <a:ext uri="{FF2B5EF4-FFF2-40B4-BE49-F238E27FC236}">
                <a16:creationId xmlns:a16="http://schemas.microsoft.com/office/drawing/2014/main" id="{8BDBCF3C-3078-65EF-E3B0-C4DB8E418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197" y="8208328"/>
            <a:ext cx="732111" cy="67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031BA1-3C89-E296-1DAD-D33717A8C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92" y="8380136"/>
            <a:ext cx="887422" cy="887422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6F3534E6-0133-0281-71C7-D52D5BBFC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3" y="3392098"/>
            <a:ext cx="2204786" cy="1967302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USING “SE PUEDE” AND “SE PUEDEN”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“Se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” and “se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” mean “you can” or “one can”.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highlight>
                  <a:srgbClr val="D1F3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n-GB" sz="1000" dirty="0" err="1">
                <a:highlight>
                  <a:srgbClr val="D1F3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</a:t>
            </a:r>
            <a:r>
              <a:rPr lang="en-GB" sz="1000" dirty="0">
                <a:highlight>
                  <a:srgbClr val="D1F3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infinitive + singular noun:</a:t>
            </a:r>
          </a:p>
          <a:p>
            <a:r>
              <a:rPr lang="en-GB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n-GB" sz="1000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</a:t>
            </a:r>
            <a:r>
              <a:rPr lang="en-GB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</a:t>
            </a:r>
            <a:r>
              <a:rPr lang="en-GB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torre</a:t>
            </a:r>
            <a:r>
              <a:rPr lang="en-GB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One can see a tower.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highlight>
                  <a:srgbClr val="D1F3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n-GB" sz="1000" dirty="0" err="1">
                <a:effectLst/>
                <a:highlight>
                  <a:srgbClr val="D1F3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pueden</a:t>
            </a:r>
            <a:r>
              <a:rPr lang="en-GB" sz="1000" dirty="0">
                <a:effectLst/>
                <a:highlight>
                  <a:srgbClr val="D1F3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infinitive +  plural noun:</a:t>
            </a:r>
          </a:p>
          <a:p>
            <a:r>
              <a:rPr lang="en-GB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sz="1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n-GB" sz="1000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pueden</a:t>
            </a:r>
            <a:r>
              <a:rPr lang="en-GB" sz="1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</a:t>
            </a:r>
            <a:r>
              <a:rPr lang="en-GB" sz="1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edificios</a:t>
            </a:r>
            <a:r>
              <a:rPr lang="en-GB" sz="10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can see buildings.</a:t>
            </a: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0D016A0E-BA89-56A5-61EB-13CADFCD4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5547" y="409842"/>
            <a:ext cx="3454736" cy="5049125"/>
          </a:xfrm>
          <a:prstGeom prst="rect">
            <a:avLst/>
          </a:prstGeom>
          <a:pattFill prst="wdUpDiag">
            <a:fgClr>
              <a:srgbClr val="E1F7FF"/>
            </a:fgClr>
            <a:bgClr>
              <a:schemeClr val="bg1"/>
            </a:bgClr>
          </a:patt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COMPARATIVES &amp; SUPERLATIVES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Comparatives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are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adjectives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used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express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how similar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or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different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things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are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from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each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other.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build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regular comparatives in Spanish use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following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elements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</a:p>
          <a:p>
            <a:endParaRPr lang="es-ES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5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marL="284163" algn="just"/>
            <a:endParaRPr lang="en-GB" altLang="en-US" sz="600" b="1" dirty="0">
              <a:latin typeface="Comic Sans MS" pitchFamily="66" charset="0"/>
            </a:endParaRPr>
          </a:p>
          <a:p>
            <a:pPr algn="just"/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Superlatives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are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used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say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that something is “the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most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…”, “the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worst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…”, “the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least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…”, etc.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El/la más… –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most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El/la menos…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least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El/la mejor…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the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best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El/la peor… - </a:t>
            </a:r>
            <a:r>
              <a:rPr lang="es-ES" sz="10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he </a:t>
            </a:r>
            <a:r>
              <a:rPr lang="es-ES" sz="1000" i="1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worst</a:t>
            </a:r>
            <a:r>
              <a:rPr lang="es-E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</a:t>
            </a:r>
          </a:p>
          <a:p>
            <a:pPr algn="just"/>
            <a:r>
              <a:rPr lang="es-E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Examples</a:t>
            </a:r>
            <a:r>
              <a:rPr lang="es-E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Mi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profe</a:t>
            </a: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inglés</a:t>
            </a: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es la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mejor</a:t>
            </a: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 – </a:t>
            </a:r>
            <a:r>
              <a:rPr lang="en-GB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My English teacher is the best.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español</a:t>
            </a: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es la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asignatura</a:t>
            </a: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más</a:t>
            </a: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interesante</a:t>
            </a:r>
            <a:r>
              <a:rPr lang="en-GB" sz="100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 </a:t>
            </a:r>
            <a:r>
              <a:rPr lang="en-GB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– </a:t>
            </a:r>
            <a:r>
              <a:rPr lang="en-GB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Spanish is the most interesting subject. </a:t>
            </a:r>
            <a:endParaRPr lang="en-GB" sz="1000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n-GB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6CB0AA-C928-40DB-98D4-B28789F603AD}"/>
              </a:ext>
            </a:extLst>
          </p:cNvPr>
          <p:cNvSpPr/>
          <p:nvPr/>
        </p:nvSpPr>
        <p:spPr>
          <a:xfrm>
            <a:off x="7015385" y="1286390"/>
            <a:ext cx="159666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Más</a:t>
            </a:r>
            <a:r>
              <a:rPr lang="es-ES" sz="900" b="1" dirty="0">
                <a:latin typeface="Comic Sans MS" panose="030F0702030302020204" pitchFamily="66" charset="0"/>
              </a:rPr>
              <a:t> 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que</a:t>
            </a:r>
          </a:p>
          <a:p>
            <a:pPr algn="ctr"/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</a:rPr>
              <a:t>More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48DDA8-F477-4B17-8B8E-2F7B1BACC876}"/>
              </a:ext>
            </a:extLst>
          </p:cNvPr>
          <p:cNvSpPr txBox="1"/>
          <p:nvPr/>
        </p:nvSpPr>
        <p:spPr>
          <a:xfrm>
            <a:off x="8504100" y="1140340"/>
            <a:ext cx="18796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es </a:t>
            </a:r>
            <a:r>
              <a:rPr lang="en-GB" sz="900" b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lista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is </a:t>
            </a:r>
            <a:r>
              <a:rPr lang="en-GB" sz="900" i="1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more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clever </a:t>
            </a:r>
            <a:r>
              <a:rPr lang="en-GB" sz="9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than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B72797-F098-D4A0-79A7-2A5FB77B345D}"/>
              </a:ext>
            </a:extLst>
          </p:cNvPr>
          <p:cNvSpPr/>
          <p:nvPr/>
        </p:nvSpPr>
        <p:spPr>
          <a:xfrm>
            <a:off x="7015386" y="1736797"/>
            <a:ext cx="159666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Menos</a:t>
            </a:r>
            <a:r>
              <a:rPr lang="es-ES" sz="900" b="1" dirty="0">
                <a:latin typeface="Comic Sans MS" panose="030F0702030302020204" pitchFamily="66" charset="0"/>
              </a:rPr>
              <a:t> 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que</a:t>
            </a:r>
          </a:p>
          <a:p>
            <a:pPr algn="ctr"/>
            <a:r>
              <a:rPr lang="es-ES" sz="900" i="1" dirty="0">
                <a:solidFill>
                  <a:srgbClr val="00B050"/>
                </a:solidFill>
                <a:latin typeface="Comic Sans MS" panose="030F0702030302020204" pitchFamily="66" charset="0"/>
              </a:rPr>
              <a:t>More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7AABC4-F25F-EF34-CA74-7046E0B1BBA3}"/>
              </a:ext>
            </a:extLst>
          </p:cNvPr>
          <p:cNvSpPr txBox="1"/>
          <p:nvPr/>
        </p:nvSpPr>
        <p:spPr>
          <a:xfrm>
            <a:off x="8504100" y="1590747"/>
            <a:ext cx="18796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es </a:t>
            </a:r>
            <a:r>
              <a:rPr lang="en-GB" sz="900" b="1" dirty="0" err="1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menos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alta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is </a:t>
            </a:r>
            <a:r>
              <a:rPr lang="en-GB" sz="900" i="1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less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tall </a:t>
            </a:r>
            <a:r>
              <a:rPr lang="en-GB" sz="9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than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37A9A4-3FF5-4BD7-9036-2A537D456911}"/>
              </a:ext>
            </a:extLst>
          </p:cNvPr>
          <p:cNvSpPr/>
          <p:nvPr/>
        </p:nvSpPr>
        <p:spPr>
          <a:xfrm>
            <a:off x="7015385" y="2187204"/>
            <a:ext cx="1596662" cy="369332"/>
          </a:xfrm>
          <a:prstGeom prst="rect">
            <a:avLst/>
          </a:prstGeom>
          <a:solidFill>
            <a:srgbClr val="EFE5F7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rgbClr val="7030A0"/>
                </a:solidFill>
                <a:latin typeface="Comic Sans MS" panose="030F0702030302020204" pitchFamily="66" charset="0"/>
              </a:rPr>
              <a:t>Tan</a:t>
            </a:r>
            <a:r>
              <a:rPr lang="es-ES" sz="900" b="1" dirty="0">
                <a:latin typeface="Comic Sans MS" panose="030F0702030302020204" pitchFamily="66" charset="0"/>
              </a:rPr>
              <a:t> 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b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como</a:t>
            </a:r>
          </a:p>
          <a:p>
            <a:pPr algn="ctr"/>
            <a:r>
              <a:rPr lang="es-ES" sz="900" i="1" dirty="0">
                <a:solidFill>
                  <a:srgbClr val="7030A0"/>
                </a:solidFill>
                <a:latin typeface="Comic Sans MS" panose="030F0702030302020204" pitchFamily="66" charset="0"/>
              </a:rPr>
              <a:t>More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+ </a:t>
            </a:r>
            <a:r>
              <a:rPr lang="es-ES" sz="900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adjective</a:t>
            </a:r>
            <a:r>
              <a:rPr lang="es-ES" sz="900" i="1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s-ES" sz="900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59522F-341A-2273-E5E3-4E249A49C044}"/>
              </a:ext>
            </a:extLst>
          </p:cNvPr>
          <p:cNvSpPr txBox="1"/>
          <p:nvPr/>
        </p:nvSpPr>
        <p:spPr>
          <a:xfrm>
            <a:off x="8504099" y="2041154"/>
            <a:ext cx="1879600" cy="369332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  <a:prstDash val="dash"/>
          </a:ln>
          <a:effectLst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es </a:t>
            </a:r>
            <a:r>
              <a:rPr lang="en-GB" sz="900" b="1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tan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guapa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900" b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Ana is </a:t>
            </a:r>
            <a:r>
              <a:rPr lang="en-GB" sz="900" i="1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pretty </a:t>
            </a:r>
            <a:r>
              <a:rPr lang="en-GB" sz="9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</a:t>
            </a:r>
            <a:r>
              <a:rPr lang="en-GB" sz="9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Sara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C98121-28F1-52C4-1DA9-9DF54043CBA5}"/>
              </a:ext>
            </a:extLst>
          </p:cNvPr>
          <p:cNvSpPr txBox="1"/>
          <p:nvPr/>
        </p:nvSpPr>
        <p:spPr>
          <a:xfrm>
            <a:off x="6970373" y="2614181"/>
            <a:ext cx="3449910" cy="1061829"/>
          </a:xfrm>
          <a:prstGeom prst="rect">
            <a:avLst/>
          </a:prstGeom>
          <a:solidFill>
            <a:srgbClr val="E1F7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9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Other </a:t>
            </a:r>
            <a:r>
              <a:rPr lang="es-ES" sz="9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useful</a:t>
            </a:r>
            <a:r>
              <a:rPr lang="es-ES" sz="9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comparatives: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…mejor que… - 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…better </a:t>
            </a:r>
            <a:r>
              <a:rPr lang="es-E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 </a:t>
            </a:r>
          </a:p>
          <a:p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(Soy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mejor</a:t>
            </a:r>
            <a:r>
              <a:rPr lang="es-E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cocinero</a:t>
            </a:r>
            <a:r>
              <a:rPr lang="es-E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que</a:t>
            </a:r>
            <a:r>
              <a:rPr lang="es-E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tú – 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 am a </a:t>
            </a:r>
            <a:r>
              <a:rPr lang="es-ES" sz="9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better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cook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you</a:t>
            </a:r>
            <a:r>
              <a:rPr lang="es-E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…peor que… -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</a:t>
            </a:r>
            <a:r>
              <a:rPr lang="es-ES" altLang="en-U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worse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 </a:t>
            </a:r>
          </a:p>
          <a:p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(Leo es </a:t>
            </a:r>
            <a:r>
              <a:rPr lang="es-ES" altLang="en-US" sz="900" b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peor</a:t>
            </a:r>
            <a:r>
              <a:rPr lang="es-ES" altLang="en-U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profe</a:t>
            </a:r>
            <a:r>
              <a:rPr lang="es-ES" altLang="en-U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b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que</a:t>
            </a:r>
            <a:r>
              <a:rPr lang="es-ES" altLang="en-US" sz="900" b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tú –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Leo is a </a:t>
            </a:r>
            <a:r>
              <a:rPr lang="es-ES" altLang="en-US" sz="9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worse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teacher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than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you)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…tanto como… -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as much as…</a:t>
            </a:r>
            <a:endParaRPr lang="en-GB" altLang="en-US" sz="900" i="1" dirty="0">
              <a:latin typeface="Comic Sans MS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(Tengo </a:t>
            </a:r>
            <a:r>
              <a:rPr lang="es-ES" altLang="en-US" sz="900" b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tanto</a:t>
            </a:r>
            <a:r>
              <a:rPr lang="es-ES" altLang="en-US" sz="90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dinero</a:t>
            </a:r>
            <a:r>
              <a:rPr lang="es-ES" altLang="en-US" sz="90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b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como</a:t>
            </a:r>
            <a:r>
              <a:rPr lang="es-ES" altLang="en-US" sz="90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tú –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 have </a:t>
            </a:r>
            <a:r>
              <a:rPr lang="es-ES" altLang="en-US" sz="9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as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much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money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as</a:t>
            </a:r>
            <a:r>
              <a:rPr lang="es-ES" altLang="en-US" sz="9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altLang="en-US" sz="9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you)</a:t>
            </a: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50B3FF38-B3F4-A98E-7DE0-E8FF734F7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5547" y="5552312"/>
            <a:ext cx="3454736" cy="3954391"/>
          </a:xfrm>
          <a:prstGeom prst="rect">
            <a:avLst/>
          </a:prstGeom>
          <a:pattFill prst="wdUpDiag">
            <a:fgClr>
              <a:srgbClr val="E1F7FF"/>
            </a:fgClr>
            <a:bgClr>
              <a:schemeClr val="bg1"/>
            </a:bgClr>
          </a:patt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IMPERFECT TENSE (Regular </a:t>
            </a:r>
            <a:r>
              <a:rPr lang="es-ES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verbs</a:t>
            </a:r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imperfect tense is used for three things in Spanish: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Repeated actions in the past. Example:</a:t>
            </a: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comía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pizza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todos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días </a:t>
            </a:r>
          </a:p>
          <a:p>
            <a:r>
              <a:rPr lang="en-U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ate pizza every 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Descriptions in the past (using was or were in English). Example: </a:t>
            </a: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El hotel era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grande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hotel was big.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talk about things that you used to do. Example: </a:t>
            </a: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Jugaba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fútbol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used to play football.</a:t>
            </a:r>
          </a:p>
          <a:p>
            <a:endParaRPr lang="en-GB" sz="5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102235" indent="-457200">
              <a:lnSpc>
                <a:spcPct val="100000"/>
              </a:lnSpc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To form imperfect tense in Spanish:</a:t>
            </a: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Take the infinitive of a verb (</a:t>
            </a:r>
            <a:r>
              <a:rPr lang="en-U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hablar</a:t>
            </a: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)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.</a:t>
            </a: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Remove the infinitive ending (</a:t>
            </a:r>
            <a:r>
              <a:rPr lang="en-U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habl</a:t>
            </a: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-)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.</a:t>
            </a: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Add the appropriate endings. (</a:t>
            </a:r>
            <a:r>
              <a:rPr lang="en-U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habl</a:t>
            </a:r>
            <a:r>
              <a:rPr lang="en-US" sz="1000" b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aba</a:t>
            </a: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)</a:t>
            </a: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r>
              <a:rPr lang="en-US" sz="1000" b="1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Arial" panose="020B0604020202020204" pitchFamily="34" charset="0"/>
              </a:rPr>
              <a:t>*ER &amp; IR verbs have the same endings</a:t>
            </a:r>
            <a:endParaRPr lang="en-GB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Tabla 16">
            <a:extLst>
              <a:ext uri="{FF2B5EF4-FFF2-40B4-BE49-F238E27FC236}">
                <a16:creationId xmlns:a16="http://schemas.microsoft.com/office/drawing/2014/main" id="{47B12630-9F74-D57A-D59A-9FDF93264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246936"/>
              </p:ext>
            </p:extLst>
          </p:nvPr>
        </p:nvGraphicFramePr>
        <p:xfrm>
          <a:off x="7031120" y="8152624"/>
          <a:ext cx="332359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7267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1184593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1141730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Pronouns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(hablar/to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talk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(comer/to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eat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 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 </a:t>
                      </a:r>
                      <a:endParaRPr lang="es-ES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 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ábamos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abais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aban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íamos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íais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A1CC7FD5-7425-FE30-32FE-BE4A3DFD0ED2}"/>
              </a:ext>
            </a:extLst>
          </p:cNvPr>
          <p:cNvSpPr/>
          <p:nvPr/>
        </p:nvSpPr>
        <p:spPr>
          <a:xfrm>
            <a:off x="10571385" y="1204429"/>
            <a:ext cx="2077815" cy="615508"/>
          </a:xfrm>
          <a:prstGeom prst="rect">
            <a:avLst/>
          </a:prstGeom>
          <a:solidFill>
            <a:srgbClr val="FFF6C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i="1" u="sng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SER (to be)</a:t>
            </a:r>
          </a:p>
          <a:p>
            <a:pPr algn="ctr"/>
            <a:r>
              <a:rPr lang="es-ES" sz="9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Yo </a:t>
            </a:r>
            <a:r>
              <a:rPr lang="es-ES" sz="900" b="1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era</a:t>
            </a:r>
            <a:r>
              <a:rPr lang="es-ES" sz="9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, tú </a:t>
            </a:r>
            <a:r>
              <a:rPr lang="es-ES" sz="900" b="1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eras</a:t>
            </a:r>
            <a:r>
              <a:rPr lang="es-ES" sz="9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, él/ella </a:t>
            </a:r>
            <a:r>
              <a:rPr lang="es-ES" sz="900" b="1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era</a:t>
            </a:r>
            <a:r>
              <a:rPr lang="es-ES" sz="9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, nosotros/as </a:t>
            </a:r>
            <a:r>
              <a:rPr lang="es-ES" sz="900" b="1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éramos</a:t>
            </a:r>
            <a:r>
              <a:rPr lang="es-ES" sz="9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, vosotros/as </a:t>
            </a:r>
            <a:r>
              <a:rPr lang="es-ES" sz="900" b="1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erais</a:t>
            </a:r>
            <a:r>
              <a:rPr lang="es-ES" sz="9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, ellos/as </a:t>
            </a:r>
            <a:r>
              <a:rPr lang="es-ES" sz="900" b="1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eran</a:t>
            </a:r>
            <a:r>
              <a:rPr lang="es-ES" sz="9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2D05C1-2ADD-7059-5B16-B78C442B9C57}"/>
              </a:ext>
            </a:extLst>
          </p:cNvPr>
          <p:cNvSpPr/>
          <p:nvPr/>
        </p:nvSpPr>
        <p:spPr>
          <a:xfrm>
            <a:off x="10571385" y="1896579"/>
            <a:ext cx="2077815" cy="615508"/>
          </a:xfrm>
          <a:prstGeom prst="rect">
            <a:avLst/>
          </a:prstGeom>
          <a:solidFill>
            <a:srgbClr val="FEE8FA"/>
          </a:solidFill>
          <a:ln>
            <a:solidFill>
              <a:srgbClr val="F92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i="1" u="sng" dirty="0">
                <a:solidFill>
                  <a:srgbClr val="F92BD2"/>
                </a:solidFill>
                <a:latin typeface="Comic Sans MS" panose="030F0702030302020204" pitchFamily="66" charset="0"/>
              </a:rPr>
              <a:t>IR (to </a:t>
            </a:r>
            <a:r>
              <a:rPr lang="es-ES" sz="900" b="1" i="1" u="sng" dirty="0" err="1">
                <a:solidFill>
                  <a:srgbClr val="F92BD2"/>
                </a:solidFill>
                <a:latin typeface="Comic Sans MS" panose="030F0702030302020204" pitchFamily="66" charset="0"/>
              </a:rPr>
              <a:t>go</a:t>
            </a:r>
            <a:r>
              <a:rPr lang="es-ES" sz="900" b="1" i="1" u="sng" dirty="0">
                <a:solidFill>
                  <a:srgbClr val="F92BD2"/>
                </a:solidFill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es-ES" sz="900" i="1" dirty="0">
                <a:solidFill>
                  <a:srgbClr val="F92BD2"/>
                </a:solidFill>
                <a:latin typeface="Comic Sans MS" panose="030F0702030302020204" pitchFamily="66" charset="0"/>
              </a:rPr>
              <a:t>Yo </a:t>
            </a:r>
            <a:r>
              <a:rPr lang="es-ES" sz="900" b="1" i="1" dirty="0">
                <a:solidFill>
                  <a:srgbClr val="F92BD2"/>
                </a:solidFill>
                <a:latin typeface="Comic Sans MS" panose="030F0702030302020204" pitchFamily="66" charset="0"/>
              </a:rPr>
              <a:t>iba</a:t>
            </a:r>
            <a:r>
              <a:rPr lang="es-ES" sz="900" i="1" dirty="0">
                <a:solidFill>
                  <a:srgbClr val="F92BD2"/>
                </a:solidFill>
                <a:latin typeface="Comic Sans MS" panose="030F0702030302020204" pitchFamily="66" charset="0"/>
              </a:rPr>
              <a:t>, tú </a:t>
            </a:r>
            <a:r>
              <a:rPr lang="es-ES" sz="900" b="1" i="1" dirty="0">
                <a:solidFill>
                  <a:srgbClr val="F92BD2"/>
                </a:solidFill>
                <a:latin typeface="Comic Sans MS" panose="030F0702030302020204" pitchFamily="66" charset="0"/>
              </a:rPr>
              <a:t>ibas</a:t>
            </a:r>
            <a:r>
              <a:rPr lang="es-ES" sz="900" i="1" dirty="0">
                <a:solidFill>
                  <a:srgbClr val="F92BD2"/>
                </a:solidFill>
                <a:latin typeface="Comic Sans MS" panose="030F0702030302020204" pitchFamily="66" charset="0"/>
              </a:rPr>
              <a:t>, él/ella </a:t>
            </a:r>
            <a:r>
              <a:rPr lang="es-ES" sz="900" b="1" i="1" dirty="0">
                <a:solidFill>
                  <a:srgbClr val="F92BD2"/>
                </a:solidFill>
                <a:latin typeface="Comic Sans MS" panose="030F0702030302020204" pitchFamily="66" charset="0"/>
              </a:rPr>
              <a:t>iba</a:t>
            </a:r>
            <a:r>
              <a:rPr lang="es-ES" sz="900" i="1" dirty="0">
                <a:solidFill>
                  <a:srgbClr val="F92BD2"/>
                </a:solidFill>
                <a:latin typeface="Comic Sans MS" panose="030F0702030302020204" pitchFamily="66" charset="0"/>
              </a:rPr>
              <a:t>, nosotros/as </a:t>
            </a:r>
            <a:r>
              <a:rPr lang="es-ES" sz="900" b="1" i="1" dirty="0">
                <a:solidFill>
                  <a:srgbClr val="F92BD2"/>
                </a:solidFill>
                <a:latin typeface="Comic Sans MS" panose="030F0702030302020204" pitchFamily="66" charset="0"/>
              </a:rPr>
              <a:t>íbamos</a:t>
            </a:r>
            <a:r>
              <a:rPr lang="es-ES" sz="900" i="1" dirty="0">
                <a:solidFill>
                  <a:srgbClr val="F92BD2"/>
                </a:solidFill>
                <a:latin typeface="Comic Sans MS" panose="030F0702030302020204" pitchFamily="66" charset="0"/>
              </a:rPr>
              <a:t>, vosotros/as </a:t>
            </a:r>
            <a:r>
              <a:rPr lang="es-ES" sz="900" b="1" i="1" dirty="0">
                <a:solidFill>
                  <a:srgbClr val="F92BD2"/>
                </a:solidFill>
                <a:latin typeface="Comic Sans MS" panose="030F0702030302020204" pitchFamily="66" charset="0"/>
              </a:rPr>
              <a:t>ibais</a:t>
            </a:r>
            <a:r>
              <a:rPr lang="es-ES" sz="900" i="1" dirty="0">
                <a:solidFill>
                  <a:srgbClr val="F92BD2"/>
                </a:solidFill>
                <a:latin typeface="Comic Sans MS" panose="030F0702030302020204" pitchFamily="66" charset="0"/>
              </a:rPr>
              <a:t>, ellos/as </a:t>
            </a:r>
            <a:r>
              <a:rPr lang="es-ES" sz="900" b="1" i="1" dirty="0">
                <a:solidFill>
                  <a:srgbClr val="F92BD2"/>
                </a:solidFill>
                <a:latin typeface="Comic Sans MS" panose="030F0702030302020204" pitchFamily="66" charset="0"/>
              </a:rPr>
              <a:t>iban</a:t>
            </a:r>
            <a:r>
              <a:rPr lang="es-ES" sz="900" i="1" dirty="0">
                <a:solidFill>
                  <a:srgbClr val="F92BD2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0A645F-85F5-8F84-AA71-5CCD8BB8F6C8}"/>
              </a:ext>
            </a:extLst>
          </p:cNvPr>
          <p:cNvSpPr/>
          <p:nvPr/>
        </p:nvSpPr>
        <p:spPr>
          <a:xfrm>
            <a:off x="10571385" y="2592788"/>
            <a:ext cx="2077815" cy="615508"/>
          </a:xfrm>
          <a:prstGeom prst="rect">
            <a:avLst/>
          </a:prstGeom>
          <a:solidFill>
            <a:srgbClr val="ACFEF4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b="1" i="1" u="sng" dirty="0">
                <a:solidFill>
                  <a:srgbClr val="008582"/>
                </a:solidFill>
                <a:latin typeface="Comic Sans MS" panose="030F0702030302020204" pitchFamily="66" charset="0"/>
              </a:rPr>
              <a:t>VER (to see/</a:t>
            </a:r>
            <a:r>
              <a:rPr lang="es-ES" sz="900" b="1" i="1" u="sng" dirty="0" err="1">
                <a:solidFill>
                  <a:srgbClr val="008582"/>
                </a:solidFill>
                <a:latin typeface="Comic Sans MS" panose="030F0702030302020204" pitchFamily="66" charset="0"/>
              </a:rPr>
              <a:t>watch</a:t>
            </a:r>
            <a:r>
              <a:rPr lang="es-ES" sz="900" b="1" i="1" u="sng" dirty="0">
                <a:solidFill>
                  <a:srgbClr val="008582"/>
                </a:solidFill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es-ES" sz="900" i="1" dirty="0">
                <a:solidFill>
                  <a:srgbClr val="008582"/>
                </a:solidFill>
                <a:latin typeface="Comic Sans MS" panose="030F0702030302020204" pitchFamily="66" charset="0"/>
              </a:rPr>
              <a:t>Yo </a:t>
            </a:r>
            <a:r>
              <a:rPr lang="es-ES" sz="900" b="1" i="1" dirty="0">
                <a:solidFill>
                  <a:srgbClr val="008582"/>
                </a:solidFill>
                <a:latin typeface="Comic Sans MS" panose="030F0702030302020204" pitchFamily="66" charset="0"/>
              </a:rPr>
              <a:t>veía</a:t>
            </a:r>
            <a:r>
              <a:rPr lang="es-ES" sz="900" i="1" dirty="0">
                <a:solidFill>
                  <a:srgbClr val="008582"/>
                </a:solidFill>
                <a:latin typeface="Comic Sans MS" panose="030F0702030302020204" pitchFamily="66" charset="0"/>
              </a:rPr>
              <a:t>, tú </a:t>
            </a:r>
            <a:r>
              <a:rPr lang="es-ES" sz="900" b="1" i="1" dirty="0">
                <a:solidFill>
                  <a:srgbClr val="008582"/>
                </a:solidFill>
                <a:latin typeface="Comic Sans MS" panose="030F0702030302020204" pitchFamily="66" charset="0"/>
              </a:rPr>
              <a:t>veías</a:t>
            </a:r>
            <a:r>
              <a:rPr lang="es-ES" sz="900" i="1" dirty="0">
                <a:solidFill>
                  <a:srgbClr val="008582"/>
                </a:solidFill>
                <a:latin typeface="Comic Sans MS" panose="030F0702030302020204" pitchFamily="66" charset="0"/>
              </a:rPr>
              <a:t>, él/ella </a:t>
            </a:r>
            <a:r>
              <a:rPr lang="es-ES" sz="900" b="1" i="1" dirty="0">
                <a:solidFill>
                  <a:srgbClr val="008582"/>
                </a:solidFill>
                <a:latin typeface="Comic Sans MS" panose="030F0702030302020204" pitchFamily="66" charset="0"/>
              </a:rPr>
              <a:t>veía</a:t>
            </a:r>
            <a:r>
              <a:rPr lang="es-ES" sz="900" i="1" dirty="0">
                <a:solidFill>
                  <a:srgbClr val="008582"/>
                </a:solidFill>
                <a:latin typeface="Comic Sans MS" panose="030F0702030302020204" pitchFamily="66" charset="0"/>
              </a:rPr>
              <a:t>, nosotros/as </a:t>
            </a:r>
            <a:r>
              <a:rPr lang="es-ES" sz="900" b="1" i="1" dirty="0">
                <a:solidFill>
                  <a:srgbClr val="008582"/>
                </a:solidFill>
                <a:latin typeface="Comic Sans MS" panose="030F0702030302020204" pitchFamily="66" charset="0"/>
              </a:rPr>
              <a:t>veíamos</a:t>
            </a:r>
            <a:r>
              <a:rPr lang="es-ES" sz="900" i="1" dirty="0">
                <a:solidFill>
                  <a:srgbClr val="008582"/>
                </a:solidFill>
                <a:latin typeface="Comic Sans MS" panose="030F0702030302020204" pitchFamily="66" charset="0"/>
              </a:rPr>
              <a:t>, vosotros/as </a:t>
            </a:r>
            <a:r>
              <a:rPr lang="es-ES" sz="900" b="1" i="1" dirty="0">
                <a:solidFill>
                  <a:srgbClr val="008582"/>
                </a:solidFill>
                <a:latin typeface="Comic Sans MS" panose="030F0702030302020204" pitchFamily="66" charset="0"/>
              </a:rPr>
              <a:t>veíais</a:t>
            </a:r>
            <a:r>
              <a:rPr lang="es-ES" sz="900" i="1" dirty="0">
                <a:solidFill>
                  <a:srgbClr val="008582"/>
                </a:solidFill>
                <a:latin typeface="Comic Sans MS" panose="030F0702030302020204" pitchFamily="66" charset="0"/>
              </a:rPr>
              <a:t>, ellos/as </a:t>
            </a:r>
            <a:r>
              <a:rPr lang="es-ES" sz="900" b="1" i="1" dirty="0">
                <a:solidFill>
                  <a:srgbClr val="008582"/>
                </a:solidFill>
                <a:latin typeface="Comic Sans MS" panose="030F0702030302020204" pitchFamily="66" charset="0"/>
              </a:rPr>
              <a:t>veían</a:t>
            </a:r>
            <a:r>
              <a:rPr lang="es-ES" sz="900" i="1" dirty="0">
                <a:solidFill>
                  <a:srgbClr val="008582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5" name="Text Box 2">
            <a:extLst>
              <a:ext uri="{FF2B5EF4-FFF2-40B4-BE49-F238E27FC236}">
                <a16:creationId xmlns:a16="http://schemas.microsoft.com/office/drawing/2014/main" id="{EAC429E7-3C20-E0ED-1B7D-26F6B3383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3076" y="5449497"/>
            <a:ext cx="2204786" cy="4057205"/>
          </a:xfrm>
          <a:prstGeom prst="rect">
            <a:avLst/>
          </a:prstGeom>
          <a:pattFill prst="wdUpDiag">
            <a:fgClr>
              <a:srgbClr val="D1F3FF"/>
            </a:fgClr>
            <a:bgClr>
              <a:schemeClr val="bg1"/>
            </a:bgClr>
          </a:patt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USING “SOLER + INFINITIVE”</a:t>
            </a: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talk about what you usually do or tend to do, you can use the verb “soler” + an infinitive.</a:t>
            </a:r>
          </a:p>
          <a:p>
            <a:endParaRPr lang="en-US" sz="1000" i="1" dirty="0">
              <a:solidFill>
                <a:srgbClr val="F67B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suelo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leer las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noticias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menudo.</a:t>
            </a:r>
          </a:p>
          <a:p>
            <a:r>
              <a:rPr lang="en-US" sz="1000" i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tend </a:t>
            </a:r>
            <a:r>
              <a:rPr lang="en-U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read the news often.</a:t>
            </a:r>
            <a:endParaRPr lang="en-US" sz="1000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Mis padres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suelen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viajar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verano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parents tend to travel in the summer.</a:t>
            </a:r>
          </a:p>
          <a:p>
            <a:endParaRPr lang="en-U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Vosotros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soléis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comer </a:t>
            </a:r>
            <a:r>
              <a:rPr lang="en-U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casa.</a:t>
            </a:r>
          </a:p>
          <a:p>
            <a:r>
              <a:rPr lang="en-U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all tend to eat at home.</a:t>
            </a:r>
            <a:endParaRPr lang="en-US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i="1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19B25CAE-1123-3244-5D38-888ECFB599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292770"/>
              </p:ext>
            </p:extLst>
          </p:nvPr>
        </p:nvGraphicFramePr>
        <p:xfrm>
          <a:off x="10821085" y="6361654"/>
          <a:ext cx="1568768" cy="124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8768">
                  <a:extLst>
                    <a:ext uri="{9D8B030D-6E8A-4147-A177-3AD203B41FA5}">
                      <a16:colId xmlns:a16="http://schemas.microsoft.com/office/drawing/2014/main" val="41298273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SOLER (present)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874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10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</a:t>
                      </a:r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1000" b="1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suelo</a:t>
                      </a:r>
                      <a:endParaRPr lang="en-GB" sz="1000" b="1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(Tú)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1000" b="1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sueles</a:t>
                      </a:r>
                      <a:endParaRPr lang="en-GB" sz="1000" b="1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10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</a:t>
                      </a:r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</a:t>
                      </a:r>
                      <a:r>
                        <a:rPr lang="en-GB" sz="10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ella</a:t>
                      </a:r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1000" b="1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suele</a:t>
                      </a:r>
                      <a:endParaRPr lang="en-GB" sz="1000" b="1" baseline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10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</a:t>
                      </a:r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/as) </a:t>
                      </a:r>
                      <a:r>
                        <a:rPr lang="en-GB" sz="10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solemos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10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</a:t>
                      </a:r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/as) </a:t>
                      </a:r>
                      <a:r>
                        <a:rPr lang="en-GB" sz="10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soléis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10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</a:t>
                      </a:r>
                      <a:r>
                        <a:rPr lang="en-GB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/as)</a:t>
                      </a:r>
                      <a:r>
                        <a:rPr lang="en-GB" sz="10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1000" b="1" baseline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suelen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166988"/>
                  </a:ext>
                </a:extLst>
              </a:tr>
            </a:tbl>
          </a:graphicData>
        </a:graphic>
      </p:graphicFrame>
      <p:pic>
        <p:nvPicPr>
          <p:cNvPr id="38" name="Picture 37" descr="A bed with lamps and a picture above it&#10;&#10;Description automatically generated">
            <a:extLst>
              <a:ext uri="{FF2B5EF4-FFF2-40B4-BE49-F238E27FC236}">
                <a16:creationId xmlns:a16="http://schemas.microsoft.com/office/drawing/2014/main" id="{42F07494-452D-2E52-1DF9-C36D20C61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254" y="737001"/>
            <a:ext cx="853746" cy="853746"/>
          </a:xfrm>
          <a:prstGeom prst="rect">
            <a:avLst/>
          </a:prstGeom>
        </p:spPr>
      </p:pic>
      <p:pic>
        <p:nvPicPr>
          <p:cNvPr id="40" name="Picture 39" descr="A cartoon of a building and a roller coaster&#10;&#10;Description automatically generated">
            <a:extLst>
              <a:ext uri="{FF2B5EF4-FFF2-40B4-BE49-F238E27FC236}">
                <a16:creationId xmlns:a16="http://schemas.microsoft.com/office/drawing/2014/main" id="{99A66FB9-3E69-B481-8153-03059F1A5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846" y="4309800"/>
            <a:ext cx="791908" cy="7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68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0745782784C84F8FDF8CAAF58C50CE" ma:contentTypeVersion="19" ma:contentTypeDescription="Create a new document." ma:contentTypeScope="" ma:versionID="1aab600451c89748e756692df78603fb">
  <xsd:schema xmlns:xsd="http://www.w3.org/2001/XMLSchema" xmlns:xs="http://www.w3.org/2001/XMLSchema" xmlns:p="http://schemas.microsoft.com/office/2006/metadata/properties" xmlns:ns3="ca53378a-76d9-42c4-b665-e7b36438e58c" xmlns:ns4="17c79c40-5cd6-488b-9b9c-b2649454b5da" targetNamespace="http://schemas.microsoft.com/office/2006/metadata/properties" ma:root="true" ma:fieldsID="f22f40353802d3f9ea1686b7895ce952" ns3:_="" ns4:_="">
    <xsd:import namespace="ca53378a-76d9-42c4-b665-e7b36438e58c"/>
    <xsd:import namespace="17c79c40-5cd6-488b-9b9c-b2649454b5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LengthInSeconds" minOccurs="0"/>
                <xsd:element ref="ns4:MediaServiceDateTaken" minOccurs="0"/>
                <xsd:element ref="ns4:MediaServiceSystemTag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378a-76d9-42c4-b665-e7b36438e5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c79c40-5cd6-488b-9b9c-b2649454b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c79c40-5cd6-488b-9b9c-b2649454b5da" xsi:nil="true"/>
  </documentManagement>
</p:properties>
</file>

<file path=customXml/itemProps1.xml><?xml version="1.0" encoding="utf-8"?>
<ds:datastoreItem xmlns:ds="http://schemas.openxmlformats.org/officeDocument/2006/customXml" ds:itemID="{1C875D12-9A7A-48C7-9D2E-21AE4F6FC2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53378a-76d9-42c4-b665-e7b36438e58c"/>
    <ds:schemaRef ds:uri="17c79c40-5cd6-488b-9b9c-b2649454b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B43D28-744C-4638-9C92-63097EC51D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EB8711-14F1-472E-A551-3E741474794E}">
  <ds:schemaRefs>
    <ds:schemaRef ds:uri="ca53378a-76d9-42c4-b665-e7b36438e58c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17c79c40-5cd6-488b-9b9c-b2649454b5d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19587</TotalTime>
  <Words>3419</Words>
  <Application>Microsoft Office PowerPoint</Application>
  <PresentationFormat>A3 Paper (297x420 mm)</PresentationFormat>
  <Paragraphs>438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coffee+tea Medium</vt:lpstr>
      <vt:lpstr>Comic Sans MS</vt:lpstr>
      <vt:lpstr>Times New Roman</vt:lpstr>
      <vt:lpstr>Wingdings</vt:lpstr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Andrades gálvez</dc:creator>
  <cp:lastModifiedBy>Miss R Szabo</cp:lastModifiedBy>
  <cp:revision>12</cp:revision>
  <dcterms:created xsi:type="dcterms:W3CDTF">2022-10-17T17:35:17Z</dcterms:created>
  <dcterms:modified xsi:type="dcterms:W3CDTF">2026-09-21T19:01:39Z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0x0101000F0745782784C84F8FDF8CAAF58C50CE</vt:lpwstr>
  </property>
</Properties>
</file>