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9" r:id="rId5"/>
    <p:sldId id="256" r:id="rId6"/>
  </p:sldIdLst>
  <p:sldSz cx="12801600" cy="9601200" type="A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582"/>
    <a:srgbClr val="FDF0E7"/>
    <a:srgbClr val="00F2EC"/>
    <a:srgbClr val="00D7D2"/>
    <a:srgbClr val="009999"/>
    <a:srgbClr val="ACFEF4"/>
    <a:srgbClr val="D1FFFF"/>
    <a:srgbClr val="F92BD2"/>
    <a:srgbClr val="FC9DEB"/>
    <a:srgbClr val="FEE8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5FB197-ED00-47EC-A00F-37F5C44EA50A}" v="70" dt="2025-01-01T18:03:14.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9" d="100"/>
          <a:sy n="39" d="100"/>
        </p:scale>
        <p:origin x="64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02013E94-5D16-47E7-BD0B-D4C11ABE8FE4}" type="datetimeFigureOut">
              <a:rPr lang="es-ES" smtClean="0"/>
              <a:t>21/09/2026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3064489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2013E94-5D16-47E7-BD0B-D4C11ABE8FE4}" type="datetimeFigureOut">
              <a:rPr lang="es-ES" smtClean="0"/>
              <a:t>21/09/2026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880763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02013E94-5D16-47E7-BD0B-D4C11ABE8FE4}" type="datetimeFigureOut">
              <a:rPr lang="es-ES" smtClean="0"/>
              <a:t>21/09/2026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1015144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2013E94-5D16-47E7-BD0B-D4C11ABE8FE4}" type="datetimeFigureOut">
              <a:rPr lang="es-ES" smtClean="0"/>
              <a:t>21/09/2026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2909345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s-ES"/>
              <a:t>Haga clic para modificar los estilos de texto del patrón</a:t>
            </a:r>
          </a:p>
        </p:txBody>
      </p:sp>
      <p:sp>
        <p:nvSpPr>
          <p:cNvPr id="4" name="Content Placeholder 3"/>
          <p:cNvSpPr>
            <a:spLocks noGrp="1"/>
          </p:cNvSpPr>
          <p:nvPr>
            <p:ph sz="half" idx="2"/>
          </p:nvPr>
        </p:nvSpPr>
        <p:spPr>
          <a:xfrm>
            <a:off x="881779" y="3507105"/>
            <a:ext cx="5415676" cy="515842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s-ES"/>
              <a:t>Haga clic para modificar los estilos de texto del patrón</a:t>
            </a:r>
          </a:p>
        </p:txBody>
      </p:sp>
      <p:sp>
        <p:nvSpPr>
          <p:cNvPr id="6" name="Content Placeholder 5"/>
          <p:cNvSpPr>
            <a:spLocks noGrp="1"/>
          </p:cNvSpPr>
          <p:nvPr>
            <p:ph sz="quarter" idx="4"/>
          </p:nvPr>
        </p:nvSpPr>
        <p:spPr>
          <a:xfrm>
            <a:off x="6480811" y="3507105"/>
            <a:ext cx="5442347" cy="515842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2013E94-5D16-47E7-BD0B-D4C11ABE8FE4}" type="datetimeFigureOut">
              <a:rPr lang="es-ES" smtClean="0"/>
              <a:t>21/09/2026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3049822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2013E94-5D16-47E7-BD0B-D4C11ABE8FE4}" type="datetimeFigureOut">
              <a:rPr lang="es-ES" smtClean="0"/>
              <a:t>21/09/2026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3922100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13E94-5D16-47E7-BD0B-D4C11ABE8FE4}" type="datetimeFigureOut">
              <a:rPr lang="es-ES" smtClean="0"/>
              <a:t>21/09/2026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4264535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2013E94-5D16-47E7-BD0B-D4C11ABE8FE4}" type="datetimeFigureOut">
              <a:rPr lang="es-ES" smtClean="0"/>
              <a:t>21/09/2026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232098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02013E94-5D16-47E7-BD0B-D4C11ABE8FE4}" type="datetimeFigureOut">
              <a:rPr lang="es-ES" smtClean="0"/>
              <a:t>21/09/2026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1644655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2013E94-5D16-47E7-BD0B-D4C11ABE8FE4}" type="datetimeFigureOut">
              <a:rPr lang="es-ES" smtClean="0"/>
              <a:t>21/09/2026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247546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2013E94-5D16-47E7-BD0B-D4C11ABE8FE4}" type="datetimeFigureOut">
              <a:rPr lang="es-ES" smtClean="0"/>
              <a:t>21/09/2026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9D9B2B5-508C-46A2-8DFB-BB069EF0BD4B}" type="slidenum">
              <a:rPr lang="es-ES" smtClean="0"/>
              <a:t>‹#›</a:t>
            </a:fld>
            <a:endParaRPr lang="es-ES"/>
          </a:p>
        </p:txBody>
      </p:sp>
    </p:spTree>
    <p:extLst>
      <p:ext uri="{BB962C8B-B14F-4D97-AF65-F5344CB8AC3E}">
        <p14:creationId xmlns:p14="http://schemas.microsoft.com/office/powerpoint/2010/main" val="2940999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02013E94-5D16-47E7-BD0B-D4C11ABE8FE4}" type="datetimeFigureOut">
              <a:rPr lang="es-ES" smtClean="0"/>
              <a:t>21/09/2026</a:t>
            </a:fld>
            <a:endParaRPr lang="es-E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39D9B2B5-508C-46A2-8DFB-BB069EF0BD4B}" type="slidenum">
              <a:rPr lang="es-ES" smtClean="0"/>
              <a:t>‹#›</a:t>
            </a:fld>
            <a:endParaRPr lang="es-ES"/>
          </a:p>
        </p:txBody>
      </p:sp>
    </p:spTree>
    <p:extLst>
      <p:ext uri="{BB962C8B-B14F-4D97-AF65-F5344CB8AC3E}">
        <p14:creationId xmlns:p14="http://schemas.microsoft.com/office/powerpoint/2010/main" val="36284303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91563-FEAD-D36C-4FB5-8C497031CBB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4AD7040-49B3-37C4-D693-14FA7ADC6AA5}"/>
              </a:ext>
            </a:extLst>
          </p:cNvPr>
          <p:cNvSpPr txBox="1"/>
          <p:nvPr/>
        </p:nvSpPr>
        <p:spPr>
          <a:xfrm>
            <a:off x="0" y="0"/>
            <a:ext cx="12801600" cy="323165"/>
          </a:xfrm>
          <a:prstGeom prst="rect">
            <a:avLst/>
          </a:prstGeom>
          <a:solidFill>
            <a:srgbClr val="C00000"/>
          </a:solidFill>
        </p:spPr>
        <p:txBody>
          <a:bodyPr wrap="square" rtlCol="0">
            <a:spAutoFit/>
          </a:bodyPr>
          <a:lstStyle/>
          <a:p>
            <a:r>
              <a:rPr lang="es-ES" sz="1500" b="1" dirty="0">
                <a:solidFill>
                  <a:schemeClr val="bg1"/>
                </a:solidFill>
                <a:latin typeface="Comic Sans MS" panose="030F0702030302020204" pitchFamily="66" charset="0"/>
              </a:rPr>
              <a:t>KNOWLEDGE ORGANISER: Módulo 3 – Mi gente, mi mundo</a:t>
            </a:r>
          </a:p>
        </p:txBody>
      </p:sp>
      <p:sp>
        <p:nvSpPr>
          <p:cNvPr id="5" name="CuadroTexto 4">
            <a:extLst>
              <a:ext uri="{FF2B5EF4-FFF2-40B4-BE49-F238E27FC236}">
                <a16:creationId xmlns:a16="http://schemas.microsoft.com/office/drawing/2014/main" id="{96BC4FC4-33A6-25DE-C4B1-F735F64D419C}"/>
              </a:ext>
            </a:extLst>
          </p:cNvPr>
          <p:cNvSpPr txBox="1"/>
          <p:nvPr/>
        </p:nvSpPr>
        <p:spPr>
          <a:xfrm>
            <a:off x="5613621" y="9279"/>
            <a:ext cx="7205207" cy="323165"/>
          </a:xfrm>
          <a:prstGeom prst="rect">
            <a:avLst/>
          </a:prstGeom>
          <a:noFill/>
        </p:spPr>
        <p:txBody>
          <a:bodyPr wrap="square" rtlCol="0">
            <a:spAutoFit/>
          </a:bodyPr>
          <a:lstStyle/>
          <a:p>
            <a:pPr algn="r"/>
            <a:r>
              <a:rPr lang="es-ES" sz="1500" b="1" i="1" dirty="0">
                <a:solidFill>
                  <a:srgbClr val="FFFF00"/>
                </a:solidFill>
                <a:latin typeface="Comic Sans MS" panose="030F0702030302020204" pitchFamily="66" charset="0"/>
              </a:rPr>
              <a:t>KEY VOCABULARY</a:t>
            </a:r>
          </a:p>
        </p:txBody>
      </p:sp>
      <p:sp>
        <p:nvSpPr>
          <p:cNvPr id="7" name="Text Box 2">
            <a:extLst>
              <a:ext uri="{FF2B5EF4-FFF2-40B4-BE49-F238E27FC236}">
                <a16:creationId xmlns:a16="http://schemas.microsoft.com/office/drawing/2014/main" id="{0678D802-7D87-AAA4-5DEA-2AFE6F60511D}"/>
              </a:ext>
            </a:extLst>
          </p:cNvPr>
          <p:cNvSpPr txBox="1">
            <a:spLocks noChangeArrowheads="1"/>
          </p:cNvSpPr>
          <p:nvPr/>
        </p:nvSpPr>
        <p:spPr bwMode="auto">
          <a:xfrm>
            <a:off x="109467" y="393800"/>
            <a:ext cx="3351283" cy="3999126"/>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INTRODUCCIÓN - ¡No hay dos </a:t>
            </a:r>
            <a:r>
              <a:rPr lang="en-GB" sz="1000" b="1" u="sng" dirty="0" err="1">
                <a:effectLst/>
                <a:latin typeface="Comic Sans MS" panose="030F0702030302020204" pitchFamily="66" charset="0"/>
                <a:ea typeface="Calibri" panose="020F0502020204030204" pitchFamily="34" charset="0"/>
                <a:cs typeface="Arial" panose="020B0604020202020204" pitchFamily="34" charset="0"/>
              </a:rPr>
              <a:t>familias</a:t>
            </a:r>
            <a:r>
              <a:rPr lang="en-GB" sz="1000" b="1" u="sng" dirty="0">
                <a:effectLst/>
                <a:latin typeface="Comic Sans MS" panose="030F0702030302020204" pitchFamily="66" charset="0"/>
                <a:ea typeface="Calibri" panose="020F0502020204030204" pitchFamily="34" charset="0"/>
                <a:cs typeface="Arial" panose="020B0604020202020204" pitchFamily="34" charset="0"/>
              </a:rPr>
              <a:t> </a:t>
            </a:r>
            <a:r>
              <a:rPr lang="en-GB" sz="1000" b="1" u="sng" dirty="0" err="1">
                <a:effectLst/>
                <a:latin typeface="Comic Sans MS" panose="030F0702030302020204" pitchFamily="66" charset="0"/>
                <a:ea typeface="Calibri" panose="020F0502020204030204" pitchFamily="34" charset="0"/>
                <a:cs typeface="Arial" panose="020B0604020202020204" pitchFamily="34" charset="0"/>
              </a:rPr>
              <a:t>iguales</a:t>
            </a:r>
            <a:r>
              <a:rPr lang="en-GB" sz="1000" b="1" u="sng" dirty="0">
                <a:effectLst/>
                <a:latin typeface="Comic Sans MS" panose="030F0702030302020204" pitchFamily="66" charset="0"/>
                <a:ea typeface="Calibri" panose="020F0502020204030204" pitchFamily="34" charset="0"/>
                <a:cs typeface="Arial" panose="020B0604020202020204" pitchFamily="34" charset="0"/>
              </a:rPr>
              <a:t>!</a:t>
            </a:r>
          </a:p>
          <a:p>
            <a:pPr algn="ct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Quién</a:t>
            </a:r>
            <a:r>
              <a:rPr lang="en-GB" sz="1000" dirty="0">
                <a:latin typeface="Comic Sans MS" panose="030F0702030302020204" pitchFamily="66" charset="0"/>
                <a:ea typeface="Calibri" panose="020F0502020204030204" pitchFamily="34" charset="0"/>
                <a:cs typeface="Arial" panose="020B0604020202020204" pitchFamily="34" charset="0"/>
              </a:rPr>
              <a:t> es mi familia?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Who is my family?</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mi(s) / </a:t>
            </a:r>
            <a:r>
              <a:rPr lang="en-GB" sz="1000" dirty="0" err="1">
                <a:latin typeface="Comic Sans MS" panose="030F0702030302020204" pitchFamily="66" charset="0"/>
                <a:ea typeface="Calibri" panose="020F0502020204030204" pitchFamily="34" charset="0"/>
                <a:cs typeface="Arial" panose="020B0604020202020204" pitchFamily="34" charset="0"/>
              </a:rPr>
              <a:t>tu</a:t>
            </a:r>
            <a:r>
              <a:rPr lang="en-GB" sz="1000" dirty="0">
                <a:latin typeface="Comic Sans MS" panose="030F0702030302020204" pitchFamily="66" charset="0"/>
                <a:ea typeface="Calibri" panose="020F0502020204030204" pitchFamily="34" charset="0"/>
                <a:cs typeface="Arial" panose="020B0604020202020204" pitchFamily="34" charset="0"/>
              </a:rPr>
              <a:t>(s)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 your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su</a:t>
            </a:r>
            <a:r>
              <a:rPr lang="en-GB" sz="1000" dirty="0">
                <a:latin typeface="Comic Sans MS" panose="030F0702030302020204" pitchFamily="66" charset="0"/>
                <a:ea typeface="Calibri" panose="020F0502020204030204" pitchFamily="34" charset="0"/>
                <a:cs typeface="Arial" panose="020B0604020202020204" pitchFamily="34" charset="0"/>
              </a:rPr>
              <a:t>(s)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his/her/their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nuestro</a:t>
            </a:r>
            <a:r>
              <a:rPr lang="en-GB" sz="1000" dirty="0">
                <a:latin typeface="Comic Sans MS" panose="030F0702030302020204" pitchFamily="66" charset="0"/>
                <a:ea typeface="Calibri" panose="020F0502020204030204" pitchFamily="34" charset="0"/>
                <a:cs typeface="Arial" panose="020B0604020202020204" pitchFamily="34" charset="0"/>
              </a:rPr>
              <a:t>/a(s) / </a:t>
            </a:r>
            <a:r>
              <a:rPr lang="en-GB" sz="1000" dirty="0" err="1">
                <a:latin typeface="Comic Sans MS" panose="030F0702030302020204" pitchFamily="66" charset="0"/>
                <a:ea typeface="Calibri" panose="020F0502020204030204" pitchFamily="34" charset="0"/>
                <a:cs typeface="Arial" panose="020B0604020202020204" pitchFamily="34" charset="0"/>
              </a:rPr>
              <a:t>vuestro</a:t>
            </a:r>
            <a:r>
              <a:rPr lang="en-GB" sz="1000" dirty="0">
                <a:latin typeface="Comic Sans MS" panose="030F0702030302020204" pitchFamily="66" charset="0"/>
                <a:ea typeface="Calibri" panose="020F0502020204030204" pitchFamily="34" charset="0"/>
                <a:cs typeface="Arial" panose="020B0604020202020204" pitchFamily="34" charset="0"/>
              </a:rPr>
              <a:t>/a(s)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our / your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padre /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padrastro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father / step-father</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 madre / la </a:t>
            </a:r>
            <a:r>
              <a:rPr lang="en-GB" sz="1000" dirty="0" err="1">
                <a:latin typeface="Comic Sans MS" panose="030F0702030302020204" pitchFamily="66" charset="0"/>
                <a:ea typeface="Calibri" panose="020F0502020204030204" pitchFamily="34" charset="0"/>
                <a:cs typeface="Arial" panose="020B0604020202020204" pitchFamily="34" charset="0"/>
              </a:rPr>
              <a:t>madrastra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mother / step-mother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hermano</a:t>
            </a:r>
            <a:r>
              <a:rPr lang="en-GB" sz="1000" dirty="0">
                <a:latin typeface="Comic Sans MS" panose="030F0702030302020204" pitchFamily="66" charset="0"/>
                <a:ea typeface="Calibri" panose="020F0502020204030204" pitchFamily="34" charset="0"/>
                <a:cs typeface="Arial" panose="020B0604020202020204" pitchFamily="34" charset="0"/>
              </a:rPr>
              <a:t> (mayor/</a:t>
            </a:r>
            <a:r>
              <a:rPr lang="en-GB" sz="1000" dirty="0" err="1">
                <a:latin typeface="Comic Sans MS" panose="030F0702030302020204" pitchFamily="66" charset="0"/>
                <a:ea typeface="Calibri" panose="020F0502020204030204" pitchFamily="34" charset="0"/>
                <a:cs typeface="Arial" panose="020B0604020202020204" pitchFamily="34" charset="0"/>
              </a:rPr>
              <a:t>menor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(older/younger) brother </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hermanastro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step-brother</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 </a:t>
            </a:r>
            <a:r>
              <a:rPr lang="en-GB" sz="1000" dirty="0" err="1">
                <a:latin typeface="Comic Sans MS" panose="030F0702030302020204" pitchFamily="66" charset="0"/>
                <a:ea typeface="Calibri" panose="020F0502020204030204" pitchFamily="34" charset="0"/>
                <a:cs typeface="Arial" panose="020B0604020202020204" pitchFamily="34" charset="0"/>
              </a:rPr>
              <a:t>hermana</a:t>
            </a:r>
            <a:r>
              <a:rPr lang="en-GB" sz="1000" dirty="0">
                <a:latin typeface="Comic Sans MS" panose="030F0702030302020204" pitchFamily="66" charset="0"/>
                <a:ea typeface="Calibri" panose="020F0502020204030204" pitchFamily="34" charset="0"/>
                <a:cs typeface="Arial" panose="020B0604020202020204" pitchFamily="34" charset="0"/>
              </a:rPr>
              <a:t> / la </a:t>
            </a:r>
            <a:r>
              <a:rPr lang="en-GB" sz="1000" dirty="0" err="1">
                <a:latin typeface="Comic Sans MS" panose="030F0702030302020204" pitchFamily="66" charset="0"/>
                <a:ea typeface="Calibri" panose="020F0502020204030204" pitchFamily="34" charset="0"/>
                <a:cs typeface="Arial" panose="020B0604020202020204" pitchFamily="34" charset="0"/>
              </a:rPr>
              <a:t>hermanastra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sister / step-sister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primo / la prima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(male / female) cousin</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los</a:t>
            </a:r>
            <a:r>
              <a:rPr lang="en-GB" sz="1000" dirty="0">
                <a:latin typeface="Comic Sans MS" panose="030F0702030302020204" pitchFamily="66" charset="0"/>
                <a:ea typeface="Calibri" panose="020F0502020204030204" pitchFamily="34" charset="0"/>
                <a:cs typeface="Arial" panose="020B0604020202020204" pitchFamily="34" charset="0"/>
              </a:rPr>
              <a:t> padres / </a:t>
            </a:r>
            <a:r>
              <a:rPr lang="en-GB" sz="1000" dirty="0" err="1">
                <a:latin typeface="Comic Sans MS" panose="030F0702030302020204" pitchFamily="66" charset="0"/>
                <a:ea typeface="Calibri" panose="020F0502020204030204" pitchFamily="34" charset="0"/>
                <a:cs typeface="Arial" panose="020B0604020202020204" pitchFamily="34" charset="0"/>
              </a:rPr>
              <a:t>los</a:t>
            </a:r>
            <a:r>
              <a:rPr lang="en-GB" sz="1000" dirty="0">
                <a:latin typeface="Comic Sans MS" panose="030F0702030302020204" pitchFamily="66" charset="0"/>
                <a:ea typeface="Calibri" panose="020F0502020204030204" pitchFamily="34" charset="0"/>
                <a:cs typeface="Arial" panose="020B0604020202020204" pitchFamily="34" charset="0"/>
              </a:rPr>
              <a:t> Hermanos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parents / siblings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/la </a:t>
            </a:r>
            <a:r>
              <a:rPr lang="en-GB" sz="1000" dirty="0" err="1">
                <a:latin typeface="Comic Sans MS" panose="030F0702030302020204" pitchFamily="66" charset="0"/>
                <a:ea typeface="Calibri" panose="020F0502020204030204" pitchFamily="34" charset="0"/>
                <a:cs typeface="Arial" panose="020B0604020202020204" pitchFamily="34" charset="0"/>
              </a:rPr>
              <a:t>hijo</a:t>
            </a:r>
            <a:r>
              <a:rPr lang="en-GB" sz="1000" dirty="0">
                <a:latin typeface="Comic Sans MS" panose="030F0702030302020204" pitchFamily="66" charset="0"/>
                <a:ea typeface="Calibri" panose="020F0502020204030204" pitchFamily="34" charset="0"/>
                <a:cs typeface="Arial" panose="020B0604020202020204" pitchFamily="34" charset="0"/>
              </a:rPr>
              <a:t>/a (</a:t>
            </a:r>
            <a:r>
              <a:rPr lang="en-GB" sz="1000" dirty="0" err="1">
                <a:latin typeface="Comic Sans MS" panose="030F0702030302020204" pitchFamily="66" charset="0"/>
                <a:ea typeface="Calibri" panose="020F0502020204030204" pitchFamily="34" charset="0"/>
                <a:cs typeface="Arial" panose="020B0604020202020204" pitchFamily="34" charset="0"/>
              </a:rPr>
              <a:t>único</a:t>
            </a:r>
            <a:r>
              <a:rPr lang="en-GB" sz="1000" dirty="0">
                <a:latin typeface="Comic Sans MS" panose="030F0702030302020204" pitchFamily="66" charset="0"/>
                <a:ea typeface="Calibri" panose="020F0502020204030204" pitchFamily="34" charset="0"/>
                <a:cs typeface="Arial" panose="020B0604020202020204" pitchFamily="34" charset="0"/>
              </a:rPr>
              <a:t>/a)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(only) son/ daughter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abuelo</a:t>
            </a:r>
            <a:r>
              <a:rPr lang="en-GB" sz="1000" dirty="0">
                <a:latin typeface="Comic Sans MS" panose="030F0702030302020204" pitchFamily="66" charset="0"/>
                <a:ea typeface="Calibri" panose="020F0502020204030204" pitchFamily="34" charset="0"/>
                <a:cs typeface="Arial" panose="020B0604020202020204" pitchFamily="34" charset="0"/>
              </a:rPr>
              <a:t> / la </a:t>
            </a:r>
            <a:r>
              <a:rPr lang="en-GB" sz="1000" dirty="0" err="1">
                <a:latin typeface="Comic Sans MS" panose="030F0702030302020204" pitchFamily="66" charset="0"/>
                <a:ea typeface="Calibri" panose="020F0502020204030204" pitchFamily="34" charset="0"/>
                <a:cs typeface="Arial" panose="020B0604020202020204" pitchFamily="34" charset="0"/>
              </a:rPr>
              <a:t>abuela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grandfather / grandmother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los</a:t>
            </a:r>
            <a:r>
              <a:rPr lang="en-GB" sz="1000" dirty="0">
                <a:latin typeface="Comic Sans MS" panose="030F0702030302020204" pitchFamily="66" charset="0"/>
                <a:ea typeface="Calibri" panose="020F0502020204030204" pitchFamily="34" charset="0"/>
                <a:cs typeface="Arial" panose="020B0604020202020204" pitchFamily="34" charset="0"/>
              </a:rPr>
              <a:t> abuelos / </a:t>
            </a:r>
            <a:r>
              <a:rPr lang="en-GB" sz="1000" dirty="0" err="1">
                <a:latin typeface="Comic Sans MS" panose="030F0702030302020204" pitchFamily="66" charset="0"/>
                <a:ea typeface="Calibri" panose="020F0502020204030204" pitchFamily="34" charset="0"/>
                <a:cs typeface="Arial" panose="020B0604020202020204" pitchFamily="34" charset="0"/>
              </a:rPr>
              <a:t>los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gemelos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grandparents / twins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tío</a:t>
            </a:r>
            <a:r>
              <a:rPr lang="en-GB" sz="1000" dirty="0">
                <a:latin typeface="Comic Sans MS" panose="030F0702030302020204" pitchFamily="66" charset="0"/>
                <a:ea typeface="Calibri" panose="020F0502020204030204" pitchFamily="34" charset="0"/>
                <a:cs typeface="Arial" panose="020B0604020202020204" pitchFamily="34" charset="0"/>
              </a:rPr>
              <a:t> / la </a:t>
            </a:r>
            <a:r>
              <a:rPr lang="en-GB" sz="1000" dirty="0" err="1">
                <a:latin typeface="Comic Sans MS" panose="030F0702030302020204" pitchFamily="66" charset="0"/>
                <a:ea typeface="Calibri" panose="020F0502020204030204" pitchFamily="34" charset="0"/>
                <a:cs typeface="Arial" panose="020B0604020202020204" pitchFamily="34" charset="0"/>
              </a:rPr>
              <a:t>tía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uncle / aunt</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marido</a:t>
            </a:r>
            <a:r>
              <a:rPr lang="en-GB" sz="1000" dirty="0">
                <a:latin typeface="Comic Sans MS" panose="030F0702030302020204" pitchFamily="66" charset="0"/>
                <a:ea typeface="Calibri" panose="020F0502020204030204" pitchFamily="34" charset="0"/>
                <a:cs typeface="Arial" panose="020B0604020202020204" pitchFamily="34" charset="0"/>
              </a:rPr>
              <a:t> / la </a:t>
            </a:r>
            <a:r>
              <a:rPr lang="en-GB" sz="1000" dirty="0" err="1">
                <a:latin typeface="Comic Sans MS" panose="030F0702030302020204" pitchFamily="66" charset="0"/>
                <a:ea typeface="Calibri" panose="020F0502020204030204" pitchFamily="34" charset="0"/>
                <a:cs typeface="Arial" panose="020B0604020202020204" pitchFamily="34" charset="0"/>
              </a:rPr>
              <a:t>mujer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husband / wife</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bebé</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baby</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los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miembros</a:t>
            </a:r>
            <a:r>
              <a:rPr lang="en-GB" sz="1000" dirty="0">
                <a:latin typeface="Comic Sans MS" panose="030F0702030302020204" pitchFamily="66" charset="0"/>
                <a:ea typeface="Calibri" panose="020F0502020204030204" pitchFamily="34" charset="0"/>
                <a:cs typeface="Arial" panose="020B0604020202020204" pitchFamily="34" charset="0"/>
              </a:rPr>
              <a:t> de la familia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family members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 familia </a:t>
            </a:r>
            <a:r>
              <a:rPr lang="en-GB" sz="1000" dirty="0" err="1">
                <a:latin typeface="Comic Sans MS" panose="030F0702030302020204" pitchFamily="66" charset="0"/>
                <a:ea typeface="Calibri" panose="020F0502020204030204" pitchFamily="34" charset="0"/>
                <a:cs typeface="Arial" panose="020B0604020202020204" pitchFamily="34" charset="0"/>
              </a:rPr>
              <a:t>tradicional</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Traditional family</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 familia </a:t>
            </a:r>
            <a:r>
              <a:rPr lang="en-GB" sz="1000" dirty="0" err="1">
                <a:latin typeface="Comic Sans MS" panose="030F0702030302020204" pitchFamily="66" charset="0"/>
                <a:ea typeface="Calibri" panose="020F0502020204030204" pitchFamily="34" charset="0"/>
                <a:cs typeface="Arial" panose="020B0604020202020204" pitchFamily="34" charset="0"/>
              </a:rPr>
              <a:t>monoparental</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Single parent family</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Lo </a:t>
            </a:r>
            <a:r>
              <a:rPr lang="en-GB" sz="1000" dirty="0" err="1">
                <a:latin typeface="Comic Sans MS" panose="030F0702030302020204" pitchFamily="66" charset="0"/>
                <a:ea typeface="Calibri" panose="020F0502020204030204" pitchFamily="34" charset="0"/>
                <a:cs typeface="Arial" panose="020B0604020202020204" pitchFamily="34" charset="0"/>
              </a:rPr>
              <a:t>pasamos</a:t>
            </a:r>
            <a:r>
              <a:rPr lang="en-GB" sz="1000" dirty="0">
                <a:latin typeface="Comic Sans MS" panose="030F0702030302020204" pitchFamily="66" charset="0"/>
                <a:ea typeface="Calibri" panose="020F0502020204030204" pitchFamily="34" charset="0"/>
                <a:cs typeface="Arial" panose="020B0604020202020204" pitchFamily="34" charset="0"/>
              </a:rPr>
              <a:t> bien…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We have a good time…</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Me </a:t>
            </a:r>
            <a:r>
              <a:rPr lang="en-GB" sz="1000" dirty="0" err="1">
                <a:latin typeface="Comic Sans MS" panose="030F0702030302020204" pitchFamily="66" charset="0"/>
                <a:ea typeface="Calibri" panose="020F0502020204030204" pitchFamily="34" charset="0"/>
                <a:cs typeface="Arial" panose="020B0604020202020204" pitchFamily="34" charset="0"/>
              </a:rPr>
              <a:t>llevo</a:t>
            </a:r>
            <a:r>
              <a:rPr lang="en-GB" sz="1000" dirty="0">
                <a:latin typeface="Comic Sans MS" panose="030F0702030302020204" pitchFamily="66" charset="0"/>
                <a:ea typeface="Calibri" panose="020F0502020204030204" pitchFamily="34" charset="0"/>
                <a:cs typeface="Arial" panose="020B0604020202020204" pitchFamily="34" charset="0"/>
              </a:rPr>
              <a:t> bien con…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get on well with…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*Echo de </a:t>
            </a:r>
            <a:r>
              <a:rPr lang="en-GB" sz="1000" dirty="0" err="1">
                <a:latin typeface="Comic Sans MS" panose="030F0702030302020204" pitchFamily="66" charset="0"/>
                <a:ea typeface="Calibri" panose="020F0502020204030204" pitchFamily="34" charset="0"/>
                <a:cs typeface="Arial" panose="020B0604020202020204" pitchFamily="34" charset="0"/>
              </a:rPr>
              <a:t>menos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miss…</a:t>
            </a:r>
          </a:p>
          <a:p>
            <a:pPr marL="171450" indent="-171450">
              <a:buFont typeface="Arial" panose="020B0604020202020204" pitchFamily="34" charset="0"/>
              <a:buChar char="•"/>
            </a:pPr>
            <a:endPar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n-GB" sz="1000" dirty="0">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n-GB" sz="1000"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p:txBody>
      </p:sp>
      <p:sp>
        <p:nvSpPr>
          <p:cNvPr id="12" name="Text Box 2">
            <a:extLst>
              <a:ext uri="{FF2B5EF4-FFF2-40B4-BE49-F238E27FC236}">
                <a16:creationId xmlns:a16="http://schemas.microsoft.com/office/drawing/2014/main" id="{2342F69B-A6F9-90AF-07DF-0D7A0D1A195D}"/>
              </a:ext>
            </a:extLst>
          </p:cNvPr>
          <p:cNvSpPr txBox="1">
            <a:spLocks noChangeArrowheads="1"/>
          </p:cNvSpPr>
          <p:nvPr/>
        </p:nvSpPr>
        <p:spPr bwMode="auto">
          <a:xfrm>
            <a:off x="109468" y="4479603"/>
            <a:ext cx="3341504" cy="5034652"/>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UNIDAD 1 – Esta es mi </a:t>
            </a:r>
            <a:r>
              <a:rPr lang="en-GB" sz="1000" b="1" u="sng" dirty="0" err="1">
                <a:effectLst/>
                <a:latin typeface="Comic Sans MS" panose="030F0702030302020204" pitchFamily="66" charset="0"/>
                <a:ea typeface="Calibri" panose="020F0502020204030204" pitchFamily="34" charset="0"/>
                <a:cs typeface="Arial" panose="020B0604020202020204" pitchFamily="34" charset="0"/>
              </a:rPr>
              <a:t>gente</a:t>
            </a:r>
            <a:endParaRPr lang="en-GB" sz="1000" b="1" u="sng" dirty="0">
              <a:effectLst/>
              <a:latin typeface="Comic Sans MS" panose="030F0702030302020204" pitchFamily="66" charset="0"/>
              <a:ea typeface="Calibri" panose="020F0502020204030204" pitchFamily="34" charset="0"/>
              <a:cs typeface="Arial" panose="020B0604020202020204" pitchFamily="34" charset="0"/>
            </a:endParaRPr>
          </a:p>
          <a:p>
            <a:pPr algn="ct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¿A quién te pareces?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Who are you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¿Cómo eres?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What are you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Soy / Es ...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I am / He/</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is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(bastante) alto/a / bajo/a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(quite)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tall</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 short</a:t>
            </a:r>
          </a:p>
          <a:p>
            <a:pPr marL="171450" indent="-171450">
              <a:buFont typeface="Arial" panose="020B0604020202020204" pitchFamily="34" charset="0"/>
              <a:buChar char="•"/>
            </a:pPr>
            <a:r>
              <a:rPr lang="es-ES" sz="1000" b="1" dirty="0">
                <a:effectLst/>
                <a:latin typeface="Comic Sans MS" panose="030F0702030302020204" pitchFamily="66" charset="0"/>
                <a:ea typeface="Calibri" panose="020F0502020204030204" pitchFamily="34" charset="0"/>
                <a:cs typeface="Arial" panose="020B0604020202020204" pitchFamily="34" charset="0"/>
              </a:rPr>
              <a:t>moreno/a</a:t>
            </a:r>
            <a:r>
              <a:rPr lang="es-ES" sz="1000" dirty="0">
                <a:effectLst/>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dark-haired</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tanned</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rubio/a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blonde</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más alto/a que yo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taller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than</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me</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más bajo/a que él/ella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shorter</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than</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him</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her</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Somos / Son …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We are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They</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are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bajos/as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short          </a:t>
            </a:r>
            <a:r>
              <a:rPr lang="es-ES" sz="1000" dirty="0">
                <a:effectLst/>
                <a:latin typeface="Comic Sans MS" panose="030F0702030302020204" pitchFamily="66" charset="0"/>
                <a:ea typeface="Calibri" panose="020F0502020204030204" pitchFamily="34" charset="0"/>
                <a:cs typeface="Arial" panose="020B0604020202020204" pitchFamily="34" charset="0"/>
              </a:rPr>
              <a:t>pelirrojos/as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redheads</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¿De qué color tienes los ojos?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What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colour</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are your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eyes</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¿Cómo tienes el pelo?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What is your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hair</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Tengo / Tenemos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I have / We have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Tiene(n) …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has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They</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have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el pelo ...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hair</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castaño / negro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brown</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black</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pelirrojo / rubio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red / blonde</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largo / corto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long</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 short</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los ojos ...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eyes</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azules / marrones / verdes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blue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brown</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green</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la misma nariz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the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same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nose</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Llevo / Lleva gafas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I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wear</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 He/</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wears</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glasses</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¿A quién </a:t>
            </a:r>
            <a:r>
              <a:rPr lang="es-ES" sz="1000" b="1" dirty="0">
                <a:effectLst/>
                <a:latin typeface="Comic Sans MS" panose="030F0702030302020204" pitchFamily="66" charset="0"/>
                <a:ea typeface="Calibri" panose="020F0502020204030204" pitchFamily="34" charset="0"/>
                <a:cs typeface="Arial" panose="020B0604020202020204" pitchFamily="34" charset="0"/>
              </a:rPr>
              <a:t>te pareces </a:t>
            </a:r>
            <a:r>
              <a:rPr lang="es-ES" sz="1000" dirty="0">
                <a:effectLst/>
                <a:latin typeface="Comic Sans MS" panose="030F0702030302020204" pitchFamily="66" charset="0"/>
                <a:ea typeface="Calibri" panose="020F0502020204030204" pitchFamily="34" charset="0"/>
                <a:cs typeface="Arial" panose="020B0604020202020204" pitchFamily="34" charset="0"/>
              </a:rPr>
              <a:t>de tu familia?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Who are you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in your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family</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(No) </a:t>
            </a:r>
            <a:r>
              <a:rPr lang="es-ES" sz="1000" b="1" dirty="0">
                <a:effectLst/>
                <a:latin typeface="Comic Sans MS" panose="030F0702030302020204" pitchFamily="66" charset="0"/>
                <a:ea typeface="Calibri" panose="020F0502020204030204" pitchFamily="34" charset="0"/>
                <a:cs typeface="Arial" panose="020B0604020202020204" pitchFamily="34" charset="0"/>
              </a:rPr>
              <a:t>Me parezco</a:t>
            </a:r>
            <a:r>
              <a:rPr lang="es-ES" sz="1000" dirty="0">
                <a:effectLst/>
                <a:latin typeface="Comic Sans MS" panose="030F0702030302020204" pitchFamily="66" charset="0"/>
                <a:ea typeface="Calibri" panose="020F0502020204030204" pitchFamily="34" charset="0"/>
                <a:cs typeface="Arial" panose="020B0604020202020204" pitchFamily="34" charset="0"/>
              </a:rPr>
              <a:t> (nada) a...-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I’m</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(not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all</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(No) </a:t>
            </a:r>
            <a:r>
              <a:rPr lang="es-ES" sz="1000" b="1" dirty="0">
                <a:effectLst/>
                <a:latin typeface="Comic Sans MS" panose="030F0702030302020204" pitchFamily="66" charset="0"/>
                <a:ea typeface="Calibri" panose="020F0502020204030204" pitchFamily="34" charset="0"/>
                <a:cs typeface="Arial" panose="020B0604020202020204" pitchFamily="34" charset="0"/>
              </a:rPr>
              <a:t>Se parece</a:t>
            </a:r>
            <a:r>
              <a:rPr lang="es-ES" sz="1000" dirty="0">
                <a:effectLst/>
                <a:latin typeface="Comic Sans MS" panose="030F0702030302020204" pitchFamily="66" charset="0"/>
                <a:ea typeface="Calibri" panose="020F0502020204030204" pitchFamily="34" charset="0"/>
                <a:cs typeface="Arial" panose="020B0604020202020204" pitchFamily="34" charset="0"/>
              </a:rPr>
              <a:t> a ...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is (not)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nadie de mi/su familia - </a:t>
            </a:r>
            <a:r>
              <a:rPr lang="es-ES" sz="1000"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anyone</a:t>
            </a:r>
            <a:r>
              <a:rPr lang="es-ES" sz="1000"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in my/</a:t>
            </a:r>
            <a:r>
              <a:rPr lang="es-ES" sz="1000"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his</a:t>
            </a:r>
            <a:r>
              <a:rPr lang="es-ES" sz="1000"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a:t>
            </a:r>
            <a:r>
              <a:rPr lang="es-ES" sz="1000"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her</a:t>
            </a:r>
            <a:r>
              <a:rPr lang="es-ES" sz="1000"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 </a:t>
            </a:r>
            <a:r>
              <a:rPr lang="es-ES" sz="1000"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family</a:t>
            </a:r>
            <a:endParaRPr lang="es-ES" sz="1000"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mis dos hermanos - </a:t>
            </a:r>
            <a:r>
              <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rPr>
              <a:t>my two </a:t>
            </a:r>
            <a:r>
              <a:rPr lang="es-ES" sz="1000" i="1" dirty="0" err="1">
                <a:solidFill>
                  <a:srgbClr val="C00000"/>
                </a:solidFill>
                <a:effectLst/>
                <a:latin typeface="Comic Sans MS" panose="030F0702030302020204" pitchFamily="66" charset="0"/>
                <a:ea typeface="Calibri" panose="020F0502020204030204" pitchFamily="34" charset="0"/>
                <a:cs typeface="Arial" panose="020B0604020202020204" pitchFamily="34" charset="0"/>
              </a:rPr>
              <a:t>siblings</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p:txBody>
      </p:sp>
      <p:sp>
        <p:nvSpPr>
          <p:cNvPr id="6" name="Text Box 2">
            <a:extLst>
              <a:ext uri="{FF2B5EF4-FFF2-40B4-BE49-F238E27FC236}">
                <a16:creationId xmlns:a16="http://schemas.microsoft.com/office/drawing/2014/main" id="{E8B5B8AE-11C1-562F-610D-10723C1D9229}"/>
              </a:ext>
            </a:extLst>
          </p:cNvPr>
          <p:cNvSpPr txBox="1">
            <a:spLocks noChangeArrowheads="1"/>
          </p:cNvSpPr>
          <p:nvPr/>
        </p:nvSpPr>
        <p:spPr bwMode="auto">
          <a:xfrm>
            <a:off x="3551538" y="403077"/>
            <a:ext cx="4798711" cy="5581631"/>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UNIDAD 2</a:t>
            </a:r>
            <a:r>
              <a:rPr lang="en-GB" sz="1000" b="1" u="sng" dirty="0">
                <a:latin typeface="Comic Sans MS" panose="030F0702030302020204" pitchFamily="66" charset="0"/>
                <a:ea typeface="Calibri" panose="020F0502020204030204" pitchFamily="34" charset="0"/>
                <a:cs typeface="Arial" panose="020B0604020202020204" pitchFamily="34" charset="0"/>
              </a:rPr>
              <a:t> - ¿A </a:t>
            </a:r>
            <a:r>
              <a:rPr lang="en-GB" sz="1000" b="1" u="sng" dirty="0" err="1">
                <a:latin typeface="Comic Sans MS" panose="030F0702030302020204" pitchFamily="66" charset="0"/>
                <a:ea typeface="Calibri" panose="020F0502020204030204" pitchFamily="34" charset="0"/>
                <a:cs typeface="Arial" panose="020B0604020202020204" pitchFamily="34" charset="0"/>
              </a:rPr>
              <a:t>quién</a:t>
            </a:r>
            <a:r>
              <a:rPr lang="en-GB" sz="1000" b="1" u="sng" dirty="0">
                <a:latin typeface="Comic Sans MS" panose="030F0702030302020204" pitchFamily="66" charset="0"/>
                <a:ea typeface="Calibri" panose="020F0502020204030204" pitchFamily="34" charset="0"/>
                <a:cs typeface="Arial" panose="020B0604020202020204" pitchFamily="34" charset="0"/>
              </a:rPr>
              <a:t> </a:t>
            </a:r>
            <a:r>
              <a:rPr lang="en-GB" sz="1000" b="1" u="sng" dirty="0" err="1">
                <a:latin typeface="Comic Sans MS" panose="030F0702030302020204" pitchFamily="66" charset="0"/>
                <a:ea typeface="Calibri" panose="020F0502020204030204" pitchFamily="34" charset="0"/>
                <a:cs typeface="Arial" panose="020B0604020202020204" pitchFamily="34" charset="0"/>
              </a:rPr>
              <a:t>sigues</a:t>
            </a:r>
            <a:r>
              <a:rPr lang="en-GB" sz="1000" b="1" u="sng" dirty="0">
                <a:latin typeface="Comic Sans MS" panose="030F0702030302020204" pitchFamily="66" charset="0"/>
                <a:ea typeface="Calibri" panose="020F0502020204030204" pitchFamily="34" charset="0"/>
                <a:cs typeface="Arial" panose="020B0604020202020204" pitchFamily="34" charset="0"/>
              </a:rPr>
              <a:t>?</a:t>
            </a:r>
            <a:endParaRPr lang="en-GB" sz="1000" b="1" u="sng" dirty="0">
              <a:effectLst/>
              <a:latin typeface="Comic Sans MS" panose="030F0702030302020204" pitchFamily="66" charset="0"/>
              <a:ea typeface="Calibri" panose="020F0502020204030204" pitchFamily="34" charset="0"/>
              <a:cs typeface="Arial" panose="020B0604020202020204" pitchFamily="34" charset="0"/>
            </a:endParaRPr>
          </a:p>
          <a:p>
            <a:pPr algn="ct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 quién sigues en las redes sociales?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Who do you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follow</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on social media?</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Sigo ...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follow</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 artistas / cantantes latinos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artists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Latin</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singers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canales de cocina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cooking</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channels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canales de *videojuegos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videogames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channels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t>
            </a:r>
            <a:r>
              <a:rPr lang="es-ES" sz="1000" dirty="0" err="1">
                <a:latin typeface="Comic Sans MS" panose="030F0702030302020204" pitchFamily="66" charset="0"/>
                <a:ea typeface="Calibri" panose="020F0502020204030204" pitchFamily="34" charset="0"/>
                <a:cs typeface="Arial" panose="020B0604020202020204" pitchFamily="34" charset="0"/>
              </a:rPr>
              <a:t>vlogs</a:t>
            </a:r>
            <a:r>
              <a:rPr lang="es-ES" sz="1000" dirty="0">
                <a:latin typeface="Comic Sans MS" panose="030F0702030302020204" pitchFamily="66" charset="0"/>
                <a:ea typeface="Calibri" panose="020F0502020204030204" pitchFamily="34" charset="0"/>
                <a:cs typeface="Arial" panose="020B0604020202020204" pitchFamily="34" charset="0"/>
              </a:rPr>
              <a:t> de…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vlogs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*rutinas / estilo de vida / moda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routines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lifestyle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fashion</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t>
            </a:r>
            <a:r>
              <a:rPr lang="es-ES" sz="1000" b="1" dirty="0">
                <a:latin typeface="Comic Sans MS" panose="030F0702030302020204" pitchFamily="66" charset="0"/>
                <a:ea typeface="Calibri" panose="020F0502020204030204" pitchFamily="34" charset="0"/>
                <a:cs typeface="Arial" panose="020B0604020202020204" pitchFamily="34" charset="0"/>
              </a:rPr>
              <a:t>Desde hace </a:t>
            </a:r>
            <a:r>
              <a:rPr lang="es-ES" sz="1000" dirty="0">
                <a:latin typeface="Comic Sans MS" panose="030F0702030302020204" pitchFamily="66" charset="0"/>
                <a:ea typeface="Calibri" panose="020F0502020204030204" pitchFamily="34" charset="0"/>
                <a:cs typeface="Arial" panose="020B0604020202020204" pitchFamily="34" charset="0"/>
              </a:rPr>
              <a:t>cuánto tiempo?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For</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how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long</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b="1" dirty="0">
                <a:latin typeface="Comic Sans MS" panose="030F0702030302020204" pitchFamily="66" charset="0"/>
                <a:ea typeface="Calibri" panose="020F0502020204030204" pitchFamily="34" charset="0"/>
                <a:cs typeface="Arial" panose="020B0604020202020204" pitchFamily="34" charset="0"/>
              </a:rPr>
              <a:t>Desde hace </a:t>
            </a:r>
            <a:r>
              <a:rPr lang="es-ES" sz="1000" dirty="0">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For</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un mes/año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month</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/year</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meses / (mucho) tiempo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months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 a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long</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time</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¿Por qué te gusta?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Why</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do you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it</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Me gusta porque …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like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it</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because …</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aprendo mucho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learn</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lot</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quiero aprender más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want</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to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learn</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more</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la música es mi vida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music is my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life</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los vídeos son divertidos/útiles/*virales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 videos are fun/</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useful</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/viral</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soy aficionado/a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am a fan …</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al deporte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of sport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 la música latina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of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Latin</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music</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 quién admiras?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Who do you admire?</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*Admiro a...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admire ...</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Lo/La sigo / *admiro porque…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follow</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 admire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him</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her</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because …</a:t>
            </a:r>
          </a:p>
          <a:p>
            <a:pPr marL="171450" indent="-171450">
              <a:buFont typeface="Arial" panose="020B0604020202020204" pitchFamily="34" charset="0"/>
              <a:buChar char="•"/>
            </a:pPr>
            <a:r>
              <a:rPr lang="es-ES" sz="1000" b="1" dirty="0">
                <a:latin typeface="Comic Sans MS" panose="030F0702030302020204" pitchFamily="66" charset="0"/>
                <a:ea typeface="Calibri" panose="020F0502020204030204" pitchFamily="34" charset="0"/>
                <a:cs typeface="Arial" panose="020B0604020202020204" pitchFamily="34" charset="0"/>
              </a:rPr>
              <a:t>apoya</a:t>
            </a:r>
            <a:r>
              <a:rPr lang="es-ES" sz="1000" dirty="0">
                <a:latin typeface="Comic Sans MS" panose="030F0702030302020204" pitchFamily="66" charset="0"/>
                <a:ea typeface="Calibri" panose="020F0502020204030204" pitchFamily="34" charset="0"/>
                <a:cs typeface="Arial" panose="020B0604020202020204" pitchFamily="34" charset="0"/>
              </a:rPr>
              <a:t> a otras personas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supports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other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people</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es un buen modelo de conducta - </a:t>
            </a:r>
            <a:r>
              <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he/</a:t>
            </a:r>
            <a:r>
              <a:rPr lang="es-ES" sz="1000"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 is a </a:t>
            </a:r>
            <a:r>
              <a:rPr lang="es-ES" sz="1000" dirty="0" err="1">
                <a:solidFill>
                  <a:srgbClr val="C00000"/>
                </a:solidFill>
                <a:latin typeface="Comic Sans MS" panose="030F0702030302020204" pitchFamily="66" charset="0"/>
                <a:ea typeface="Calibri" panose="020F0502020204030204" pitchFamily="34" charset="0"/>
                <a:cs typeface="Arial" panose="020B0604020202020204" pitchFamily="34" charset="0"/>
              </a:rPr>
              <a:t>good</a:t>
            </a:r>
            <a:r>
              <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 role </a:t>
            </a:r>
            <a:r>
              <a:rPr lang="es-ES" sz="1000" dirty="0" err="1">
                <a:solidFill>
                  <a:srgbClr val="C00000"/>
                </a:solidFill>
                <a:latin typeface="Comic Sans MS" panose="030F0702030302020204" pitchFamily="66" charset="0"/>
                <a:ea typeface="Calibri" panose="020F0502020204030204" pitchFamily="34" charset="0"/>
                <a:cs typeface="Arial" panose="020B0604020202020204" pitchFamily="34" charset="0"/>
              </a:rPr>
              <a:t>model</a:t>
            </a:r>
            <a:endPar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es una *inspiración para otros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is an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inspiration</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to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others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Lucha / Luchó por…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fights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fought</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for</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los derechos de las personas transgénero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transgender</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rights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la igualdad de </a:t>
            </a:r>
            <a:r>
              <a:rPr lang="es-ES" sz="1000" b="1" dirty="0">
                <a:latin typeface="Comic Sans MS" panose="030F0702030302020204" pitchFamily="66" charset="0"/>
                <a:ea typeface="Calibri" panose="020F0502020204030204" pitchFamily="34" charset="0"/>
                <a:cs typeface="Arial" panose="020B0604020202020204" pitchFamily="34" charset="0"/>
              </a:rPr>
              <a:t>oportunidades</a:t>
            </a:r>
            <a:r>
              <a:rPr lang="es-ES" sz="1000" dirty="0">
                <a:latin typeface="Comic Sans MS" panose="030F0702030302020204" pitchFamily="66" charset="0"/>
                <a:ea typeface="Calibri" panose="020F0502020204030204" pitchFamily="34" charset="0"/>
                <a:cs typeface="Arial" panose="020B0604020202020204" pitchFamily="34" charset="0"/>
              </a:rPr>
              <a:t>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equal</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opportunities</a:t>
            </a:r>
            <a:endPar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Fue …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was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la primera persona en…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first</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person</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to…</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participar / ganar… - </a:t>
            </a:r>
            <a:r>
              <a:rPr lang="es-ES" sz="1000" dirty="0" err="1">
                <a:solidFill>
                  <a:srgbClr val="C00000"/>
                </a:solidFill>
                <a:latin typeface="Comic Sans MS" panose="030F0702030302020204" pitchFamily="66" charset="0"/>
                <a:ea typeface="Calibri" panose="020F0502020204030204" pitchFamily="34" charset="0"/>
                <a:cs typeface="Arial" panose="020B0604020202020204" pitchFamily="34" charset="0"/>
              </a:rPr>
              <a:t>participate</a:t>
            </a:r>
            <a:r>
              <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 / </a:t>
            </a:r>
            <a:r>
              <a:rPr lang="es-ES" sz="1000" dirty="0" err="1">
                <a:solidFill>
                  <a:srgbClr val="C00000"/>
                </a:solidFill>
                <a:latin typeface="Comic Sans MS" panose="030F0702030302020204" pitchFamily="66" charset="0"/>
                <a:ea typeface="Calibri" panose="020F0502020204030204" pitchFamily="34" charset="0"/>
                <a:cs typeface="Arial" panose="020B0604020202020204" pitchFamily="34" charset="0"/>
              </a:rPr>
              <a:t>win</a:t>
            </a:r>
            <a:r>
              <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El año pasado / Hace dos años…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Last year / Two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years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ago</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participó en / ganó…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participated</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in / won …</a:t>
            </a:r>
            <a:endParaRPr lang="en-GB" sz="1000"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0D7519F3-53BA-DCAA-5879-061F5485E9EB}"/>
              </a:ext>
            </a:extLst>
          </p:cNvPr>
          <p:cNvSpPr txBox="1"/>
          <p:nvPr/>
        </p:nvSpPr>
        <p:spPr>
          <a:xfrm>
            <a:off x="1509178" y="6081920"/>
            <a:ext cx="1941794" cy="246221"/>
          </a:xfrm>
          <a:prstGeom prst="rect">
            <a:avLst/>
          </a:prstGeom>
          <a:noFill/>
        </p:spPr>
        <p:txBody>
          <a:bodyPr wrap="square">
            <a:spAutoFit/>
          </a:bodyPr>
          <a:lstStyle/>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 </a:t>
            </a:r>
            <a:endParaRPr lang="en-GB" sz="1000" dirty="0">
              <a:latin typeface="Comic Sans MS" panose="030F0702030302020204" pitchFamily="66" charset="0"/>
              <a:ea typeface="Calibri" panose="020F0502020204030204" pitchFamily="34" charset="0"/>
              <a:cs typeface="Arial" panose="020B0604020202020204" pitchFamily="34" charset="0"/>
            </a:endParaRPr>
          </a:p>
        </p:txBody>
      </p:sp>
      <p:sp>
        <p:nvSpPr>
          <p:cNvPr id="3" name="Text Box 2">
            <a:extLst>
              <a:ext uri="{FF2B5EF4-FFF2-40B4-BE49-F238E27FC236}">
                <a16:creationId xmlns:a16="http://schemas.microsoft.com/office/drawing/2014/main" id="{B5F8DC93-5EF7-7288-19C7-473CAFB87488}"/>
              </a:ext>
            </a:extLst>
          </p:cNvPr>
          <p:cNvSpPr txBox="1">
            <a:spLocks noChangeArrowheads="1"/>
          </p:cNvSpPr>
          <p:nvPr/>
        </p:nvSpPr>
        <p:spPr bwMode="auto">
          <a:xfrm>
            <a:off x="3552567" y="6081577"/>
            <a:ext cx="4797682" cy="3432678"/>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UNIDAD </a:t>
            </a:r>
            <a:r>
              <a:rPr lang="en-GB" sz="1000" b="1" u="sng" dirty="0">
                <a:latin typeface="Comic Sans MS" panose="030F0702030302020204" pitchFamily="66" charset="0"/>
                <a:ea typeface="Calibri" panose="020F0502020204030204" pitchFamily="34" charset="0"/>
                <a:cs typeface="Arial" panose="020B0604020202020204" pitchFamily="34" charset="0"/>
              </a:rPr>
              <a:t>3 - ¡Amigos para </a:t>
            </a:r>
            <a:r>
              <a:rPr lang="en-GB" sz="1000" b="1" u="sng" dirty="0" err="1">
                <a:latin typeface="Comic Sans MS" panose="030F0702030302020204" pitchFamily="66" charset="0"/>
                <a:ea typeface="Calibri" panose="020F0502020204030204" pitchFamily="34" charset="0"/>
                <a:cs typeface="Arial" panose="020B0604020202020204" pitchFamily="34" charset="0"/>
              </a:rPr>
              <a:t>siempre</a:t>
            </a:r>
            <a:r>
              <a:rPr lang="en-GB" sz="1000" b="1" u="sng" dirty="0">
                <a:latin typeface="Comic Sans MS" panose="030F0702030302020204" pitchFamily="66" charset="0"/>
                <a:ea typeface="Calibri" panose="020F0502020204030204" pitchFamily="34" charset="0"/>
                <a:cs typeface="Arial" panose="020B0604020202020204" pitchFamily="34" charset="0"/>
              </a:rPr>
              <a:t>! (Part 1)</a:t>
            </a: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Cómo</a:t>
            </a:r>
            <a:r>
              <a:rPr lang="en-GB" sz="1000" dirty="0">
                <a:latin typeface="Comic Sans MS" panose="030F0702030302020204" pitchFamily="66" charset="0"/>
                <a:ea typeface="Calibri" panose="020F0502020204030204" pitchFamily="34" charset="0"/>
                <a:cs typeface="Arial" panose="020B0604020202020204" pitchFamily="34" charset="0"/>
              </a:rPr>
              <a:t> es </a:t>
            </a:r>
            <a:r>
              <a:rPr lang="en-GB" sz="1000" dirty="0" err="1">
                <a:latin typeface="Comic Sans MS" panose="030F0702030302020204" pitchFamily="66" charset="0"/>
                <a:ea typeface="Calibri" panose="020F0502020204030204" pitchFamily="34" charset="0"/>
                <a:cs typeface="Arial" panose="020B0604020202020204" pitchFamily="34" charset="0"/>
              </a:rPr>
              <a:t>tu</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relación</a:t>
            </a:r>
            <a:r>
              <a:rPr lang="en-GB" sz="1000" dirty="0">
                <a:latin typeface="Comic Sans MS" panose="030F0702030302020204" pitchFamily="66" charset="0"/>
                <a:ea typeface="Calibri" panose="020F0502020204030204" pitchFamily="34" charset="0"/>
                <a:cs typeface="Arial" panose="020B0604020202020204" pitchFamily="34" charset="0"/>
              </a:rPr>
              <a:t> con </a:t>
            </a:r>
            <a:r>
              <a:rPr lang="en-GB" sz="1000" dirty="0" err="1">
                <a:latin typeface="Comic Sans MS" panose="030F0702030302020204" pitchFamily="66" charset="0"/>
                <a:ea typeface="Calibri" panose="020F0502020204030204" pitchFamily="34" charset="0"/>
                <a:cs typeface="Arial" panose="020B0604020202020204" pitchFamily="34" charset="0"/>
              </a:rPr>
              <a:t>tus</a:t>
            </a:r>
            <a:r>
              <a:rPr lang="en-GB" sz="1000" dirty="0">
                <a:latin typeface="Comic Sans MS" panose="030F0702030302020204" pitchFamily="66" charset="0"/>
                <a:ea typeface="Calibri" panose="020F0502020204030204" pitchFamily="34" charset="0"/>
                <a:cs typeface="Arial" panose="020B0604020202020204" pitchFamily="34" charset="0"/>
              </a:rPr>
              <a:t> amigos?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is your relationship with your friends like?</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llevas</a:t>
            </a:r>
            <a:r>
              <a:rPr lang="en-GB" sz="1000" dirty="0">
                <a:latin typeface="Comic Sans MS" panose="030F0702030302020204" pitchFamily="66" charset="0"/>
                <a:ea typeface="Calibri" panose="020F0502020204030204" pitchFamily="34" charset="0"/>
                <a:cs typeface="Arial" panose="020B0604020202020204" pitchFamily="34" charset="0"/>
              </a:rPr>
              <a:t> bien con </a:t>
            </a:r>
            <a:r>
              <a:rPr lang="en-GB" sz="1000" dirty="0" err="1">
                <a:latin typeface="Comic Sans MS" panose="030F0702030302020204" pitchFamily="66" charset="0"/>
                <a:ea typeface="Calibri" panose="020F0502020204030204" pitchFamily="34" charset="0"/>
                <a:cs typeface="Arial" panose="020B0604020202020204" pitchFamily="34" charset="0"/>
              </a:rPr>
              <a:t>tus</a:t>
            </a:r>
            <a:r>
              <a:rPr lang="en-GB" sz="1000" dirty="0">
                <a:latin typeface="Comic Sans MS" panose="030F0702030302020204" pitchFamily="66" charset="0"/>
                <a:ea typeface="Calibri" panose="020F0502020204030204" pitchFamily="34" charset="0"/>
                <a:cs typeface="Arial" panose="020B0604020202020204" pitchFamily="34" charset="0"/>
              </a:rPr>
              <a:t> amigos?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Do you get on well with your friends?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(No) Me </a:t>
            </a:r>
            <a:r>
              <a:rPr lang="en-GB" sz="1000" dirty="0" err="1">
                <a:latin typeface="Comic Sans MS" panose="030F0702030302020204" pitchFamily="66" charset="0"/>
                <a:ea typeface="Calibri" panose="020F0502020204030204" pitchFamily="34" charset="0"/>
                <a:cs typeface="Arial" panose="020B0604020202020204" pitchFamily="34" charset="0"/>
              </a:rPr>
              <a:t>llevo</a:t>
            </a:r>
            <a:r>
              <a:rPr lang="en-GB" sz="1000" dirty="0">
                <a:latin typeface="Comic Sans MS" panose="030F0702030302020204" pitchFamily="66" charset="0"/>
                <a:ea typeface="Calibri" panose="020F0502020204030204" pitchFamily="34" charset="0"/>
                <a:cs typeface="Arial" panose="020B0604020202020204" pitchFamily="34" charset="0"/>
              </a:rPr>
              <a:t> bien con ..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(don’t) get on well with…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Me </a:t>
            </a:r>
            <a:r>
              <a:rPr lang="en-GB" sz="1000" dirty="0" err="1">
                <a:latin typeface="Comic Sans MS" panose="030F0702030302020204" pitchFamily="66" charset="0"/>
                <a:ea typeface="Calibri" panose="020F0502020204030204" pitchFamily="34" charset="0"/>
                <a:cs typeface="Arial" panose="020B0604020202020204" pitchFamily="34" charset="0"/>
              </a:rPr>
              <a:t>divierto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mucho</a:t>
            </a:r>
            <a:r>
              <a:rPr lang="en-GB" sz="1000" dirty="0">
                <a:latin typeface="Comic Sans MS" panose="030F0702030302020204" pitchFamily="66" charset="0"/>
                <a:ea typeface="Calibri" panose="020F0502020204030204" pitchFamily="34" charset="0"/>
                <a:cs typeface="Arial" panose="020B0604020202020204" pitchFamily="34" charset="0"/>
              </a:rPr>
              <a:t> con…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have lots of fun with…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a:t>
            </a:r>
            <a:r>
              <a:rPr lang="en-GB" sz="1000" dirty="0" err="1">
                <a:latin typeface="Comic Sans MS" panose="030F0702030302020204" pitchFamily="66" charset="0"/>
                <a:ea typeface="Calibri" panose="020F0502020204030204" pitchFamily="34" charset="0"/>
                <a:cs typeface="Arial" panose="020B0604020202020204" pitchFamily="34" charset="0"/>
              </a:rPr>
              <a:t>mejor</a:t>
            </a:r>
            <a:r>
              <a:rPr lang="en-GB" sz="1000" dirty="0">
                <a:latin typeface="Comic Sans MS" panose="030F0702030302020204" pitchFamily="66" charset="0"/>
                <a:ea typeface="Calibri" panose="020F0502020204030204" pitchFamily="34" charset="0"/>
                <a:cs typeface="Arial" panose="020B0604020202020204" pitchFamily="34" charset="0"/>
              </a:rPr>
              <a:t> amigo/a y </a:t>
            </a:r>
            <a:r>
              <a:rPr lang="en-GB" sz="1000" dirty="0" err="1">
                <a:latin typeface="Comic Sans MS" panose="030F0702030302020204" pitchFamily="66" charset="0"/>
                <a:ea typeface="Calibri" panose="020F0502020204030204" pitchFamily="34" charset="0"/>
                <a:cs typeface="Arial" panose="020B0604020202020204" pitchFamily="34" charset="0"/>
              </a:rPr>
              <a:t>yo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best friend and I…</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Mis amigos/as y </a:t>
            </a:r>
            <a:r>
              <a:rPr lang="en-GB" sz="1000" dirty="0" err="1">
                <a:latin typeface="Comic Sans MS" panose="030F0702030302020204" pitchFamily="66" charset="0"/>
                <a:ea typeface="Calibri" panose="020F0502020204030204" pitchFamily="34" charset="0"/>
                <a:cs typeface="Arial" panose="020B0604020202020204" pitchFamily="34" charset="0"/>
              </a:rPr>
              <a:t>yo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friends and I…</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nos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llevamos</a:t>
            </a:r>
            <a:r>
              <a:rPr lang="en-GB" sz="1000" dirty="0">
                <a:latin typeface="Comic Sans MS" panose="030F0702030302020204" pitchFamily="66" charset="0"/>
                <a:ea typeface="Calibri" panose="020F0502020204030204" pitchFamily="34" charset="0"/>
                <a:cs typeface="Arial" panose="020B0604020202020204" pitchFamily="34" charset="0"/>
              </a:rPr>
              <a:t> *genial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get on really well/great</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nos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divertimos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mucho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juntos</a:t>
            </a:r>
            <a:r>
              <a:rPr lang="en-GB" sz="1000" dirty="0">
                <a:latin typeface="Comic Sans MS" panose="030F0702030302020204" pitchFamily="66" charset="0"/>
                <a:ea typeface="Calibri" panose="020F0502020204030204" pitchFamily="34" charset="0"/>
                <a:cs typeface="Arial" panose="020B0604020202020204" pitchFamily="34" charset="0"/>
              </a:rPr>
              <a:t>/as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have lots of fun together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porque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because…</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hacemos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muchas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cosas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we do lots of things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juntos</a:t>
            </a:r>
            <a:r>
              <a:rPr lang="en-GB" sz="1000" dirty="0">
                <a:latin typeface="Comic Sans MS" panose="030F0702030302020204" pitchFamily="66" charset="0"/>
                <a:ea typeface="Calibri" panose="020F0502020204030204" pitchFamily="34" charset="0"/>
                <a:cs typeface="Arial" panose="020B0604020202020204" pitchFamily="34" charset="0"/>
              </a:rPr>
              <a:t>/as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together</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me hace(n) </a:t>
            </a:r>
            <a:r>
              <a:rPr lang="en-GB" sz="1000" dirty="0" err="1">
                <a:latin typeface="Comic Sans MS" panose="030F0702030302020204" pitchFamily="66" charset="0"/>
                <a:ea typeface="Calibri" panose="020F0502020204030204" pitchFamily="34" charset="0"/>
                <a:cs typeface="Arial" panose="020B0604020202020204" pitchFamily="34" charset="0"/>
              </a:rPr>
              <a:t>reír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he/she/they make(s) me laugh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me </a:t>
            </a:r>
            <a:r>
              <a:rPr lang="en-GB" sz="1000" dirty="0" err="1">
                <a:latin typeface="Comic Sans MS" panose="030F0702030302020204" pitchFamily="66" charset="0"/>
                <a:ea typeface="Calibri" panose="020F0502020204030204" pitchFamily="34" charset="0"/>
                <a:cs typeface="Arial" panose="020B0604020202020204" pitchFamily="34" charset="0"/>
              </a:rPr>
              <a:t>conoce</a:t>
            </a:r>
            <a:r>
              <a:rPr lang="en-GB" sz="1000" dirty="0">
                <a:latin typeface="Comic Sans MS" panose="030F0702030302020204" pitchFamily="66" charset="0"/>
                <a:ea typeface="Calibri" panose="020F0502020204030204" pitchFamily="34" charset="0"/>
                <a:cs typeface="Arial" panose="020B0604020202020204" pitchFamily="34" charset="0"/>
              </a:rPr>
              <a:t>(n) bien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he/she/they know(s) me well</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puedo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confiar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él</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totalmente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can trust him/her totally</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siempre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estamos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juntos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we are always together</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casi</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nunca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nos</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peleamos</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we hardly ever fight</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puedo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contar</a:t>
            </a:r>
            <a:r>
              <a:rPr lang="en-GB" sz="1000" dirty="0">
                <a:latin typeface="Comic Sans MS" panose="030F0702030302020204" pitchFamily="66" charset="0"/>
                <a:ea typeface="Calibri" panose="020F0502020204030204" pitchFamily="34" charset="0"/>
                <a:cs typeface="Arial" panose="020B0604020202020204" pitchFamily="34" charset="0"/>
              </a:rPr>
              <a:t> con </a:t>
            </a:r>
            <a:r>
              <a:rPr lang="en-GB" sz="1000" dirty="0" err="1">
                <a:latin typeface="Comic Sans MS" panose="030F0702030302020204" pitchFamily="66" charset="0"/>
                <a:ea typeface="Calibri" panose="020F0502020204030204" pitchFamily="34" charset="0"/>
                <a:cs typeface="Arial" panose="020B0604020202020204" pitchFamily="34" charset="0"/>
              </a:rPr>
              <a:t>él</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can count on him/her/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ellos</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ellas</a:t>
            </a:r>
            <a:r>
              <a:rPr lang="en-GB" sz="1000" dirty="0">
                <a:latin typeface="Comic Sans MS" panose="030F0702030302020204" pitchFamily="66" charset="0"/>
                <a:ea typeface="Calibri" panose="020F0502020204030204" pitchFamily="34" charset="0"/>
                <a:cs typeface="Arial" panose="020B0604020202020204" pitchFamily="34" charset="0"/>
              </a:rPr>
              <a:t> (para </a:t>
            </a:r>
            <a:r>
              <a:rPr lang="en-GB" sz="1000" dirty="0" err="1">
                <a:latin typeface="Comic Sans MS" panose="030F0702030302020204" pitchFamily="66" charset="0"/>
                <a:ea typeface="Calibri" panose="020F0502020204030204" pitchFamily="34" charset="0"/>
                <a:cs typeface="Arial" panose="020B0604020202020204" pitchFamily="34" charset="0"/>
              </a:rPr>
              <a:t>todo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them (for everything)</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tenemos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los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mismos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we have the same</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intereses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interests</a:t>
            </a:r>
          </a:p>
          <a:p>
            <a:pPr marL="171450" indent="-171450">
              <a:buFont typeface="Arial" panose="020B0604020202020204" pitchFamily="34" charset="0"/>
              <a:buChar char="•"/>
            </a:pPr>
            <a:endPar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p:txBody>
      </p:sp>
      <p:sp>
        <p:nvSpPr>
          <p:cNvPr id="8" name="Text Box 2">
            <a:extLst>
              <a:ext uri="{FF2B5EF4-FFF2-40B4-BE49-F238E27FC236}">
                <a16:creationId xmlns:a16="http://schemas.microsoft.com/office/drawing/2014/main" id="{47BB667E-35C2-9F89-B96E-4AB774B8F9A0}"/>
              </a:ext>
            </a:extLst>
          </p:cNvPr>
          <p:cNvSpPr txBox="1">
            <a:spLocks noChangeArrowheads="1"/>
          </p:cNvSpPr>
          <p:nvPr/>
        </p:nvSpPr>
        <p:spPr bwMode="auto">
          <a:xfrm>
            <a:off x="8436578" y="403077"/>
            <a:ext cx="4268254" cy="2705081"/>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UNIDAD </a:t>
            </a:r>
            <a:r>
              <a:rPr lang="en-GB" sz="1000" b="1" u="sng" dirty="0">
                <a:latin typeface="Comic Sans MS" panose="030F0702030302020204" pitchFamily="66" charset="0"/>
                <a:ea typeface="Calibri" panose="020F0502020204030204" pitchFamily="34" charset="0"/>
                <a:cs typeface="Arial" panose="020B0604020202020204" pitchFamily="34" charset="0"/>
              </a:rPr>
              <a:t>3 - ¡Amigos para </a:t>
            </a:r>
            <a:r>
              <a:rPr lang="en-GB" sz="1000" b="1" u="sng" dirty="0" err="1">
                <a:latin typeface="Comic Sans MS" panose="030F0702030302020204" pitchFamily="66" charset="0"/>
                <a:ea typeface="Calibri" panose="020F0502020204030204" pitchFamily="34" charset="0"/>
                <a:cs typeface="Arial" panose="020B0604020202020204" pitchFamily="34" charset="0"/>
              </a:rPr>
              <a:t>siempre</a:t>
            </a:r>
            <a:r>
              <a:rPr lang="en-GB" sz="1000" b="1" u="sng" dirty="0">
                <a:latin typeface="Comic Sans MS" panose="030F0702030302020204" pitchFamily="66" charset="0"/>
                <a:ea typeface="Calibri" panose="020F0502020204030204" pitchFamily="34" charset="0"/>
                <a:cs typeface="Arial" panose="020B0604020202020204" pitchFamily="34" charset="0"/>
              </a:rPr>
              <a:t>! (Part 2)</a:t>
            </a: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Cómo</a:t>
            </a:r>
            <a:r>
              <a:rPr lang="en-GB" sz="1000" dirty="0">
                <a:latin typeface="Comic Sans MS" panose="030F0702030302020204" pitchFamily="66" charset="0"/>
                <a:ea typeface="Calibri" panose="020F0502020204030204" pitchFamily="34" charset="0"/>
                <a:cs typeface="Arial" panose="020B0604020202020204" pitchFamily="34" charset="0"/>
              </a:rPr>
              <a:t> es un buen amigo?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is a good friend like?</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Cómo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ayuda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tu</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mejor</a:t>
            </a:r>
            <a:r>
              <a:rPr lang="en-GB" sz="1000" dirty="0">
                <a:latin typeface="Comic Sans MS" panose="030F0702030302020204" pitchFamily="66" charset="0"/>
                <a:ea typeface="Calibri" panose="020F0502020204030204" pitchFamily="34" charset="0"/>
                <a:cs typeface="Arial" panose="020B0604020202020204" pitchFamily="34" charset="0"/>
              </a:rPr>
              <a:t> amigo/a?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How does your best friend help you?</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a:t>
            </a:r>
            <a:r>
              <a:rPr lang="en-GB" sz="1000" dirty="0" err="1">
                <a:latin typeface="Comic Sans MS" panose="030F0702030302020204" pitchFamily="66" charset="0"/>
                <a:ea typeface="Calibri" panose="020F0502020204030204" pitchFamily="34" charset="0"/>
                <a:cs typeface="Arial" panose="020B0604020202020204" pitchFamily="34" charset="0"/>
              </a:rPr>
              <a:t>mejor</a:t>
            </a:r>
            <a:r>
              <a:rPr lang="en-GB" sz="1000" dirty="0">
                <a:latin typeface="Comic Sans MS" panose="030F0702030302020204" pitchFamily="66" charset="0"/>
                <a:ea typeface="Calibri" panose="020F0502020204030204" pitchFamily="34" charset="0"/>
                <a:cs typeface="Arial" panose="020B0604020202020204" pitchFamily="34" charset="0"/>
              </a:rPr>
              <a:t> amigo/a...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best friend…</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Un buen amigo / Una </a:t>
            </a:r>
            <a:r>
              <a:rPr lang="en-GB" sz="1000" dirty="0" err="1">
                <a:latin typeface="Comic Sans MS" panose="030F0702030302020204" pitchFamily="66" charset="0"/>
                <a:ea typeface="Calibri" panose="020F0502020204030204" pitchFamily="34" charset="0"/>
                <a:cs typeface="Arial" panose="020B0604020202020204" pitchFamily="34" charset="0"/>
              </a:rPr>
              <a:t>buena</a:t>
            </a:r>
            <a:r>
              <a:rPr lang="en-GB" sz="1000" dirty="0">
                <a:latin typeface="Comic Sans MS" panose="030F0702030302020204" pitchFamily="66" charset="0"/>
                <a:ea typeface="Calibri" panose="020F0502020204030204" pitchFamily="34" charset="0"/>
                <a:cs typeface="Arial" panose="020B0604020202020204" pitchFamily="34" charset="0"/>
              </a:rPr>
              <a:t> amiga...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 good friend…</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comprende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understands you</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hace </a:t>
            </a:r>
            <a:r>
              <a:rPr lang="en-GB" sz="1000" dirty="0" err="1">
                <a:latin typeface="Comic Sans MS" panose="030F0702030302020204" pitchFamily="66" charset="0"/>
                <a:ea typeface="Calibri" panose="020F0502020204030204" pitchFamily="34" charset="0"/>
                <a:cs typeface="Arial" panose="020B0604020202020204" pitchFamily="34" charset="0"/>
              </a:rPr>
              <a:t>reír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makes you laugh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me </a:t>
            </a:r>
            <a:r>
              <a:rPr lang="en-GB" sz="1000" dirty="0" err="1">
                <a:latin typeface="Comic Sans MS" panose="030F0702030302020204" pitchFamily="66" charset="0"/>
                <a:ea typeface="Calibri" panose="020F0502020204030204" pitchFamily="34" charset="0"/>
                <a:cs typeface="Arial" panose="020B0604020202020204" pitchFamily="34" charset="0"/>
              </a:rPr>
              <a:t>acepta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como</a:t>
            </a:r>
            <a:r>
              <a:rPr lang="en-GB" sz="1000" dirty="0">
                <a:latin typeface="Comic Sans MS" panose="030F0702030302020204" pitchFamily="66" charset="0"/>
                <a:ea typeface="Calibri" panose="020F0502020204030204" pitchFamily="34" charset="0"/>
                <a:cs typeface="Arial" panose="020B0604020202020204" pitchFamily="34" charset="0"/>
              </a:rPr>
              <a:t> soy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accepts me as I am</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acepta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como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eres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accepts you as you are</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ayuda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cuando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tienes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problemas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helps you when you have problems </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te</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apoya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a:latin typeface="Comic Sans MS" panose="030F0702030302020204" pitchFamily="66" charset="0"/>
                <a:ea typeface="Calibri" panose="020F0502020204030204" pitchFamily="34" charset="0"/>
                <a:cs typeface="Arial" panose="020B0604020202020204" pitchFamily="34" charset="0"/>
              </a:rPr>
              <a:t>lo</a:t>
            </a:r>
            <a:r>
              <a:rPr lang="en-GB" sz="1000" dirty="0">
                <a:latin typeface="Comic Sans MS" panose="030F0702030302020204" pitchFamily="66" charset="0"/>
                <a:ea typeface="Calibri" panose="020F0502020204030204" pitchFamily="34" charset="0"/>
                <a:cs typeface="Arial" panose="020B0604020202020204" pitchFamily="34" charset="0"/>
              </a:rPr>
              <a:t> bueno y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a:latin typeface="Comic Sans MS" panose="030F0702030302020204" pitchFamily="66" charset="0"/>
                <a:ea typeface="Calibri" panose="020F0502020204030204" pitchFamily="34" charset="0"/>
                <a:cs typeface="Arial" panose="020B0604020202020204" pitchFamily="34" charset="0"/>
              </a:rPr>
              <a:t>lo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malo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supports you in the good and the bad</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da buenos </a:t>
            </a:r>
            <a:r>
              <a:rPr lang="en-GB" sz="1000" b="1" dirty="0" err="1">
                <a:latin typeface="Comic Sans MS" panose="030F0702030302020204" pitchFamily="66" charset="0"/>
                <a:ea typeface="Calibri" panose="020F0502020204030204" pitchFamily="34" charset="0"/>
                <a:cs typeface="Arial" panose="020B0604020202020204" pitchFamily="34" charset="0"/>
              </a:rPr>
              <a:t>consejos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gives you good advice</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no </a:t>
            </a:r>
            <a:r>
              <a:rPr lang="en-GB" sz="1000" b="1" dirty="0" err="1">
                <a:latin typeface="Comic Sans MS" panose="030F0702030302020204" pitchFamily="66" charset="0"/>
                <a:ea typeface="Calibri" panose="020F0502020204030204" pitchFamily="34" charset="0"/>
                <a:cs typeface="Arial" panose="020B0604020202020204" pitchFamily="34" charset="0"/>
              </a:rPr>
              <a:t>te</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critica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does not criticise you</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puede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guardar</a:t>
            </a:r>
            <a:r>
              <a:rPr lang="en-GB" sz="1000" dirty="0">
                <a:latin typeface="Comic Sans MS" panose="030F0702030302020204" pitchFamily="66" charset="0"/>
                <a:ea typeface="Calibri" panose="020F0502020204030204" pitchFamily="34" charset="0"/>
                <a:cs typeface="Arial" panose="020B0604020202020204" pitchFamily="34" charset="0"/>
              </a:rPr>
              <a:t> un +</a:t>
            </a:r>
            <a:r>
              <a:rPr lang="en-GB" sz="1000" dirty="0" err="1">
                <a:latin typeface="Comic Sans MS" panose="030F0702030302020204" pitchFamily="66" charset="0"/>
                <a:ea typeface="Calibri" panose="020F0502020204030204" pitchFamily="34" charset="0"/>
                <a:cs typeface="Arial" panose="020B0604020202020204" pitchFamily="34" charset="0"/>
              </a:rPr>
              <a:t>secreto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can keep a secret</a:t>
            </a:r>
          </a:p>
          <a:p>
            <a:pPr marL="171450" indent="-171450">
              <a:buFont typeface="Arial" panose="020B0604020202020204" pitchFamily="34" charset="0"/>
              <a:buChar char="•"/>
            </a:pPr>
            <a:endParaRPr lang="en-GB" sz="1000"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p:txBody>
      </p:sp>
      <p:sp>
        <p:nvSpPr>
          <p:cNvPr id="9" name="Text Box 2">
            <a:extLst>
              <a:ext uri="{FF2B5EF4-FFF2-40B4-BE49-F238E27FC236}">
                <a16:creationId xmlns:a16="http://schemas.microsoft.com/office/drawing/2014/main" id="{2EA187F1-B034-575B-2245-99A45429F074}"/>
              </a:ext>
            </a:extLst>
          </p:cNvPr>
          <p:cNvSpPr txBox="1">
            <a:spLocks noChangeArrowheads="1"/>
          </p:cNvSpPr>
          <p:nvPr/>
        </p:nvSpPr>
        <p:spPr bwMode="auto">
          <a:xfrm>
            <a:off x="8436578" y="3194833"/>
            <a:ext cx="4268254" cy="6319421"/>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UNIDAD 4</a:t>
            </a:r>
            <a:r>
              <a:rPr lang="en-GB" sz="1000" b="1" u="sng" dirty="0">
                <a:latin typeface="Comic Sans MS" panose="030F0702030302020204" pitchFamily="66" charset="0"/>
                <a:ea typeface="Calibri" panose="020F0502020204030204" pitchFamily="34" charset="0"/>
                <a:cs typeface="Arial" panose="020B0604020202020204" pitchFamily="34" charset="0"/>
              </a:rPr>
              <a:t> – </a:t>
            </a:r>
            <a:r>
              <a:rPr lang="en-GB" sz="1000" b="1" u="sng" dirty="0" err="1">
                <a:latin typeface="Comic Sans MS" panose="030F0702030302020204" pitchFamily="66" charset="0"/>
                <a:ea typeface="Calibri" panose="020F0502020204030204" pitchFamily="34" charset="0"/>
                <a:cs typeface="Arial" panose="020B0604020202020204" pitchFamily="34" charset="0"/>
              </a:rPr>
              <a:t>Así</a:t>
            </a:r>
            <a:r>
              <a:rPr lang="en-GB" sz="1000" b="1" u="sng" dirty="0">
                <a:latin typeface="Comic Sans MS" panose="030F0702030302020204" pitchFamily="66" charset="0"/>
                <a:ea typeface="Calibri" panose="020F0502020204030204" pitchFamily="34" charset="0"/>
                <a:cs typeface="Arial" panose="020B0604020202020204" pitchFamily="34" charset="0"/>
              </a:rPr>
              <a:t> soy </a:t>
            </a:r>
            <a:r>
              <a:rPr lang="en-GB" sz="1000" b="1" u="sng" dirty="0" err="1">
                <a:latin typeface="Comic Sans MS" panose="030F0702030302020204" pitchFamily="66" charset="0"/>
                <a:ea typeface="Calibri" panose="020F0502020204030204" pitchFamily="34" charset="0"/>
                <a:cs typeface="Arial" panose="020B0604020202020204" pitchFamily="34" charset="0"/>
              </a:rPr>
              <a:t>yo</a:t>
            </a: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Cómo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eres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are you like?</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Qué</a:t>
            </a:r>
            <a:r>
              <a:rPr lang="en-GB" sz="1000" dirty="0">
                <a:latin typeface="Comic Sans MS" panose="030F0702030302020204" pitchFamily="66" charset="0"/>
                <a:ea typeface="Calibri" panose="020F0502020204030204" pitchFamily="34" charset="0"/>
                <a:cs typeface="Arial" panose="020B0604020202020204" pitchFamily="34" charset="0"/>
              </a:rPr>
              <a:t> es </a:t>
            </a:r>
            <a:r>
              <a:rPr lang="en-GB" sz="1000" b="1" dirty="0">
                <a:latin typeface="Comic Sans MS" panose="030F0702030302020204" pitchFamily="66" charset="0"/>
                <a:ea typeface="Calibri" panose="020F0502020204030204" pitchFamily="34" charset="0"/>
                <a:cs typeface="Arial" panose="020B0604020202020204" pitchFamily="34" charset="0"/>
              </a:rPr>
              <a:t>lo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más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importante</a:t>
            </a:r>
            <a:r>
              <a:rPr lang="en-GB" sz="1000" dirty="0">
                <a:latin typeface="Comic Sans MS" panose="030F0702030302020204" pitchFamily="66" charset="0"/>
                <a:ea typeface="Calibri" panose="020F0502020204030204" pitchFamily="34" charset="0"/>
                <a:cs typeface="Arial" panose="020B0604020202020204" pitchFamily="34" charset="0"/>
              </a:rPr>
              <a:t> para </a:t>
            </a:r>
            <a:r>
              <a:rPr lang="en-GB" sz="1000" dirty="0" err="1">
                <a:latin typeface="Comic Sans MS" panose="030F0702030302020204" pitchFamily="66" charset="0"/>
                <a:ea typeface="Calibri" panose="020F0502020204030204" pitchFamily="34" charset="0"/>
                <a:cs typeface="Arial" panose="020B0604020202020204" pitchFamily="34" charset="0"/>
              </a:rPr>
              <a:t>ti</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is the most import thing to you?</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Para </a:t>
            </a:r>
            <a:r>
              <a:rPr lang="en-GB" sz="1000" dirty="0" err="1">
                <a:latin typeface="Comic Sans MS" panose="030F0702030302020204" pitchFamily="66" charset="0"/>
                <a:ea typeface="Calibri" panose="020F0502020204030204" pitchFamily="34" charset="0"/>
                <a:cs typeface="Arial" panose="020B0604020202020204" pitchFamily="34" charset="0"/>
              </a:rPr>
              <a:t>mí</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a:latin typeface="Comic Sans MS" panose="030F0702030302020204" pitchFamily="66" charset="0"/>
                <a:ea typeface="Calibri" panose="020F0502020204030204" pitchFamily="34" charset="0"/>
                <a:cs typeface="Arial" panose="020B0604020202020204" pitchFamily="34" charset="0"/>
              </a:rPr>
              <a:t>lo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más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importante</a:t>
            </a:r>
            <a:r>
              <a:rPr lang="en-GB" sz="1000" dirty="0">
                <a:latin typeface="Comic Sans MS" panose="030F0702030302020204" pitchFamily="66" charset="0"/>
                <a:ea typeface="Calibri" panose="020F0502020204030204" pitchFamily="34" charset="0"/>
                <a:cs typeface="Arial" panose="020B0604020202020204" pitchFamily="34" charset="0"/>
              </a:rPr>
              <a:t> es / son…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For me, the most important thing is …</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familia / mi </a:t>
            </a:r>
            <a:r>
              <a:rPr lang="en-GB" sz="1000" dirty="0" err="1">
                <a:latin typeface="Comic Sans MS" panose="030F0702030302020204" pitchFamily="66" charset="0"/>
                <a:ea typeface="Calibri" panose="020F0502020204030204" pitchFamily="34" charset="0"/>
                <a:cs typeface="Arial" panose="020B0604020202020204" pitchFamily="34" charset="0"/>
              </a:rPr>
              <a:t>educación</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family / my education</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a:t>
            </a:r>
            <a:r>
              <a:rPr lang="en-GB" sz="1000" dirty="0" err="1">
                <a:latin typeface="Comic Sans MS" panose="030F0702030302020204" pitchFamily="66" charset="0"/>
                <a:ea typeface="Calibri" panose="020F0502020204030204" pitchFamily="34" charset="0"/>
                <a:cs typeface="Arial" panose="020B0604020202020204" pitchFamily="34" charset="0"/>
              </a:rPr>
              <a:t>cultura</a:t>
            </a:r>
            <a:r>
              <a:rPr lang="en-GB" sz="1000" dirty="0">
                <a:latin typeface="Comic Sans MS" panose="030F0702030302020204" pitchFamily="66" charset="0"/>
                <a:ea typeface="Calibri" panose="020F0502020204030204" pitchFamily="34" charset="0"/>
                <a:cs typeface="Arial" panose="020B0604020202020204" pitchFamily="34" charset="0"/>
              </a:rPr>
              <a:t> / mis </a:t>
            </a:r>
            <a:r>
              <a:rPr lang="en-GB" sz="1000" dirty="0" err="1">
                <a:latin typeface="Comic Sans MS" panose="030F0702030302020204" pitchFamily="66" charset="0"/>
                <a:ea typeface="Calibri" panose="020F0502020204030204" pitchFamily="34" charset="0"/>
                <a:cs typeface="Arial" panose="020B0604020202020204" pitchFamily="34" charset="0"/>
              </a:rPr>
              <a:t>derechos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culture / my rights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mis amigos / la </a:t>
            </a:r>
            <a:r>
              <a:rPr lang="en-GB" sz="1000" b="1" dirty="0" err="1">
                <a:latin typeface="Comic Sans MS" panose="030F0702030302020204" pitchFamily="66" charset="0"/>
                <a:ea typeface="Calibri" panose="020F0502020204030204" pitchFamily="34" charset="0"/>
                <a:cs typeface="Arial" panose="020B0604020202020204" pitchFamily="34" charset="0"/>
              </a:rPr>
              <a:t>amistad</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friends / friendship</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a:t>
            </a:r>
            <a:r>
              <a:rPr lang="en-GB" sz="1000" dirty="0" err="1">
                <a:latin typeface="Comic Sans MS" panose="030F0702030302020204" pitchFamily="66" charset="0"/>
                <a:ea typeface="Calibri" panose="020F0502020204030204" pitchFamily="34" charset="0"/>
                <a:cs typeface="Arial" panose="020B0604020202020204" pitchFamily="34" charset="0"/>
              </a:rPr>
              <a:t>religión</a:t>
            </a:r>
            <a:r>
              <a:rPr lang="en-GB" sz="1000" dirty="0">
                <a:latin typeface="Comic Sans MS" panose="030F0702030302020204" pitchFamily="66" charset="0"/>
                <a:ea typeface="Calibri" panose="020F0502020204030204" pitchFamily="34" charset="0"/>
                <a:cs typeface="Arial" panose="020B0604020202020204" pitchFamily="34" charset="0"/>
              </a:rPr>
              <a:t> / mi </a:t>
            </a:r>
            <a:r>
              <a:rPr lang="en-GB" sz="1000" b="1" dirty="0" err="1">
                <a:latin typeface="Comic Sans MS" panose="030F0702030302020204" pitchFamily="66" charset="0"/>
                <a:ea typeface="Calibri" panose="020F0502020204030204" pitchFamily="34" charset="0"/>
                <a:cs typeface="Arial" panose="020B0604020202020204" pitchFamily="34" charset="0"/>
              </a:rPr>
              <a:t>fe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my religion / my faith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Qué</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cosas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interesan</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b="1" dirty="0" err="1">
                <a:latin typeface="Comic Sans MS" panose="030F0702030302020204" pitchFamily="66" charset="0"/>
                <a:ea typeface="Calibri" panose="020F0502020204030204" pitchFamily="34" charset="0"/>
                <a:cs typeface="Arial" panose="020B0604020202020204" pitchFamily="34" charset="0"/>
              </a:rPr>
              <a:t>preocupan</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things interest/worry you?</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Las </a:t>
            </a:r>
            <a:r>
              <a:rPr lang="en-GB" sz="1000" dirty="0" err="1">
                <a:latin typeface="Comic Sans MS" panose="030F0702030302020204" pitchFamily="66" charset="0"/>
                <a:ea typeface="Calibri" panose="020F0502020204030204" pitchFamily="34" charset="0"/>
                <a:cs typeface="Arial" panose="020B0604020202020204" pitchFamily="34" charset="0"/>
              </a:rPr>
              <a:t>cosas</a:t>
            </a:r>
            <a:r>
              <a:rPr lang="en-GB" sz="1000" dirty="0">
                <a:latin typeface="Comic Sans MS" panose="030F0702030302020204" pitchFamily="66" charset="0"/>
                <a:ea typeface="Calibri" panose="020F0502020204030204" pitchFamily="34" charset="0"/>
                <a:cs typeface="Arial" panose="020B0604020202020204" pitchFamily="34" charset="0"/>
              </a:rPr>
              <a:t> que me </a:t>
            </a:r>
            <a:r>
              <a:rPr lang="en-GB" sz="1000" dirty="0" err="1">
                <a:latin typeface="Comic Sans MS" panose="030F0702030302020204" pitchFamily="66" charset="0"/>
                <a:ea typeface="Calibri" panose="020F0502020204030204" pitchFamily="34" charset="0"/>
                <a:cs typeface="Arial" panose="020B0604020202020204" pitchFamily="34" charset="0"/>
              </a:rPr>
              <a:t>interesan</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 things that interest/worry</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preocupan</a:t>
            </a:r>
            <a:r>
              <a:rPr lang="en-GB" sz="1000" dirty="0">
                <a:latin typeface="Comic Sans MS" panose="030F0702030302020204" pitchFamily="66" charset="0"/>
                <a:ea typeface="Calibri" panose="020F0502020204030204" pitchFamily="34" charset="0"/>
                <a:cs typeface="Arial" panose="020B0604020202020204" pitchFamily="34" charset="0"/>
              </a:rPr>
              <a:t> son …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me are …</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amor / la </a:t>
            </a:r>
            <a:r>
              <a:rPr lang="en-GB" sz="1000" b="1" dirty="0" err="1">
                <a:latin typeface="Comic Sans MS" panose="030F0702030302020204" pitchFamily="66" charset="0"/>
                <a:ea typeface="Calibri" panose="020F0502020204030204" pitchFamily="34" charset="0"/>
                <a:cs typeface="Arial" panose="020B0604020202020204" pitchFamily="34" charset="0"/>
              </a:rPr>
              <a:t>paz</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planeta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love / peace / the planet</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 </a:t>
            </a:r>
            <a:r>
              <a:rPr lang="en-GB" sz="1000" b="1" dirty="0" err="1">
                <a:latin typeface="Comic Sans MS" panose="030F0702030302020204" pitchFamily="66" charset="0"/>
                <a:ea typeface="Calibri" panose="020F0502020204030204" pitchFamily="34" charset="0"/>
                <a:cs typeface="Arial" panose="020B0604020202020204" pitchFamily="34" charset="0"/>
              </a:rPr>
              <a:t>justicia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futuro</a:t>
            </a:r>
            <a:r>
              <a:rPr lang="en-GB" sz="1000" dirty="0">
                <a:latin typeface="Comic Sans MS" panose="030F0702030302020204" pitchFamily="66" charset="0"/>
                <a:ea typeface="Calibri" panose="020F0502020204030204" pitchFamily="34" charset="0"/>
                <a:cs typeface="Arial" panose="020B0604020202020204" pitchFamily="34" charset="0"/>
              </a:rPr>
              <a:t> del </a:t>
            </a:r>
            <a:r>
              <a:rPr lang="en-GB" sz="1000" dirty="0" err="1">
                <a:latin typeface="Comic Sans MS" panose="030F0702030302020204" pitchFamily="66" charset="0"/>
                <a:ea typeface="Calibri" panose="020F0502020204030204" pitchFamily="34" charset="0"/>
                <a:cs typeface="Arial" panose="020B0604020202020204" pitchFamily="34" charset="0"/>
              </a:rPr>
              <a:t>mundo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justice / the future of the world</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Cuáles</a:t>
            </a:r>
            <a:r>
              <a:rPr lang="en-GB" sz="1000" dirty="0">
                <a:latin typeface="Comic Sans MS" panose="030F0702030302020204" pitchFamily="66" charset="0"/>
                <a:ea typeface="Calibri" panose="020F0502020204030204" pitchFamily="34" charset="0"/>
                <a:cs typeface="Arial" panose="020B0604020202020204" pitchFamily="34" charset="0"/>
              </a:rPr>
              <a:t> son </a:t>
            </a:r>
            <a:r>
              <a:rPr lang="en-GB" sz="1000" dirty="0" err="1">
                <a:latin typeface="Comic Sans MS" panose="030F0702030302020204" pitchFamily="66" charset="0"/>
                <a:ea typeface="Calibri" panose="020F0502020204030204" pitchFamily="34" charset="0"/>
                <a:cs typeface="Arial" panose="020B0604020202020204" pitchFamily="34" charset="0"/>
              </a:rPr>
              <a:t>tus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sueños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are your dreams?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a:t>
            </a:r>
            <a:r>
              <a:rPr lang="en-GB" sz="1000" b="1" dirty="0" err="1">
                <a:latin typeface="Comic Sans MS" panose="030F0702030302020204" pitchFamily="66" charset="0"/>
                <a:ea typeface="Calibri" panose="020F0502020204030204" pitchFamily="34" charset="0"/>
                <a:cs typeface="Arial" panose="020B0604020202020204" pitchFamily="34" charset="0"/>
              </a:rPr>
              <a:t>objetivo</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sueño</a:t>
            </a:r>
            <a:r>
              <a:rPr lang="en-GB" sz="1000" dirty="0">
                <a:latin typeface="Comic Sans MS" panose="030F0702030302020204" pitchFamily="66" charset="0"/>
                <a:ea typeface="Calibri" panose="020F0502020204030204" pitchFamily="34" charset="0"/>
                <a:cs typeface="Arial" panose="020B0604020202020204" pitchFamily="34" charset="0"/>
              </a:rPr>
              <a:t> es…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objective/dream is to …</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En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futuro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voy</a:t>
            </a:r>
            <a:r>
              <a:rPr lang="en-GB" sz="1000" dirty="0">
                <a:latin typeface="Comic Sans MS" panose="030F0702030302020204" pitchFamily="66" charset="0"/>
                <a:ea typeface="Calibri" panose="020F0502020204030204" pitchFamily="34" charset="0"/>
                <a:cs typeface="Arial" panose="020B0604020202020204" pitchFamily="34" charset="0"/>
              </a:rPr>
              <a:t> 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In the future I am going to …</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ser jefe/a (de </a:t>
            </a:r>
            <a:r>
              <a:rPr lang="en-GB" sz="1000" dirty="0" err="1">
                <a:latin typeface="Comic Sans MS" panose="030F0702030302020204" pitchFamily="66" charset="0"/>
                <a:ea typeface="Calibri" panose="020F0502020204030204" pitchFamily="34" charset="0"/>
                <a:cs typeface="Arial" panose="020B0604020202020204" pitchFamily="34" charset="0"/>
              </a:rPr>
              <a:t>una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compañía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be a/the boss (of a company)</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ser </a:t>
            </a:r>
            <a:r>
              <a:rPr lang="en-GB" sz="1000" dirty="0" err="1">
                <a:latin typeface="Comic Sans MS" panose="030F0702030302020204" pitchFamily="66" charset="0"/>
                <a:ea typeface="Calibri" panose="020F0502020204030204" pitchFamily="34" charset="0"/>
                <a:cs typeface="Arial" panose="020B0604020202020204" pitchFamily="34" charset="0"/>
              </a:rPr>
              <a:t>rico</a:t>
            </a:r>
            <a:r>
              <a:rPr lang="en-GB" sz="1000" dirty="0">
                <a:latin typeface="Comic Sans MS" panose="030F0702030302020204" pitchFamily="66" charset="0"/>
                <a:ea typeface="Calibri" panose="020F0502020204030204" pitchFamily="34" charset="0"/>
                <a:cs typeface="Arial" panose="020B0604020202020204" pitchFamily="34" charset="0"/>
              </a:rPr>
              <a:t>/a / </a:t>
            </a:r>
            <a:r>
              <a:rPr lang="en-GB" sz="1000" dirty="0" err="1">
                <a:latin typeface="Comic Sans MS" panose="030F0702030302020204" pitchFamily="66" charset="0"/>
                <a:ea typeface="Calibri" panose="020F0502020204030204" pitchFamily="34" charset="0"/>
                <a:cs typeface="Arial" panose="020B0604020202020204" pitchFamily="34" charset="0"/>
              </a:rPr>
              <a:t>tener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éxito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be wealthy / be successful</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luchar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por</a:t>
            </a:r>
            <a:r>
              <a:rPr lang="en-GB" sz="1000" dirty="0">
                <a:latin typeface="Comic Sans MS" panose="030F0702030302020204" pitchFamily="66" charset="0"/>
                <a:ea typeface="Calibri" panose="020F0502020204030204" pitchFamily="34" charset="0"/>
                <a:cs typeface="Arial" panose="020B0604020202020204" pitchFamily="34" charset="0"/>
              </a:rPr>
              <a:t> un </a:t>
            </a:r>
            <a:r>
              <a:rPr lang="en-GB" sz="1000" dirty="0" err="1">
                <a:latin typeface="Comic Sans MS" panose="030F0702030302020204" pitchFamily="66" charset="0"/>
                <a:ea typeface="Calibri" panose="020F0502020204030204" pitchFamily="34" charset="0"/>
                <a:cs typeface="Arial" panose="020B0604020202020204" pitchFamily="34" charset="0"/>
              </a:rPr>
              <a:t>mundo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mejor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fight for a better world</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Qué</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piensas</a:t>
            </a:r>
            <a:r>
              <a:rPr lang="en-GB" sz="1000" dirty="0">
                <a:latin typeface="Comic Sans MS" panose="030F0702030302020204" pitchFamily="66" charset="0"/>
                <a:ea typeface="Calibri" panose="020F0502020204030204" pitchFamily="34" charset="0"/>
                <a:cs typeface="Arial" panose="020B0604020202020204" pitchFamily="34" charset="0"/>
              </a:rPr>
              <a:t> de las redes </a:t>
            </a:r>
            <a:r>
              <a:rPr lang="en-GB" sz="1000" dirty="0" err="1">
                <a:latin typeface="Comic Sans MS" panose="030F0702030302020204" pitchFamily="66" charset="0"/>
                <a:ea typeface="Calibri" panose="020F0502020204030204" pitchFamily="34" charset="0"/>
                <a:cs typeface="Arial" panose="020B0604020202020204" pitchFamily="34" charset="0"/>
              </a:rPr>
              <a:t>sociales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do you think about social media?</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Qué</a:t>
            </a:r>
            <a:r>
              <a:rPr lang="en-GB" sz="1000" dirty="0">
                <a:latin typeface="Comic Sans MS" panose="030F0702030302020204" pitchFamily="66" charset="0"/>
                <a:ea typeface="Calibri" panose="020F0502020204030204" pitchFamily="34" charset="0"/>
                <a:cs typeface="Arial" panose="020B0604020202020204" pitchFamily="34" charset="0"/>
              </a:rPr>
              <a:t> es </a:t>
            </a:r>
            <a:r>
              <a:rPr lang="en-GB" sz="1000" b="1" dirty="0">
                <a:latin typeface="Comic Sans MS" panose="030F0702030302020204" pitchFamily="66" charset="0"/>
                <a:ea typeface="Calibri" panose="020F0502020204030204" pitchFamily="34" charset="0"/>
                <a:cs typeface="Arial" panose="020B0604020202020204" pitchFamily="34" charset="0"/>
              </a:rPr>
              <a:t>lo</a:t>
            </a:r>
            <a:r>
              <a:rPr lang="en-GB" sz="1000" dirty="0">
                <a:latin typeface="Comic Sans MS" panose="030F0702030302020204" pitchFamily="66" charset="0"/>
                <a:ea typeface="Calibri" panose="020F0502020204030204" pitchFamily="34" charset="0"/>
                <a:cs typeface="Arial" panose="020B0604020202020204" pitchFamily="34" charset="0"/>
              </a:rPr>
              <a:t> bueno/</a:t>
            </a:r>
            <a:r>
              <a:rPr lang="en-GB" sz="1000" b="1" dirty="0">
                <a:latin typeface="Comic Sans MS" panose="030F0702030302020204" pitchFamily="66" charset="0"/>
                <a:ea typeface="Calibri" panose="020F0502020204030204" pitchFamily="34" charset="0"/>
                <a:cs typeface="Arial" panose="020B0604020202020204" pitchFamily="34" charset="0"/>
              </a:rPr>
              <a:t>lo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malo</a:t>
            </a:r>
            <a:r>
              <a:rPr lang="en-GB" sz="1000" dirty="0">
                <a:latin typeface="Comic Sans MS" panose="030F0702030302020204" pitchFamily="66" charset="0"/>
                <a:ea typeface="Calibri" panose="020F0502020204030204" pitchFamily="34" charset="0"/>
                <a:cs typeface="Arial" panose="020B0604020202020204" pitchFamily="34" charset="0"/>
              </a:rPr>
              <a:t> de las redes </a:t>
            </a:r>
            <a:r>
              <a:rPr lang="en-GB" sz="1000" dirty="0" err="1">
                <a:latin typeface="Comic Sans MS" panose="030F0702030302020204" pitchFamily="66" charset="0"/>
                <a:ea typeface="Calibri" panose="020F0502020204030204" pitchFamily="34" charset="0"/>
                <a:cs typeface="Arial" panose="020B0604020202020204" pitchFamily="34" charset="0"/>
              </a:rPr>
              <a:t>sociales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is the good/bad thing about social media?</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Lo bueno/</a:t>
            </a:r>
            <a:r>
              <a:rPr lang="en-GB" sz="1000" dirty="0" err="1">
                <a:latin typeface="Comic Sans MS" panose="030F0702030302020204" pitchFamily="66" charset="0"/>
                <a:ea typeface="Calibri" panose="020F0502020204030204" pitchFamily="34" charset="0"/>
                <a:cs typeface="Arial" panose="020B0604020202020204" pitchFamily="34" charset="0"/>
              </a:rPr>
              <a:t>malo</a:t>
            </a:r>
            <a:r>
              <a:rPr lang="en-GB" sz="1000" dirty="0">
                <a:latin typeface="Comic Sans MS" panose="030F0702030302020204" pitchFamily="66" charset="0"/>
                <a:ea typeface="Calibri" panose="020F0502020204030204" pitchFamily="34" charset="0"/>
                <a:cs typeface="Arial" panose="020B0604020202020204" pitchFamily="34" charset="0"/>
              </a:rPr>
              <a:t> es que…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 good/bad thing is that they…</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causan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adicción</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b="1" dirty="0" err="1">
                <a:latin typeface="Comic Sans MS" panose="030F0702030302020204" pitchFamily="66" charset="0"/>
                <a:ea typeface="Calibri" panose="020F0502020204030204" pitchFamily="34" charset="0"/>
                <a:cs typeface="Arial" panose="020B0604020202020204" pitchFamily="34" charset="0"/>
              </a:rPr>
              <a:t>presión</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acoso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it causes addiction/pressure/bullying </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causan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problemas</a:t>
            </a:r>
            <a:r>
              <a:rPr lang="en-GB" sz="1000" dirty="0">
                <a:latin typeface="Comic Sans MS" panose="030F0702030302020204" pitchFamily="66" charset="0"/>
                <a:ea typeface="Calibri" panose="020F0502020204030204" pitchFamily="34" charset="0"/>
                <a:cs typeface="Arial" panose="020B0604020202020204" pitchFamily="34" charset="0"/>
              </a:rPr>
              <a:t> para </a:t>
            </a:r>
            <a:r>
              <a:rPr lang="en-GB" sz="1000" dirty="0" err="1">
                <a:latin typeface="Comic Sans MS" panose="030F0702030302020204" pitchFamily="66" charset="0"/>
                <a:ea typeface="Calibri" panose="020F0502020204030204" pitchFamily="34" charset="0"/>
                <a:cs typeface="Arial" panose="020B0604020202020204" pitchFamily="34" charset="0"/>
              </a:rPr>
              <a:t>dormir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it causes sleeping problems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son </a:t>
            </a:r>
            <a:r>
              <a:rPr lang="en-GB" sz="1000" dirty="0" err="1">
                <a:latin typeface="Comic Sans MS" panose="030F0702030302020204" pitchFamily="66" charset="0"/>
                <a:ea typeface="Calibri" panose="020F0502020204030204" pitchFamily="34" charset="0"/>
                <a:cs typeface="Arial" panose="020B0604020202020204" pitchFamily="34" charset="0"/>
              </a:rPr>
              <a:t>una</a:t>
            </a:r>
            <a:r>
              <a:rPr lang="en-GB" sz="1000" dirty="0">
                <a:latin typeface="Comic Sans MS" panose="030F0702030302020204" pitchFamily="66" charset="0"/>
                <a:ea typeface="Calibri" panose="020F0502020204030204" pitchFamily="34" charset="0"/>
                <a:cs typeface="Arial" panose="020B0604020202020204" pitchFamily="34" charset="0"/>
              </a:rPr>
              <a:t> gran *</a:t>
            </a:r>
            <a:r>
              <a:rPr lang="en-GB" sz="1000" dirty="0" err="1">
                <a:latin typeface="Comic Sans MS" panose="030F0702030302020204" pitchFamily="66" charset="0"/>
                <a:ea typeface="Calibri" panose="020F0502020204030204" pitchFamily="34" charset="0"/>
                <a:cs typeface="Arial" panose="020B0604020202020204" pitchFamily="34" charset="0"/>
              </a:rPr>
              <a:t>distracción</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it is a big distraction</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son </a:t>
            </a:r>
            <a:r>
              <a:rPr lang="en-GB" sz="1000" dirty="0" err="1">
                <a:latin typeface="Comic Sans MS" panose="030F0702030302020204" pitchFamily="66" charset="0"/>
                <a:ea typeface="Calibri" panose="020F0502020204030204" pitchFamily="34" charset="0"/>
                <a:cs typeface="Arial" panose="020B0604020202020204" pitchFamily="34" charset="0"/>
              </a:rPr>
              <a:t>buenas</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útiles</a:t>
            </a:r>
            <a:r>
              <a:rPr lang="en-GB" sz="1000" dirty="0">
                <a:latin typeface="Comic Sans MS" panose="030F0702030302020204" pitchFamily="66" charset="0"/>
                <a:ea typeface="Calibri" panose="020F0502020204030204" pitchFamily="34" charset="0"/>
                <a:cs typeface="Arial" panose="020B0604020202020204" pitchFamily="34" charset="0"/>
              </a:rPr>
              <a:t> para…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it is good/useful for…</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compartir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fotos</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vídeos</a:t>
            </a:r>
            <a:r>
              <a:rPr lang="en-GB" sz="1000" dirty="0">
                <a:latin typeface="Comic Sans MS" panose="030F0702030302020204" pitchFamily="66" charset="0"/>
                <a:ea typeface="Calibri" panose="020F0502020204030204" pitchFamily="34" charset="0"/>
                <a:cs typeface="Arial" panose="020B0604020202020204" pitchFamily="34" charset="0"/>
              </a:rPr>
              <a:t>/ideas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sharing photos/videos/ideas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buscar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información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sobre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searching for information about…</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estar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contacto</a:t>
            </a:r>
            <a:r>
              <a:rPr lang="en-GB" sz="1000" dirty="0">
                <a:latin typeface="Comic Sans MS" panose="030F0702030302020204" pitchFamily="66" charset="0"/>
                <a:ea typeface="Calibri" panose="020F0502020204030204" pitchFamily="34" charset="0"/>
                <a:cs typeface="Arial" panose="020B0604020202020204" pitchFamily="34" charset="0"/>
              </a:rPr>
              <a:t> con </a:t>
            </a:r>
            <a:r>
              <a:rPr lang="en-GB" sz="1000" dirty="0" err="1">
                <a:latin typeface="Comic Sans MS" panose="030F0702030302020204" pitchFamily="66" charset="0"/>
                <a:ea typeface="Calibri" panose="020F0502020204030204" pitchFamily="34" charset="0"/>
                <a:cs typeface="Arial" panose="020B0604020202020204" pitchFamily="34" charset="0"/>
              </a:rPr>
              <a:t>tus</a:t>
            </a:r>
            <a:r>
              <a:rPr lang="en-GB" sz="1000" dirty="0">
                <a:latin typeface="Comic Sans MS" panose="030F0702030302020204" pitchFamily="66" charset="0"/>
                <a:ea typeface="Calibri" panose="020F0502020204030204" pitchFamily="34" charset="0"/>
                <a:cs typeface="Arial" panose="020B0604020202020204" pitchFamily="34" charset="0"/>
              </a:rPr>
              <a:t> amigos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being in touch with your friends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participar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la </a:t>
            </a:r>
            <a:r>
              <a:rPr lang="en-GB" sz="1000" dirty="0" err="1">
                <a:latin typeface="Comic Sans MS" panose="030F0702030302020204" pitchFamily="66" charset="0"/>
                <a:ea typeface="Calibri" panose="020F0502020204030204" pitchFamily="34" charset="0"/>
                <a:cs typeface="Arial" panose="020B0604020202020204" pitchFamily="34" charset="0"/>
              </a:rPr>
              <a:t>comunidad</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participating in the community</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expresarse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expressing yourself</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chatear</a:t>
            </a:r>
            <a:r>
              <a:rPr lang="en-GB" sz="1000" dirty="0">
                <a:latin typeface="Comic Sans MS" panose="030F0702030302020204" pitchFamily="66" charset="0"/>
                <a:ea typeface="Calibri" panose="020F0502020204030204" pitchFamily="34" charset="0"/>
                <a:cs typeface="Arial" panose="020B0604020202020204" pitchFamily="34" charset="0"/>
              </a:rPr>
              <a:t> con…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chatting with…</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escuchar</a:t>
            </a:r>
            <a:r>
              <a:rPr lang="en-GB" sz="1000" dirty="0">
                <a:latin typeface="Comic Sans MS" panose="030F0702030302020204" pitchFamily="66" charset="0"/>
                <a:ea typeface="Calibri" panose="020F0502020204030204" pitchFamily="34" charset="0"/>
                <a:cs typeface="Arial" panose="020B0604020202020204" pitchFamily="34" charset="0"/>
              </a:rPr>
              <a:t> / ver...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listening to / watching…</a:t>
            </a:r>
          </a:p>
          <a:p>
            <a:pPr marL="171450" indent="-171450">
              <a:buFont typeface="Arial" panose="020B0604020202020204" pitchFamily="34" charset="0"/>
              <a:buChar char="•"/>
            </a:pPr>
            <a:endPar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F5F1B48-0C7D-16F4-4E21-D3931E109010}"/>
              </a:ext>
            </a:extLst>
          </p:cNvPr>
          <p:cNvSpPr txBox="1"/>
          <p:nvPr/>
        </p:nvSpPr>
        <p:spPr>
          <a:xfrm>
            <a:off x="10607158" y="1315419"/>
            <a:ext cx="2973690" cy="400110"/>
          </a:xfrm>
          <a:prstGeom prst="rect">
            <a:avLst/>
          </a:prstGeom>
          <a:noFill/>
        </p:spPr>
        <p:txBody>
          <a:bodyPr wrap="square">
            <a:spAutoFit/>
          </a:bodyPr>
          <a:lstStyle/>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te conoce bien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know</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you well</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te respeta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respects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you</a:t>
            </a:r>
          </a:p>
        </p:txBody>
      </p:sp>
      <p:pic>
        <p:nvPicPr>
          <p:cNvPr id="18" name="Picture 17" descr="A group of people with their arms up&#10;&#10;Description automatically generated">
            <a:extLst>
              <a:ext uri="{FF2B5EF4-FFF2-40B4-BE49-F238E27FC236}">
                <a16:creationId xmlns:a16="http://schemas.microsoft.com/office/drawing/2014/main" id="{6D5593AF-9897-2444-C862-D550695BBA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5005" y="3774372"/>
            <a:ext cx="685745" cy="685745"/>
          </a:xfrm>
          <a:prstGeom prst="rect">
            <a:avLst/>
          </a:prstGeom>
        </p:spPr>
      </p:pic>
      <p:pic>
        <p:nvPicPr>
          <p:cNvPr id="20" name="Picture 19" descr="A finger pointing at a button&#10;&#10;Description automatically generated">
            <a:extLst>
              <a:ext uri="{FF2B5EF4-FFF2-40B4-BE49-F238E27FC236}">
                <a16:creationId xmlns:a16="http://schemas.microsoft.com/office/drawing/2014/main" id="{C229DCB6-F185-BE63-FB67-DDB5A402D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5205" y="1946027"/>
            <a:ext cx="910714" cy="910714"/>
          </a:xfrm>
          <a:prstGeom prst="rect">
            <a:avLst/>
          </a:prstGeom>
        </p:spPr>
      </p:pic>
      <p:pic>
        <p:nvPicPr>
          <p:cNvPr id="22" name="Picture 21" descr="A group of people smiling&#10;&#10;Description automatically generated">
            <a:extLst>
              <a:ext uri="{FF2B5EF4-FFF2-40B4-BE49-F238E27FC236}">
                <a16:creationId xmlns:a16="http://schemas.microsoft.com/office/drawing/2014/main" id="{831E0883-49B8-EB39-AD56-32832D627A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7009" y="8498330"/>
            <a:ext cx="1031826" cy="1031826"/>
          </a:xfrm>
          <a:prstGeom prst="rect">
            <a:avLst/>
          </a:prstGeom>
        </p:spPr>
      </p:pic>
      <p:pic>
        <p:nvPicPr>
          <p:cNvPr id="26" name="Picture 25" descr="A group of colorful chat bubbles&#10;&#10;Description automatically generated">
            <a:extLst>
              <a:ext uri="{FF2B5EF4-FFF2-40B4-BE49-F238E27FC236}">
                <a16:creationId xmlns:a16="http://schemas.microsoft.com/office/drawing/2014/main" id="{45295EB8-F7EA-6E79-8B21-D55CE33839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31785" y="4117244"/>
            <a:ext cx="761728" cy="761728"/>
          </a:xfrm>
          <a:prstGeom prst="rect">
            <a:avLst/>
          </a:prstGeom>
        </p:spPr>
      </p:pic>
      <p:pic>
        <p:nvPicPr>
          <p:cNvPr id="28" name="Picture 27" descr="A blue eye with a blue circle&#10;&#10;Description automatically generated">
            <a:extLst>
              <a:ext uri="{FF2B5EF4-FFF2-40B4-BE49-F238E27FC236}">
                <a16:creationId xmlns:a16="http://schemas.microsoft.com/office/drawing/2014/main" id="{6D5D9765-E1F7-682B-A77F-EA9DC1B70D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08027" y="6993547"/>
            <a:ext cx="724291" cy="724291"/>
          </a:xfrm>
          <a:prstGeom prst="rect">
            <a:avLst/>
          </a:prstGeom>
        </p:spPr>
      </p:pic>
      <p:sp>
        <p:nvSpPr>
          <p:cNvPr id="10" name="TextBox 9">
            <a:extLst>
              <a:ext uri="{FF2B5EF4-FFF2-40B4-BE49-F238E27FC236}">
                <a16:creationId xmlns:a16="http://schemas.microsoft.com/office/drawing/2014/main" id="{99BD560B-7FBC-751C-5D24-9216A5E83BA6}"/>
              </a:ext>
            </a:extLst>
          </p:cNvPr>
          <p:cNvSpPr txBox="1"/>
          <p:nvPr/>
        </p:nvSpPr>
        <p:spPr>
          <a:xfrm>
            <a:off x="10971378" y="2685924"/>
            <a:ext cx="1344445" cy="246221"/>
          </a:xfrm>
          <a:prstGeom prst="rect">
            <a:avLst/>
          </a:prstGeom>
          <a:noFill/>
        </p:spPr>
        <p:txBody>
          <a:bodyPr wrap="square" rtlCol="0">
            <a:spAutoFit/>
          </a:bodyPr>
          <a:lstStyle/>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es </a:t>
            </a:r>
            <a:r>
              <a:rPr lang="en-GB" sz="1000" b="1" dirty="0" err="1">
                <a:latin typeface="Comic Sans MS" panose="030F0702030302020204" pitchFamily="66" charset="0"/>
                <a:ea typeface="Calibri" panose="020F0502020204030204" pitchFamily="34" charset="0"/>
                <a:cs typeface="Arial" panose="020B0604020202020204" pitchFamily="34" charset="0"/>
              </a:rPr>
              <a:t>fiel</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is loyal    </a:t>
            </a:r>
          </a:p>
        </p:txBody>
      </p:sp>
    </p:spTree>
    <p:extLst>
      <p:ext uri="{BB962C8B-B14F-4D97-AF65-F5344CB8AC3E}">
        <p14:creationId xmlns:p14="http://schemas.microsoft.com/office/powerpoint/2010/main" val="336361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05A2F5B-9D4A-5482-7037-6A6AF9A17DE3}"/>
              </a:ext>
            </a:extLst>
          </p:cNvPr>
          <p:cNvSpPr txBox="1"/>
          <p:nvPr/>
        </p:nvSpPr>
        <p:spPr>
          <a:xfrm>
            <a:off x="0" y="0"/>
            <a:ext cx="12801600" cy="323165"/>
          </a:xfrm>
          <a:prstGeom prst="rect">
            <a:avLst/>
          </a:prstGeom>
          <a:solidFill>
            <a:srgbClr val="C00000"/>
          </a:solidFill>
        </p:spPr>
        <p:txBody>
          <a:bodyPr wrap="square" rtlCol="0">
            <a:spAutoFit/>
          </a:bodyPr>
          <a:lstStyle/>
          <a:p>
            <a:r>
              <a:rPr lang="es-ES" sz="1500" b="1" dirty="0">
                <a:solidFill>
                  <a:schemeClr val="bg1"/>
                </a:solidFill>
                <a:latin typeface="Comic Sans MS" panose="030F0702030302020204" pitchFamily="66" charset="0"/>
              </a:rPr>
              <a:t>KNOWLEDGE ORGANISER: Módulo 3 – Mi gente, mi mundo</a:t>
            </a:r>
          </a:p>
        </p:txBody>
      </p:sp>
      <p:sp>
        <p:nvSpPr>
          <p:cNvPr id="5" name="CuadroTexto 4">
            <a:extLst>
              <a:ext uri="{FF2B5EF4-FFF2-40B4-BE49-F238E27FC236}">
                <a16:creationId xmlns:a16="http://schemas.microsoft.com/office/drawing/2014/main" id="{1AABEE7E-5E96-17C6-0412-24DAF656E6B0}"/>
              </a:ext>
            </a:extLst>
          </p:cNvPr>
          <p:cNvSpPr txBox="1"/>
          <p:nvPr/>
        </p:nvSpPr>
        <p:spPr>
          <a:xfrm>
            <a:off x="5613621" y="9279"/>
            <a:ext cx="7205207" cy="323165"/>
          </a:xfrm>
          <a:prstGeom prst="rect">
            <a:avLst/>
          </a:prstGeom>
          <a:noFill/>
        </p:spPr>
        <p:txBody>
          <a:bodyPr wrap="square" rtlCol="0">
            <a:spAutoFit/>
          </a:bodyPr>
          <a:lstStyle/>
          <a:p>
            <a:pPr algn="r"/>
            <a:r>
              <a:rPr lang="es-ES" sz="1500" b="1" i="1" dirty="0">
                <a:solidFill>
                  <a:srgbClr val="FFFF00"/>
                </a:solidFill>
                <a:latin typeface="Comic Sans MS" panose="030F0702030302020204" pitchFamily="66" charset="0"/>
              </a:rPr>
              <a:t>KEY VOCABULARY &amp; GRAMMAR POINTS</a:t>
            </a:r>
          </a:p>
        </p:txBody>
      </p:sp>
      <p:sp>
        <p:nvSpPr>
          <p:cNvPr id="7" name="Text Box 2">
            <a:extLst>
              <a:ext uri="{FF2B5EF4-FFF2-40B4-BE49-F238E27FC236}">
                <a16:creationId xmlns:a16="http://schemas.microsoft.com/office/drawing/2014/main" id="{D33B52EC-701D-DBFE-2B39-801B7F61092C}"/>
              </a:ext>
            </a:extLst>
          </p:cNvPr>
          <p:cNvSpPr txBox="1">
            <a:spLocks noChangeArrowheads="1"/>
          </p:cNvSpPr>
          <p:nvPr/>
        </p:nvSpPr>
        <p:spPr bwMode="auto">
          <a:xfrm>
            <a:off x="109467" y="409842"/>
            <a:ext cx="3897990" cy="3999126"/>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latin typeface="Comic Sans MS" panose="030F0702030302020204" pitchFamily="66" charset="0"/>
                <a:ea typeface="Calibri" panose="020F0502020204030204" pitchFamily="34" charset="0"/>
                <a:cs typeface="Arial" panose="020B0604020202020204" pitchFamily="34" charset="0"/>
              </a:rPr>
              <a:t>UNIT 5 – </a:t>
            </a:r>
            <a:r>
              <a:rPr lang="en-GB" sz="1000" b="1" u="sng" dirty="0" err="1">
                <a:latin typeface="Comic Sans MS" panose="030F0702030302020204" pitchFamily="66" charset="0"/>
                <a:ea typeface="Calibri" panose="020F0502020204030204" pitchFamily="34" charset="0"/>
                <a:cs typeface="Arial" panose="020B0604020202020204" pitchFamily="34" charset="0"/>
              </a:rPr>
              <a:t>Necesito</a:t>
            </a:r>
            <a:r>
              <a:rPr lang="en-GB" sz="1000" b="1" u="sng" dirty="0">
                <a:latin typeface="Comic Sans MS" panose="030F0702030302020204" pitchFamily="66" charset="0"/>
                <a:ea typeface="Calibri" panose="020F0502020204030204" pitchFamily="34" charset="0"/>
                <a:cs typeface="Arial" panose="020B0604020202020204" pitchFamily="34" charset="0"/>
              </a:rPr>
              <a:t> </a:t>
            </a:r>
            <a:r>
              <a:rPr lang="en-GB" sz="1000" b="1" u="sng" dirty="0" err="1">
                <a:latin typeface="Comic Sans MS" panose="030F0702030302020204" pitchFamily="66" charset="0"/>
                <a:ea typeface="Calibri" panose="020F0502020204030204" pitchFamily="34" charset="0"/>
                <a:cs typeface="Arial" panose="020B0604020202020204" pitchFamily="34" charset="0"/>
              </a:rPr>
              <a:t>ayuda</a:t>
            </a:r>
            <a:r>
              <a:rPr lang="en-GB" sz="1000" b="1" u="sng" dirty="0">
                <a:latin typeface="Comic Sans MS" panose="030F0702030302020204" pitchFamily="66" charset="0"/>
                <a:ea typeface="Calibri" panose="020F0502020204030204" pitchFamily="34" charset="0"/>
                <a:cs typeface="Arial" panose="020B0604020202020204" pitchFamily="34" charset="0"/>
              </a:rPr>
              <a:t>, ¿</a:t>
            </a:r>
            <a:r>
              <a:rPr lang="en-GB" sz="1000" b="1" u="sng" dirty="0" err="1">
                <a:latin typeface="Comic Sans MS" panose="030F0702030302020204" pitchFamily="66" charset="0"/>
                <a:ea typeface="Calibri" panose="020F0502020204030204" pitchFamily="34" charset="0"/>
                <a:cs typeface="Arial" panose="020B0604020202020204" pitchFamily="34" charset="0"/>
              </a:rPr>
              <a:t>Qué</a:t>
            </a:r>
            <a:r>
              <a:rPr lang="en-GB" sz="1000" b="1" u="sng" dirty="0">
                <a:latin typeface="Comic Sans MS" panose="030F0702030302020204" pitchFamily="66" charset="0"/>
                <a:ea typeface="Calibri" panose="020F0502020204030204" pitchFamily="34" charset="0"/>
                <a:cs typeface="Arial" panose="020B0604020202020204" pitchFamily="34" charset="0"/>
              </a:rPr>
              <a:t> </a:t>
            </a:r>
            <a:r>
              <a:rPr lang="en-GB" sz="1000" b="1" u="sng" dirty="0" err="1">
                <a:latin typeface="Comic Sans MS" panose="030F0702030302020204" pitchFamily="66" charset="0"/>
                <a:ea typeface="Calibri" panose="020F0502020204030204" pitchFamily="34" charset="0"/>
                <a:cs typeface="Arial" panose="020B0604020202020204" pitchFamily="34" charset="0"/>
              </a:rPr>
              <a:t>puedo</a:t>
            </a:r>
            <a:r>
              <a:rPr lang="en-GB" sz="1000" b="1" u="sng" dirty="0">
                <a:latin typeface="Comic Sans MS" panose="030F0702030302020204" pitchFamily="66" charset="0"/>
                <a:ea typeface="Calibri" panose="020F0502020204030204" pitchFamily="34" charset="0"/>
                <a:cs typeface="Arial" panose="020B0604020202020204" pitchFamily="34" charset="0"/>
              </a:rPr>
              <a:t> </a:t>
            </a:r>
            <a:r>
              <a:rPr lang="en-GB" sz="1000" b="1" u="sng" dirty="0" err="1">
                <a:latin typeface="Comic Sans MS" panose="030F0702030302020204" pitchFamily="66" charset="0"/>
                <a:ea typeface="Calibri" panose="020F0502020204030204" pitchFamily="34" charset="0"/>
                <a:cs typeface="Arial" panose="020B0604020202020204" pitchFamily="34" charset="0"/>
              </a:rPr>
              <a:t>hacer</a:t>
            </a:r>
            <a:r>
              <a:rPr lang="en-GB" sz="1000" b="1" u="sng" dirty="0">
                <a:latin typeface="Comic Sans MS" panose="030F0702030302020204" pitchFamily="66" charset="0"/>
                <a:ea typeface="Calibri" panose="020F0502020204030204" pitchFamily="34" charset="0"/>
                <a:cs typeface="Arial" panose="020B0604020202020204" pitchFamily="34" charset="0"/>
              </a:rPr>
              <a:t>?</a:t>
            </a:r>
            <a:endParaRPr lang="en-GB" sz="1000" b="1" u="sng" dirty="0">
              <a:effectLst/>
              <a:latin typeface="Comic Sans MS" panose="030F0702030302020204" pitchFamily="66" charset="0"/>
              <a:ea typeface="Calibri" panose="020F0502020204030204" pitchFamily="34" charset="0"/>
              <a:cs typeface="Arial" panose="020B0604020202020204" pitchFamily="34" charset="0"/>
            </a:endParaRPr>
          </a:p>
          <a:p>
            <a:pPr algn="ct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Qué</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puedo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hacer</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What can I do?</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Mi </a:t>
            </a:r>
            <a:r>
              <a:rPr lang="en-GB" sz="1000" dirty="0" err="1">
                <a:latin typeface="Comic Sans MS" panose="030F0702030302020204" pitchFamily="66" charset="0"/>
                <a:ea typeface="Calibri" panose="020F0502020204030204" pitchFamily="34" charset="0"/>
                <a:cs typeface="Arial" panose="020B0604020202020204" pitchFamily="34" charset="0"/>
              </a:rPr>
              <a:t>problema</a:t>
            </a:r>
            <a:r>
              <a:rPr lang="en-GB" sz="1000" dirty="0">
                <a:latin typeface="Comic Sans MS" panose="030F0702030302020204" pitchFamily="66" charset="0"/>
                <a:ea typeface="Calibri" panose="020F0502020204030204" pitchFamily="34" charset="0"/>
                <a:cs typeface="Arial" panose="020B0604020202020204" pitchFamily="34" charset="0"/>
              </a:rPr>
              <a:t> es que...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My problem is that…</a:t>
            </a:r>
          </a:p>
          <a:p>
            <a:pPr marL="171450" indent="-171450">
              <a:buFont typeface="Arial" panose="020B0604020202020204" pitchFamily="34" charset="0"/>
              <a:buChar char="•"/>
            </a:pPr>
            <a:r>
              <a:rPr lang="en-GB" sz="1000" b="1" dirty="0">
                <a:latin typeface="Comic Sans MS" panose="030F0702030302020204" pitchFamily="66" charset="0"/>
                <a:ea typeface="Calibri" panose="020F0502020204030204" pitchFamily="34" charset="0"/>
                <a:cs typeface="Arial" panose="020B0604020202020204" pitchFamily="34" charset="0"/>
              </a:rPr>
              <a:t>me </a:t>
            </a:r>
            <a:r>
              <a:rPr lang="en-GB" sz="1000" b="1" dirty="0" err="1">
                <a:latin typeface="Comic Sans MS" panose="030F0702030302020204" pitchFamily="66" charset="0"/>
                <a:ea typeface="Calibri" panose="020F0502020204030204" pitchFamily="34" charset="0"/>
                <a:cs typeface="Arial" panose="020B0604020202020204" pitchFamily="34" charset="0"/>
              </a:rPr>
              <a:t>siento</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estoy</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feel / I am…</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diferente</a:t>
            </a:r>
            <a:r>
              <a:rPr lang="en-GB" sz="1000" dirty="0">
                <a:latin typeface="Comic Sans MS" panose="030F0702030302020204" pitchFamily="66" charset="0"/>
                <a:ea typeface="Calibri" panose="020F0502020204030204" pitchFamily="34" charset="0"/>
                <a:cs typeface="Arial" panose="020B0604020202020204" pitchFamily="34" charset="0"/>
              </a:rPr>
              <a:t> / triste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different / sad</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solo/a / </a:t>
            </a:r>
            <a:r>
              <a:rPr lang="en-GB" sz="1000" dirty="0" err="1">
                <a:latin typeface="Comic Sans MS" panose="030F0702030302020204" pitchFamily="66" charset="0"/>
                <a:ea typeface="Calibri" panose="020F0502020204030204" pitchFamily="34" charset="0"/>
                <a:cs typeface="Arial" panose="020B0604020202020204" pitchFamily="34" charset="0"/>
              </a:rPr>
              <a:t>muy</a:t>
            </a:r>
            <a:r>
              <a:rPr lang="en-GB" sz="1000" dirty="0">
                <a:latin typeface="Comic Sans MS" panose="030F0702030302020204" pitchFamily="66" charset="0"/>
                <a:ea typeface="Calibri" panose="020F0502020204030204" pitchFamily="34" charset="0"/>
                <a:cs typeface="Arial" panose="020B0604020202020204" pitchFamily="34" charset="0"/>
              </a:rPr>
              <a:t> mal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alone / very bad</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no </a:t>
            </a:r>
            <a:r>
              <a:rPr lang="en-GB" sz="1000" b="1" dirty="0">
                <a:latin typeface="Comic Sans MS" panose="030F0702030302020204" pitchFamily="66" charset="0"/>
                <a:ea typeface="Calibri" panose="020F0502020204030204" pitchFamily="34" charset="0"/>
                <a:cs typeface="Arial" panose="020B0604020202020204" pitchFamily="34" charset="0"/>
              </a:rPr>
              <a:t>me </a:t>
            </a:r>
            <a:r>
              <a:rPr lang="en-GB" sz="1000" b="1" dirty="0" err="1">
                <a:latin typeface="Comic Sans MS" panose="030F0702030302020204" pitchFamily="66" charset="0"/>
                <a:ea typeface="Calibri" panose="020F0502020204030204" pitchFamily="34" charset="0"/>
                <a:cs typeface="Arial" panose="020B0604020202020204" pitchFamily="34" charset="0"/>
              </a:rPr>
              <a:t>relaciono</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a:latin typeface="Comic Sans MS" panose="030F0702030302020204" pitchFamily="66" charset="0"/>
                <a:ea typeface="Calibri" panose="020F0502020204030204" pitchFamily="34" charset="0"/>
                <a:cs typeface="Arial" panose="020B0604020202020204" pitchFamily="34" charset="0"/>
              </a:rPr>
              <a:t>con </a:t>
            </a:r>
            <a:r>
              <a:rPr lang="en-GB" sz="1000" dirty="0" err="1">
                <a:latin typeface="Comic Sans MS" panose="030F0702030302020204" pitchFamily="66" charset="0"/>
                <a:ea typeface="Calibri" panose="020F0502020204030204" pitchFamily="34" charset="0"/>
                <a:cs typeface="Arial" panose="020B0604020202020204" pitchFamily="34" charset="0"/>
              </a:rPr>
              <a:t>nadie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don’t interact with anyone</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ignora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todos</a:t>
            </a:r>
            <a:r>
              <a:rPr lang="en-GB" sz="1000" dirty="0">
                <a:latin typeface="Comic Sans MS" panose="030F0702030302020204" pitchFamily="66" charset="0"/>
                <a:ea typeface="Calibri" panose="020F0502020204030204" pitchFamily="34" charset="0"/>
                <a:cs typeface="Arial" panose="020B0604020202020204" pitchFamily="34" charset="0"/>
              </a:rPr>
              <a:t> mis </a:t>
            </a:r>
            <a:r>
              <a:rPr lang="en-GB" sz="1000" dirty="0" err="1">
                <a:latin typeface="Comic Sans MS" panose="030F0702030302020204" pitchFamily="66" charset="0"/>
                <a:ea typeface="Calibri" panose="020F0502020204030204" pitchFamily="34" charset="0"/>
                <a:cs typeface="Arial" panose="020B0604020202020204" pitchFamily="34" charset="0"/>
              </a:rPr>
              <a:t>mensajes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he/she ignores all my messages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es </a:t>
            </a:r>
            <a:r>
              <a:rPr lang="en-GB" sz="1000" dirty="0" err="1">
                <a:latin typeface="Comic Sans MS" panose="030F0702030302020204" pitchFamily="66" charset="0"/>
                <a:ea typeface="Calibri" panose="020F0502020204030204" pitchFamily="34" charset="0"/>
                <a:cs typeface="Arial" panose="020B0604020202020204" pitchFamily="34" charset="0"/>
              </a:rPr>
              <a:t>muy</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negativo</a:t>
            </a:r>
            <a:r>
              <a:rPr lang="en-GB" sz="1000" dirty="0">
                <a:latin typeface="Comic Sans MS" panose="030F0702030302020204" pitchFamily="66" charset="0"/>
                <a:ea typeface="Calibri" panose="020F0502020204030204" pitchFamily="34" charset="0"/>
                <a:cs typeface="Arial" panose="020B0604020202020204" pitchFamily="34" charset="0"/>
              </a:rPr>
              <a:t>/a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he/she is very negative</a:t>
            </a:r>
          </a:p>
          <a:p>
            <a:pPr marL="171450" indent="-171450">
              <a:buFont typeface="Arial" panose="020B0604020202020204" pitchFamily="34" charset="0"/>
              <a:buChar char="•"/>
            </a:pPr>
            <a:r>
              <a:rPr lang="en-GB" sz="1000" b="1" dirty="0">
                <a:latin typeface="Comic Sans MS" panose="030F0702030302020204" pitchFamily="66" charset="0"/>
                <a:ea typeface="Calibri" panose="020F0502020204030204" pitchFamily="34" charset="0"/>
                <a:cs typeface="Arial" panose="020B0604020202020204" pitchFamily="34" charset="0"/>
              </a:rPr>
              <a:t>me </a:t>
            </a:r>
            <a:r>
              <a:rPr lang="en-GB" sz="1000" b="1" dirty="0" err="1">
                <a:latin typeface="Comic Sans MS" panose="030F0702030302020204" pitchFamily="66" charset="0"/>
                <a:ea typeface="Calibri" panose="020F0502020204030204" pitchFamily="34" charset="0"/>
                <a:cs typeface="Arial" panose="020B0604020202020204" pitchFamily="34" charset="0"/>
              </a:rPr>
              <a:t>peleo</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mucho</a:t>
            </a:r>
            <a:r>
              <a:rPr lang="en-GB" sz="1000" dirty="0">
                <a:latin typeface="Comic Sans MS" panose="030F0702030302020204" pitchFamily="66" charset="0"/>
                <a:ea typeface="Calibri" panose="020F0502020204030204" pitchFamily="34" charset="0"/>
                <a:cs typeface="Arial" panose="020B0604020202020204" pitchFamily="34" charset="0"/>
              </a:rPr>
              <a:t> con </a:t>
            </a:r>
            <a:r>
              <a:rPr lang="en-GB" sz="1000" dirty="0" err="1">
                <a:latin typeface="Comic Sans MS" panose="030F0702030302020204" pitchFamily="66" charset="0"/>
                <a:ea typeface="Calibri" panose="020F0502020204030204" pitchFamily="34" charset="0"/>
                <a:cs typeface="Arial" panose="020B0604020202020204" pitchFamily="34" charset="0"/>
              </a:rPr>
              <a:t>él</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fight with him/her a lot</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se </a:t>
            </a:r>
            <a:r>
              <a:rPr lang="en-GB" sz="1000" dirty="0" err="1">
                <a:latin typeface="Comic Sans MS" panose="030F0702030302020204" pitchFamily="66" charset="0"/>
                <a:ea typeface="Calibri" panose="020F0502020204030204" pitchFamily="34" charset="0"/>
                <a:cs typeface="Arial" panose="020B0604020202020204" pitchFamily="34" charset="0"/>
              </a:rPr>
              <a:t>ríen</a:t>
            </a:r>
            <a:r>
              <a:rPr lang="en-GB" sz="1000" dirty="0">
                <a:latin typeface="Comic Sans MS" panose="030F0702030302020204" pitchFamily="66" charset="0"/>
                <a:ea typeface="Calibri" panose="020F0502020204030204" pitchFamily="34" charset="0"/>
                <a:cs typeface="Arial" panose="020B0604020202020204" pitchFamily="34" charset="0"/>
              </a:rPr>
              <a:t> de </a:t>
            </a:r>
            <a:r>
              <a:rPr lang="en-GB" sz="1000" dirty="0" err="1">
                <a:latin typeface="Comic Sans MS" panose="030F0702030302020204" pitchFamily="66" charset="0"/>
                <a:ea typeface="Calibri" panose="020F0502020204030204" pitchFamily="34" charset="0"/>
                <a:cs typeface="Arial" panose="020B0604020202020204" pitchFamily="34" charset="0"/>
              </a:rPr>
              <a:t>mí</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they laugh at me</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siempre</a:t>
            </a:r>
            <a:r>
              <a:rPr lang="en-GB" sz="1000" dirty="0">
                <a:latin typeface="Comic Sans MS" panose="030F0702030302020204" pitchFamily="66" charset="0"/>
                <a:ea typeface="Calibri" panose="020F0502020204030204" pitchFamily="34" charset="0"/>
                <a:cs typeface="Arial" panose="020B0604020202020204" pitchFamily="34" charset="0"/>
              </a:rPr>
              <a:t> me </a:t>
            </a:r>
            <a:r>
              <a:rPr lang="en-GB" sz="1000" b="1" dirty="0" err="1">
                <a:latin typeface="Comic Sans MS" panose="030F0702030302020204" pitchFamily="66" charset="0"/>
                <a:ea typeface="Calibri" panose="020F0502020204030204" pitchFamily="34" charset="0"/>
                <a:cs typeface="Arial" panose="020B0604020202020204" pitchFamily="34" charset="0"/>
              </a:rPr>
              <a:t>critica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he/she is always criticising me</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Deberías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You should…</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Podrías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You could…</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Es </a:t>
            </a:r>
            <a:r>
              <a:rPr lang="en-GB" sz="1000" dirty="0" err="1">
                <a:latin typeface="Comic Sans MS" panose="030F0702030302020204" pitchFamily="66" charset="0"/>
                <a:ea typeface="Calibri" panose="020F0502020204030204" pitchFamily="34" charset="0"/>
                <a:cs typeface="Arial" panose="020B0604020202020204" pitchFamily="34" charset="0"/>
              </a:rPr>
              <a:t>importante</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necesario</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It is important/necessary to…</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limitar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tiempo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línea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limit your time online</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organizar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actividades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organise activities</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apoyar</a:t>
            </a:r>
            <a:r>
              <a:rPr lang="en-GB" sz="1000" dirty="0">
                <a:latin typeface="Comic Sans MS" panose="030F0702030302020204" pitchFamily="66" charset="0"/>
                <a:ea typeface="Calibri" panose="020F0502020204030204" pitchFamily="34" charset="0"/>
                <a:cs typeface="Arial" panose="020B0604020202020204" pitchFamily="34" charset="0"/>
              </a:rPr>
              <a:t> a </a:t>
            </a:r>
            <a:r>
              <a:rPr lang="en-GB" sz="1000" dirty="0" err="1">
                <a:latin typeface="Comic Sans MS" panose="030F0702030302020204" pitchFamily="66" charset="0"/>
                <a:ea typeface="Calibri" panose="020F0502020204030204" pitchFamily="34" charset="0"/>
                <a:cs typeface="Arial" panose="020B0604020202020204" pitchFamily="34" charset="0"/>
              </a:rPr>
              <a:t>tu</a:t>
            </a:r>
            <a:r>
              <a:rPr lang="en-GB" sz="1000" dirty="0">
                <a:latin typeface="Comic Sans MS" panose="030F0702030302020204" pitchFamily="66" charset="0"/>
                <a:ea typeface="Calibri" panose="020F0502020204030204" pitchFamily="34" charset="0"/>
                <a:cs typeface="Arial" panose="020B0604020202020204" pitchFamily="34" charset="0"/>
              </a:rPr>
              <a:t> familia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support your family</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buscar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ayuda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profesional</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seek professional help</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explicarles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cómo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te</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sientes</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explain to them how you feel</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expresar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tus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err="1">
                <a:latin typeface="Comic Sans MS" panose="030F0702030302020204" pitchFamily="66" charset="0"/>
                <a:ea typeface="Calibri" panose="020F0502020204030204" pitchFamily="34" charset="0"/>
                <a:cs typeface="Arial" panose="020B0604020202020204" pitchFamily="34" charset="0"/>
              </a:rPr>
              <a:t>sentimientos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express your feelings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hablar</a:t>
            </a:r>
            <a:r>
              <a:rPr lang="en-GB" sz="1000" dirty="0">
                <a:latin typeface="Comic Sans MS" panose="030F0702030302020204" pitchFamily="66" charset="0"/>
                <a:ea typeface="Calibri" panose="020F0502020204030204" pitchFamily="34" charset="0"/>
                <a:cs typeface="Arial" panose="020B0604020202020204" pitchFamily="34" charset="0"/>
              </a:rPr>
              <a:t> con </a:t>
            </a:r>
            <a:r>
              <a:rPr lang="en-GB" sz="1000" dirty="0" err="1">
                <a:latin typeface="Comic Sans MS" panose="030F0702030302020204" pitchFamily="66" charset="0"/>
                <a:ea typeface="Calibri" panose="020F0502020204030204" pitchFamily="34" charset="0"/>
                <a:cs typeface="Arial" panose="020B0604020202020204" pitchFamily="34" charset="0"/>
              </a:rPr>
              <a:t>él</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ella</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ellos</a:t>
            </a:r>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ellas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speak to him/her/them</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cara</a:t>
            </a:r>
            <a:r>
              <a:rPr lang="en-GB" sz="1000" dirty="0">
                <a:latin typeface="Comic Sans MS" panose="030F0702030302020204" pitchFamily="66" charset="0"/>
                <a:ea typeface="Calibri" panose="020F0502020204030204" pitchFamily="34" charset="0"/>
                <a:cs typeface="Arial" panose="020B0604020202020204" pitchFamily="34" charset="0"/>
              </a:rPr>
              <a:t> a </a:t>
            </a:r>
            <a:r>
              <a:rPr lang="en-GB" sz="1000" dirty="0" err="1">
                <a:latin typeface="Comic Sans MS" panose="030F0702030302020204" pitchFamily="66" charset="0"/>
                <a:ea typeface="Calibri" panose="020F0502020204030204" pitchFamily="34" charset="0"/>
                <a:cs typeface="Arial" panose="020B0604020202020204" pitchFamily="34" charset="0"/>
              </a:rPr>
              <a:t>cara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face to face</a:t>
            </a:r>
          </a:p>
          <a:p>
            <a:pPr marL="171450" indent="-171450">
              <a:buFont typeface="Arial" panose="020B0604020202020204" pitchFamily="34" charset="0"/>
              <a:buChar char="•"/>
            </a:pPr>
            <a:r>
              <a:rPr lang="en-GB" sz="1000" b="1" dirty="0" err="1">
                <a:latin typeface="Comic Sans MS" panose="030F0702030302020204" pitchFamily="66" charset="0"/>
                <a:ea typeface="Calibri" panose="020F0502020204030204" pitchFamily="34" charset="0"/>
                <a:cs typeface="Arial" panose="020B0604020202020204" pitchFamily="34" charset="0"/>
              </a:rPr>
              <a:t>crear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nuevas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rutinas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create new routines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Tienes</a:t>
            </a:r>
            <a:r>
              <a:rPr lang="en-GB" sz="1000" dirty="0">
                <a:latin typeface="Comic Sans MS" panose="030F0702030302020204" pitchFamily="66" charset="0"/>
                <a:ea typeface="Calibri" panose="020F0502020204030204" pitchFamily="34" charset="0"/>
                <a:cs typeface="Arial" panose="020B0604020202020204" pitchFamily="34" charset="0"/>
              </a:rPr>
              <a:t> que ser </a:t>
            </a:r>
            <a:r>
              <a:rPr lang="en-GB" sz="1000" dirty="0" err="1">
                <a:latin typeface="Comic Sans MS" panose="030F0702030302020204" pitchFamily="66" charset="0"/>
                <a:ea typeface="Calibri" panose="020F0502020204030204" pitchFamily="34" charset="0"/>
                <a:cs typeface="Arial" panose="020B0604020202020204" pitchFamily="34" charset="0"/>
              </a:rPr>
              <a:t>fuerte</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You have to be strong.</a:t>
            </a:r>
          </a:p>
          <a:p>
            <a:pPr marL="171450" indent="-171450">
              <a:buFont typeface="Arial" panose="020B0604020202020204" pitchFamily="34" charset="0"/>
              <a:buChar char="•"/>
            </a:pPr>
            <a:endPar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n-GB" sz="1000" dirty="0">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n-GB" sz="1000"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p:txBody>
      </p:sp>
      <p:sp>
        <p:nvSpPr>
          <p:cNvPr id="12" name="Text Box 2">
            <a:extLst>
              <a:ext uri="{FF2B5EF4-FFF2-40B4-BE49-F238E27FC236}">
                <a16:creationId xmlns:a16="http://schemas.microsoft.com/office/drawing/2014/main" id="{6C49C5AB-4368-175D-8BCE-7725175B1E7D}"/>
              </a:ext>
            </a:extLst>
          </p:cNvPr>
          <p:cNvSpPr txBox="1">
            <a:spLocks noChangeArrowheads="1"/>
          </p:cNvSpPr>
          <p:nvPr/>
        </p:nvSpPr>
        <p:spPr bwMode="auto">
          <a:xfrm>
            <a:off x="109466" y="4495645"/>
            <a:ext cx="3897989" cy="5034652"/>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Arial" panose="020B0604020202020204" pitchFamily="34" charset="0"/>
              </a:rPr>
              <a:t>DESCRIBING A FAMILY PHOTO</a:t>
            </a:r>
          </a:p>
          <a:p>
            <a:pPr algn="ctr"/>
            <a:endParaRPr lang="es-ES" sz="5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¿Quién está en la foto?</a:t>
            </a:r>
          </a:p>
          <a:p>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En la foto está mi familia. A la </a:t>
            </a:r>
          </a:p>
          <a:p>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izquierda está mi padre y a la </a:t>
            </a:r>
          </a:p>
          <a:p>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derecha está mi madre.</a:t>
            </a: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¿Dónde están?</a:t>
            </a:r>
          </a:p>
          <a:p>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Están en casa, en la cocina.</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ES" sz="1000" dirty="0">
                <a:effectLst/>
                <a:latin typeface="Comic Sans MS" panose="030F0702030302020204" pitchFamily="66" charset="0"/>
                <a:ea typeface="Calibri" panose="020F0502020204030204" pitchFamily="34" charset="0"/>
                <a:cs typeface="Arial" panose="020B0604020202020204" pitchFamily="34" charset="0"/>
              </a:rPr>
              <a:t>¿Qué están haciendo?</a:t>
            </a:r>
          </a:p>
          <a:p>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Están cocinando juntos.</a:t>
            </a:r>
            <a:endParaRPr lang="es-ES" sz="1000" i="1"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05747D02-D37D-426C-0FCB-2434D562E81B}"/>
              </a:ext>
            </a:extLst>
          </p:cNvPr>
          <p:cNvSpPr txBox="1"/>
          <p:nvPr/>
        </p:nvSpPr>
        <p:spPr>
          <a:xfrm>
            <a:off x="1509178" y="6097962"/>
            <a:ext cx="1941794" cy="246221"/>
          </a:xfrm>
          <a:prstGeom prst="rect">
            <a:avLst/>
          </a:prstGeom>
          <a:noFill/>
        </p:spPr>
        <p:txBody>
          <a:bodyPr wrap="square">
            <a:spAutoFit/>
          </a:bodyPr>
          <a:lstStyle/>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 </a:t>
            </a:r>
            <a:endParaRPr lang="en-GB" sz="1000" dirty="0">
              <a:latin typeface="Comic Sans MS" panose="030F0702030302020204" pitchFamily="66" charset="0"/>
              <a:ea typeface="Calibri" panose="020F0502020204030204" pitchFamily="34" charset="0"/>
              <a:cs typeface="Arial" panose="020B0604020202020204" pitchFamily="34" charset="0"/>
            </a:endParaRPr>
          </a:p>
        </p:txBody>
      </p:sp>
      <p:pic>
        <p:nvPicPr>
          <p:cNvPr id="9" name="Picture 8" descr="A hand holding a heart with a cross above it&#10;&#10;Description automatically generated">
            <a:extLst>
              <a:ext uri="{FF2B5EF4-FFF2-40B4-BE49-F238E27FC236}">
                <a16:creationId xmlns:a16="http://schemas.microsoft.com/office/drawing/2014/main" id="{F666669B-CB30-9653-7A83-36422C6C6A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1229" y="685405"/>
            <a:ext cx="704064" cy="704064"/>
          </a:xfrm>
          <a:prstGeom prst="rect">
            <a:avLst/>
          </a:prstGeom>
        </p:spPr>
      </p:pic>
      <p:sp>
        <p:nvSpPr>
          <p:cNvPr id="16" name="Text Box 2">
            <a:extLst>
              <a:ext uri="{FF2B5EF4-FFF2-40B4-BE49-F238E27FC236}">
                <a16:creationId xmlns:a16="http://schemas.microsoft.com/office/drawing/2014/main" id="{48973051-1AB6-9E13-226D-ACFC57F7FBD8}"/>
              </a:ext>
            </a:extLst>
          </p:cNvPr>
          <p:cNvSpPr txBox="1">
            <a:spLocks noChangeArrowheads="1"/>
          </p:cNvSpPr>
          <p:nvPr/>
        </p:nvSpPr>
        <p:spPr bwMode="auto">
          <a:xfrm>
            <a:off x="4118516" y="409841"/>
            <a:ext cx="2798539" cy="5034652"/>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POSSESSIVE ADJECTIVES</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r>
              <a:rPr lang="en-GB" sz="1000" dirty="0">
                <a:latin typeface="Comic Sans MS" panose="030F0702030302020204" pitchFamily="66" charset="0"/>
                <a:ea typeface="Calibri" panose="020F0502020204030204" pitchFamily="34" charset="0"/>
                <a:cs typeface="Arial" panose="020B0604020202020204" pitchFamily="34" charset="0"/>
              </a:rPr>
              <a:t>Possessive adjectives are words that clarify the ownership of things. They are placed before the noun and, in Spanish, they have to agree in gender (and sometimes in number) with the noun they precede.</a:t>
            </a: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s-ES" sz="400" b="1" dirty="0">
              <a:latin typeface="Comic Sans MS" panose="030F0702030302020204" pitchFamily="66" charset="0"/>
              <a:ea typeface="Calibri" panose="020F0502020204030204" pitchFamily="34" charset="0"/>
              <a:cs typeface="Arial" panose="020B0604020202020204" pitchFamily="34" charset="0"/>
            </a:endParaRPr>
          </a:p>
          <a:p>
            <a:endParaRPr lang="es-ES" sz="1000" b="1" dirty="0">
              <a:latin typeface="Comic Sans MS" panose="030F0702030302020204" pitchFamily="66" charset="0"/>
              <a:ea typeface="Calibri" panose="020F0502020204030204" pitchFamily="34" charset="0"/>
              <a:cs typeface="Arial" panose="020B0604020202020204" pitchFamily="34" charset="0"/>
            </a:endParaRPr>
          </a:p>
          <a:p>
            <a:r>
              <a:rPr lang="es-ES" sz="1000" b="1" dirty="0" err="1">
                <a:latin typeface="Comic Sans MS" panose="030F0702030302020204" pitchFamily="66" charset="0"/>
                <a:ea typeface="Calibri" panose="020F0502020204030204" pitchFamily="34" charset="0"/>
                <a:cs typeface="Arial" panose="020B0604020202020204" pitchFamily="34" charset="0"/>
              </a:rPr>
              <a:t>Examples</a:t>
            </a:r>
            <a:r>
              <a:rPr lang="es-ES" sz="1000" b="1" dirty="0">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Ella es </a:t>
            </a:r>
            <a:r>
              <a:rPr lang="es-ES" sz="1000" b="1" dirty="0">
                <a:solidFill>
                  <a:srgbClr val="00B050"/>
                </a:solidFill>
                <a:latin typeface="Comic Sans MS" panose="030F0702030302020204" pitchFamily="66" charset="0"/>
                <a:ea typeface="Calibri" panose="020F0502020204030204" pitchFamily="34" charset="0"/>
                <a:cs typeface="Arial" panose="020B0604020202020204" pitchFamily="34" charset="0"/>
              </a:rPr>
              <a:t>tu</a:t>
            </a:r>
            <a:r>
              <a:rPr lang="es-ES" sz="1000" dirty="0">
                <a:latin typeface="Comic Sans MS" panose="030F0702030302020204" pitchFamily="66" charset="0"/>
                <a:ea typeface="Calibri" panose="020F0502020204030204" pitchFamily="34" charset="0"/>
                <a:cs typeface="Arial" panose="020B0604020202020204" pitchFamily="34" charset="0"/>
              </a:rPr>
              <a:t> hermana. –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is</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 </a:t>
            </a:r>
            <a:r>
              <a:rPr lang="es-ES" sz="1000" b="1" i="1" dirty="0">
                <a:solidFill>
                  <a:srgbClr val="00B050"/>
                </a:solidFill>
                <a:latin typeface="Comic Sans MS" panose="030F0702030302020204" pitchFamily="66" charset="0"/>
                <a:ea typeface="Calibri" panose="020F0502020204030204" pitchFamily="34" charset="0"/>
                <a:cs typeface="Arial" panose="020B0604020202020204" pitchFamily="34" charset="0"/>
              </a:rPr>
              <a:t>your</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sister</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Estos son </a:t>
            </a:r>
            <a:r>
              <a:rPr lang="es-ES" sz="1000" b="1" dirty="0">
                <a:solidFill>
                  <a:srgbClr val="00B050"/>
                </a:solidFill>
                <a:latin typeface="Comic Sans MS" panose="030F0702030302020204" pitchFamily="66" charset="0"/>
                <a:ea typeface="Calibri" panose="020F0502020204030204" pitchFamily="34" charset="0"/>
                <a:cs typeface="Arial" panose="020B0604020202020204" pitchFamily="34" charset="0"/>
              </a:rPr>
              <a:t>nuestros</a:t>
            </a:r>
            <a:r>
              <a:rPr lang="es-ES" sz="1000" dirty="0">
                <a:latin typeface="Comic Sans MS" panose="030F0702030302020204" pitchFamily="66" charset="0"/>
                <a:ea typeface="Calibri" panose="020F0502020204030204" pitchFamily="34" charset="0"/>
                <a:cs typeface="Arial" panose="020B0604020202020204" pitchFamily="34" charset="0"/>
              </a:rPr>
              <a:t> libros.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These are </a:t>
            </a:r>
            <a:r>
              <a:rPr lang="es-ES" sz="1000" b="1" i="1" dirty="0" err="1">
                <a:solidFill>
                  <a:srgbClr val="00B050"/>
                </a:solidFill>
                <a:latin typeface="Comic Sans MS" panose="030F0702030302020204" pitchFamily="66" charset="0"/>
                <a:ea typeface="Calibri" panose="020F0502020204030204" pitchFamily="34" charset="0"/>
                <a:cs typeface="Arial" panose="020B0604020202020204" pitchFamily="34" charset="0"/>
              </a:rPr>
              <a:t>our</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books</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Vosotros sois </a:t>
            </a:r>
            <a:r>
              <a:rPr lang="es-ES" sz="1000" b="1" dirty="0">
                <a:solidFill>
                  <a:srgbClr val="00B050"/>
                </a:solidFill>
                <a:latin typeface="Comic Sans MS" panose="030F0702030302020204" pitchFamily="66" charset="0"/>
                <a:ea typeface="Calibri" panose="020F0502020204030204" pitchFamily="34" charset="0"/>
                <a:cs typeface="Arial" panose="020B0604020202020204" pitchFamily="34" charset="0"/>
              </a:rPr>
              <a:t>sus</a:t>
            </a:r>
            <a:r>
              <a:rPr lang="es-ES" sz="1000" dirty="0">
                <a:latin typeface="Comic Sans MS" panose="030F0702030302020204" pitchFamily="66" charset="0"/>
                <a:ea typeface="Calibri" panose="020F0502020204030204" pitchFamily="34" charset="0"/>
                <a:cs typeface="Arial" panose="020B0604020202020204" pitchFamily="34" charset="0"/>
              </a:rPr>
              <a:t> vecinos.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You are </a:t>
            </a:r>
            <a:r>
              <a:rPr lang="es-ES" sz="1000" b="1" i="1" dirty="0" err="1">
                <a:solidFill>
                  <a:srgbClr val="00B050"/>
                </a:solidFill>
                <a:latin typeface="Comic Sans MS" panose="030F0702030302020204" pitchFamily="66" charset="0"/>
                <a:ea typeface="Calibri" panose="020F0502020204030204" pitchFamily="34" charset="0"/>
                <a:cs typeface="Arial" panose="020B0604020202020204" pitchFamily="34" charset="0"/>
              </a:rPr>
              <a:t>their</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neighbours</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es-ES" sz="1000" dirty="0">
                <a:latin typeface="Comic Sans MS" panose="030F0702030302020204" pitchFamily="66" charset="0"/>
                <a:ea typeface="Calibri" panose="020F0502020204030204" pitchFamily="34" charset="0"/>
                <a:cs typeface="Arial" panose="020B0604020202020204" pitchFamily="34" charset="0"/>
              </a:rPr>
              <a:t>¿Este es </a:t>
            </a:r>
            <a:r>
              <a:rPr lang="es-ES" sz="1000" b="1" dirty="0">
                <a:solidFill>
                  <a:srgbClr val="00B050"/>
                </a:solidFill>
                <a:latin typeface="Comic Sans MS" panose="030F0702030302020204" pitchFamily="66" charset="0"/>
                <a:ea typeface="Calibri" panose="020F0502020204030204" pitchFamily="34" charset="0"/>
                <a:cs typeface="Arial" panose="020B0604020202020204" pitchFamily="34" charset="0"/>
              </a:rPr>
              <a:t>mi</a:t>
            </a:r>
            <a:r>
              <a:rPr lang="es-ES" sz="1000" dirty="0">
                <a:latin typeface="Comic Sans MS" panose="030F0702030302020204" pitchFamily="66" charset="0"/>
                <a:ea typeface="Calibri" panose="020F0502020204030204" pitchFamily="34" charset="0"/>
                <a:cs typeface="Arial" panose="020B0604020202020204" pitchFamily="34" charset="0"/>
              </a:rPr>
              <a:t> perro? – </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Is this </a:t>
            </a:r>
            <a:r>
              <a:rPr lang="es-ES" sz="1000" b="1" i="1" dirty="0">
                <a:solidFill>
                  <a:srgbClr val="00B050"/>
                </a:solidFill>
                <a:latin typeface="Comic Sans MS" panose="030F0702030302020204" pitchFamily="66" charset="0"/>
                <a:ea typeface="Calibri" panose="020F0502020204030204" pitchFamily="34" charset="0"/>
                <a:cs typeface="Arial" panose="020B0604020202020204" pitchFamily="34" charset="0"/>
              </a:rPr>
              <a:t>my</a:t>
            </a:r>
            <a:r>
              <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C00000"/>
                </a:solidFill>
                <a:latin typeface="Comic Sans MS" panose="030F0702030302020204" pitchFamily="66" charset="0"/>
                <a:ea typeface="Calibri" panose="020F0502020204030204" pitchFamily="34" charset="0"/>
                <a:cs typeface="Arial" panose="020B0604020202020204" pitchFamily="34" charset="0"/>
              </a:rPr>
              <a:t>dog</a:t>
            </a:r>
            <a:r>
              <a:rPr lang="es-ES"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endParaRPr lang="es-ES" sz="1000"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p:txBody>
      </p:sp>
      <p:graphicFrame>
        <p:nvGraphicFramePr>
          <p:cNvPr id="18" name="Tabla 5">
            <a:extLst>
              <a:ext uri="{FF2B5EF4-FFF2-40B4-BE49-F238E27FC236}">
                <a16:creationId xmlns:a16="http://schemas.microsoft.com/office/drawing/2014/main" id="{55B81182-BF41-C90A-DB04-13BC6AA2BEAA}"/>
              </a:ext>
            </a:extLst>
          </p:cNvPr>
          <p:cNvGraphicFramePr>
            <a:graphicFrameLocks noGrp="1"/>
          </p:cNvGraphicFramePr>
          <p:nvPr>
            <p:extLst>
              <p:ext uri="{D42A27DB-BD31-4B8C-83A1-F6EECF244321}">
                <p14:modId xmlns:p14="http://schemas.microsoft.com/office/powerpoint/2010/main" val="614561425"/>
              </p:ext>
            </p:extLst>
          </p:nvPr>
        </p:nvGraphicFramePr>
        <p:xfrm>
          <a:off x="4206986" y="1592797"/>
          <a:ext cx="2621598" cy="2621280"/>
        </p:xfrm>
        <a:graphic>
          <a:graphicData uri="http://schemas.openxmlformats.org/drawingml/2006/table">
            <a:tbl>
              <a:tblPr firstRow="1" bandRow="1">
                <a:tableStyleId>{5940675A-B579-460E-94D1-54222C63F5DA}</a:tableStyleId>
              </a:tblPr>
              <a:tblGrid>
                <a:gridCol w="1251268">
                  <a:extLst>
                    <a:ext uri="{9D8B030D-6E8A-4147-A177-3AD203B41FA5}">
                      <a16:colId xmlns:a16="http://schemas.microsoft.com/office/drawing/2014/main" val="3088388070"/>
                    </a:ext>
                  </a:extLst>
                </a:gridCol>
                <a:gridCol w="1370330">
                  <a:extLst>
                    <a:ext uri="{9D8B030D-6E8A-4147-A177-3AD203B41FA5}">
                      <a16:colId xmlns:a16="http://schemas.microsoft.com/office/drawing/2014/main" val="2217779400"/>
                    </a:ext>
                  </a:extLst>
                </a:gridCol>
              </a:tblGrid>
              <a:tr h="0">
                <a:tc>
                  <a:txBody>
                    <a:bodyPr/>
                    <a:lstStyle/>
                    <a:p>
                      <a:pPr algn="ctr"/>
                      <a:r>
                        <a:rPr lang="es-ES" sz="1000" b="1" dirty="0">
                          <a:solidFill>
                            <a:schemeClr val="bg1"/>
                          </a:solidFill>
                          <a:latin typeface="Comic Sans MS" panose="030F0702030302020204" pitchFamily="66" charset="0"/>
                        </a:rPr>
                        <a:t>Singular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s-ES" sz="1000" b="1" dirty="0">
                          <a:solidFill>
                            <a:schemeClr val="bg1"/>
                          </a:solidFill>
                          <a:latin typeface="Comic Sans MS" panose="030F0702030302020204" pitchFamily="66" charset="0"/>
                        </a:rPr>
                        <a:t>Plural</a:t>
                      </a:r>
                    </a:p>
                  </a:txBody>
                  <a:tcPr anchor="ctr">
                    <a:lnL w="12700" cap="flat" cmpd="sng" algn="ctr">
                      <a:solidFill>
                        <a:schemeClr val="tx1"/>
                      </a:solidFill>
                      <a:prstDash val="solid"/>
                      <a:round/>
                      <a:headEnd type="none" w="med" len="med"/>
                      <a:tailEnd type="none" w="med" len="med"/>
                    </a:lnL>
                    <a:solidFill>
                      <a:schemeClr val="accent2">
                        <a:lumMod val="75000"/>
                      </a:schemeClr>
                    </a:solidFill>
                  </a:tcPr>
                </a:tc>
                <a:extLst>
                  <a:ext uri="{0D108BD9-81ED-4DB2-BD59-A6C34878D82A}">
                    <a16:rowId xmlns:a16="http://schemas.microsoft.com/office/drawing/2014/main" val="3468118415"/>
                  </a:ext>
                </a:extLst>
              </a:tr>
              <a:tr h="0">
                <a:tc>
                  <a:txBody>
                    <a:bodyPr/>
                    <a:lstStyle/>
                    <a:p>
                      <a:r>
                        <a:rPr lang="es-ES" sz="1000" b="1" dirty="0">
                          <a:latin typeface="Comic Sans MS" panose="030F0702030302020204" pitchFamily="66" charset="0"/>
                        </a:rPr>
                        <a:t>Mi</a:t>
                      </a:r>
                    </a:p>
                    <a:p>
                      <a:r>
                        <a:rPr lang="es-ES" sz="1000" dirty="0">
                          <a:latin typeface="Comic Sans MS" panose="030F0702030302020204" pitchFamily="66" charset="0"/>
                        </a:rPr>
                        <a:t>(My)</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r>
                        <a:rPr lang="es-ES" sz="1000" b="1" dirty="0">
                          <a:latin typeface="Comic Sans MS" panose="030F0702030302020204" pitchFamily="66" charset="0"/>
                        </a:rPr>
                        <a:t>Mis</a:t>
                      </a:r>
                    </a:p>
                    <a:p>
                      <a:r>
                        <a:rPr lang="es-ES" sz="1000" dirty="0">
                          <a:latin typeface="Comic Sans MS" panose="030F0702030302020204" pitchFamily="66" charset="0"/>
                        </a:rPr>
                        <a:t>(My)</a:t>
                      </a:r>
                    </a:p>
                  </a:txBody>
                  <a:tcPr anchor="ctr">
                    <a:solidFill>
                      <a:schemeClr val="accent2">
                        <a:lumMod val="20000"/>
                        <a:lumOff val="80000"/>
                      </a:schemeClr>
                    </a:solidFill>
                  </a:tcPr>
                </a:tc>
                <a:extLst>
                  <a:ext uri="{0D108BD9-81ED-4DB2-BD59-A6C34878D82A}">
                    <a16:rowId xmlns:a16="http://schemas.microsoft.com/office/drawing/2014/main" val="2438995077"/>
                  </a:ext>
                </a:extLst>
              </a:tr>
              <a:tr h="0">
                <a:tc>
                  <a:txBody>
                    <a:bodyPr/>
                    <a:lstStyle/>
                    <a:p>
                      <a:r>
                        <a:rPr lang="es-ES" sz="1000" b="1" dirty="0">
                          <a:latin typeface="Comic Sans MS" panose="030F0702030302020204" pitchFamily="66" charset="0"/>
                        </a:rPr>
                        <a:t>Tu</a:t>
                      </a:r>
                    </a:p>
                    <a:p>
                      <a:r>
                        <a:rPr lang="es-ES" sz="1000" dirty="0">
                          <a:latin typeface="Comic Sans MS" panose="030F0702030302020204" pitchFamily="66" charset="0"/>
                        </a:rPr>
                        <a:t>(Your)</a:t>
                      </a:r>
                    </a:p>
                  </a:txBody>
                  <a:tcPr anchor="ctr">
                    <a:solidFill>
                      <a:schemeClr val="accent2">
                        <a:lumMod val="20000"/>
                        <a:lumOff val="80000"/>
                      </a:schemeClr>
                    </a:solidFill>
                  </a:tcPr>
                </a:tc>
                <a:tc>
                  <a:txBody>
                    <a:bodyPr/>
                    <a:lstStyle/>
                    <a:p>
                      <a:r>
                        <a:rPr lang="es-ES" sz="1000" b="1" dirty="0">
                          <a:latin typeface="Comic Sans MS" panose="030F0702030302020204" pitchFamily="66" charset="0"/>
                        </a:rPr>
                        <a:t>Tus</a:t>
                      </a:r>
                    </a:p>
                    <a:p>
                      <a:r>
                        <a:rPr lang="es-ES" sz="1000" dirty="0">
                          <a:latin typeface="Comic Sans MS" panose="030F0702030302020204" pitchFamily="66" charset="0"/>
                        </a:rPr>
                        <a:t>(Your)</a:t>
                      </a:r>
                    </a:p>
                  </a:txBody>
                  <a:tcPr anchor="ctr">
                    <a:solidFill>
                      <a:schemeClr val="accent2">
                        <a:lumMod val="20000"/>
                        <a:lumOff val="80000"/>
                      </a:schemeClr>
                    </a:solidFill>
                  </a:tcPr>
                </a:tc>
                <a:extLst>
                  <a:ext uri="{0D108BD9-81ED-4DB2-BD59-A6C34878D82A}">
                    <a16:rowId xmlns:a16="http://schemas.microsoft.com/office/drawing/2014/main" val="62014086"/>
                  </a:ext>
                </a:extLst>
              </a:tr>
              <a:tr h="0">
                <a:tc>
                  <a:txBody>
                    <a:bodyPr/>
                    <a:lstStyle/>
                    <a:p>
                      <a:r>
                        <a:rPr lang="es-ES" sz="1000" b="1" dirty="0">
                          <a:latin typeface="Comic Sans MS" panose="030F0702030302020204" pitchFamily="66" charset="0"/>
                        </a:rPr>
                        <a:t>Su</a:t>
                      </a:r>
                    </a:p>
                    <a:p>
                      <a:r>
                        <a:rPr lang="es-ES" sz="1000" dirty="0">
                          <a:latin typeface="Comic Sans MS" panose="030F0702030302020204" pitchFamily="66" charset="0"/>
                        </a:rPr>
                        <a:t>(</a:t>
                      </a:r>
                      <a:r>
                        <a:rPr lang="es-ES" sz="1000" dirty="0" err="1">
                          <a:latin typeface="Comic Sans MS" panose="030F0702030302020204" pitchFamily="66" charset="0"/>
                        </a:rPr>
                        <a:t>His</a:t>
                      </a:r>
                      <a:r>
                        <a:rPr lang="es-ES" sz="1000" dirty="0">
                          <a:latin typeface="Comic Sans MS" panose="030F0702030302020204" pitchFamily="66" charset="0"/>
                        </a:rPr>
                        <a:t>/</a:t>
                      </a:r>
                      <a:r>
                        <a:rPr lang="es-ES" sz="1000" dirty="0" err="1">
                          <a:latin typeface="Comic Sans MS" panose="030F0702030302020204" pitchFamily="66" charset="0"/>
                        </a:rPr>
                        <a:t>her</a:t>
                      </a:r>
                      <a:r>
                        <a:rPr lang="es-ES" sz="1000" dirty="0">
                          <a:latin typeface="Comic Sans MS" panose="030F0702030302020204" pitchFamily="66" charset="0"/>
                        </a:rPr>
                        <a:t>/</a:t>
                      </a:r>
                      <a:r>
                        <a:rPr lang="es-ES" sz="1000" dirty="0" err="1">
                          <a:latin typeface="Comic Sans MS" panose="030F0702030302020204" pitchFamily="66" charset="0"/>
                        </a:rPr>
                        <a:t>its</a:t>
                      </a:r>
                      <a:r>
                        <a:rPr lang="es-ES" sz="1000" dirty="0">
                          <a:latin typeface="Comic Sans MS" panose="030F0702030302020204" pitchFamily="66" charset="0"/>
                        </a:rPr>
                        <a:t>)</a:t>
                      </a:r>
                    </a:p>
                  </a:txBody>
                  <a:tcPr anchor="ctr">
                    <a:solidFill>
                      <a:schemeClr val="accent2">
                        <a:lumMod val="20000"/>
                        <a:lumOff val="80000"/>
                      </a:schemeClr>
                    </a:solidFill>
                  </a:tcPr>
                </a:tc>
                <a:tc>
                  <a:txBody>
                    <a:bodyPr/>
                    <a:lstStyle/>
                    <a:p>
                      <a:r>
                        <a:rPr lang="es-ES" sz="1000" b="1" dirty="0">
                          <a:latin typeface="Comic Sans MS" panose="030F0702030302020204" pitchFamily="66" charset="0"/>
                        </a:rPr>
                        <a:t>Sus</a:t>
                      </a:r>
                    </a:p>
                    <a:p>
                      <a:pPr marL="0" marR="0" lvl="0" indent="0" algn="l" defTabSz="1280160" rtl="0" eaLnBrk="1" fontAlgn="auto" latinLnBrk="0" hangingPunct="1">
                        <a:lnSpc>
                          <a:spcPct val="100000"/>
                        </a:lnSpc>
                        <a:spcBef>
                          <a:spcPts val="0"/>
                        </a:spcBef>
                        <a:spcAft>
                          <a:spcPts val="0"/>
                        </a:spcAft>
                        <a:buClrTx/>
                        <a:buSzTx/>
                        <a:buFontTx/>
                        <a:buNone/>
                        <a:tabLst/>
                        <a:defRPr/>
                      </a:pPr>
                      <a:r>
                        <a:rPr lang="es-ES" sz="1000" dirty="0">
                          <a:latin typeface="Comic Sans MS" panose="030F0702030302020204" pitchFamily="66" charset="0"/>
                        </a:rPr>
                        <a:t>(</a:t>
                      </a:r>
                      <a:r>
                        <a:rPr lang="es-ES" sz="1000" dirty="0" err="1">
                          <a:latin typeface="Comic Sans MS" panose="030F0702030302020204" pitchFamily="66" charset="0"/>
                        </a:rPr>
                        <a:t>His</a:t>
                      </a:r>
                      <a:r>
                        <a:rPr lang="es-ES" sz="1000" dirty="0">
                          <a:latin typeface="Comic Sans MS" panose="030F0702030302020204" pitchFamily="66" charset="0"/>
                        </a:rPr>
                        <a:t>/</a:t>
                      </a:r>
                      <a:r>
                        <a:rPr lang="es-ES" sz="1000" dirty="0" err="1">
                          <a:latin typeface="Comic Sans MS" panose="030F0702030302020204" pitchFamily="66" charset="0"/>
                        </a:rPr>
                        <a:t>her</a:t>
                      </a:r>
                      <a:r>
                        <a:rPr lang="es-ES" sz="1000" dirty="0">
                          <a:latin typeface="Comic Sans MS" panose="030F0702030302020204" pitchFamily="66" charset="0"/>
                        </a:rPr>
                        <a:t>/</a:t>
                      </a:r>
                      <a:r>
                        <a:rPr lang="es-ES" sz="1000" dirty="0" err="1">
                          <a:latin typeface="Comic Sans MS" panose="030F0702030302020204" pitchFamily="66" charset="0"/>
                        </a:rPr>
                        <a:t>its</a:t>
                      </a:r>
                      <a:r>
                        <a:rPr lang="es-ES" sz="1000" dirty="0">
                          <a:latin typeface="Comic Sans MS" panose="030F0702030302020204" pitchFamily="66" charset="0"/>
                        </a:rPr>
                        <a:t>)</a:t>
                      </a:r>
                    </a:p>
                  </a:txBody>
                  <a:tcPr anchor="ctr">
                    <a:solidFill>
                      <a:schemeClr val="accent2">
                        <a:lumMod val="20000"/>
                        <a:lumOff val="80000"/>
                      </a:schemeClr>
                    </a:solidFill>
                  </a:tcPr>
                </a:tc>
                <a:extLst>
                  <a:ext uri="{0D108BD9-81ED-4DB2-BD59-A6C34878D82A}">
                    <a16:rowId xmlns:a16="http://schemas.microsoft.com/office/drawing/2014/main" val="1063615751"/>
                  </a:ext>
                </a:extLst>
              </a:tr>
              <a:tr h="0">
                <a:tc>
                  <a:txBody>
                    <a:bodyPr/>
                    <a:lstStyle/>
                    <a:p>
                      <a:r>
                        <a:rPr lang="es-ES" sz="1000" b="1" dirty="0">
                          <a:latin typeface="Comic Sans MS" panose="030F0702030302020204" pitchFamily="66" charset="0"/>
                        </a:rPr>
                        <a:t>Nuestr</a:t>
                      </a:r>
                      <a:r>
                        <a:rPr lang="es-ES" sz="1000" b="1" dirty="0">
                          <a:solidFill>
                            <a:srgbClr val="0070C0"/>
                          </a:solidFill>
                          <a:latin typeface="Comic Sans MS" panose="030F0702030302020204" pitchFamily="66" charset="0"/>
                        </a:rPr>
                        <a:t>o</a:t>
                      </a:r>
                      <a:r>
                        <a:rPr lang="es-ES" sz="1000" b="1" dirty="0">
                          <a:latin typeface="Comic Sans MS" panose="030F0702030302020204" pitchFamily="66" charset="0"/>
                        </a:rPr>
                        <a:t>/nuestr</a:t>
                      </a:r>
                      <a:r>
                        <a:rPr lang="es-ES" sz="1000" b="1" dirty="0">
                          <a:solidFill>
                            <a:srgbClr val="FF0000"/>
                          </a:solidFill>
                          <a:latin typeface="Comic Sans MS" panose="030F0702030302020204" pitchFamily="66" charset="0"/>
                        </a:rPr>
                        <a:t>a</a:t>
                      </a:r>
                    </a:p>
                    <a:p>
                      <a:r>
                        <a:rPr lang="es-ES" sz="1000" b="0" dirty="0">
                          <a:solidFill>
                            <a:schemeClr val="tx1"/>
                          </a:solidFill>
                          <a:latin typeface="Comic Sans MS" panose="030F0702030302020204" pitchFamily="66" charset="0"/>
                        </a:rPr>
                        <a:t>(</a:t>
                      </a:r>
                      <a:r>
                        <a:rPr lang="es-ES" sz="1000" b="0" dirty="0" err="1">
                          <a:solidFill>
                            <a:schemeClr val="tx1"/>
                          </a:solidFill>
                          <a:latin typeface="Comic Sans MS" panose="030F0702030302020204" pitchFamily="66" charset="0"/>
                        </a:rPr>
                        <a:t>Our</a:t>
                      </a:r>
                      <a:r>
                        <a:rPr lang="es-ES" sz="1000" b="0" dirty="0">
                          <a:solidFill>
                            <a:schemeClr val="tx1"/>
                          </a:solidFill>
                          <a:latin typeface="Comic Sans MS" panose="030F0702030302020204" pitchFamily="66" charset="0"/>
                        </a:rPr>
                        <a:t>)</a:t>
                      </a:r>
                    </a:p>
                  </a:txBody>
                  <a:tcPr anchor="ctr">
                    <a:solidFill>
                      <a:schemeClr val="accent2">
                        <a:lumMod val="20000"/>
                        <a:lumOff val="80000"/>
                      </a:schemeClr>
                    </a:solidFill>
                  </a:tcPr>
                </a:tc>
                <a:tc>
                  <a:txBody>
                    <a:bodyPr/>
                    <a:lstStyle/>
                    <a:p>
                      <a:r>
                        <a:rPr lang="es-ES" sz="1000" b="1" dirty="0">
                          <a:latin typeface="Comic Sans MS" panose="030F0702030302020204" pitchFamily="66" charset="0"/>
                        </a:rPr>
                        <a:t>Nuestr</a:t>
                      </a:r>
                      <a:r>
                        <a:rPr lang="es-ES" sz="1000" b="1" dirty="0">
                          <a:solidFill>
                            <a:srgbClr val="0070C0"/>
                          </a:solidFill>
                          <a:latin typeface="Comic Sans MS" panose="030F0702030302020204" pitchFamily="66" charset="0"/>
                        </a:rPr>
                        <a:t>os</a:t>
                      </a:r>
                      <a:r>
                        <a:rPr lang="es-ES" sz="1000" b="1" dirty="0">
                          <a:latin typeface="Comic Sans MS" panose="030F0702030302020204" pitchFamily="66" charset="0"/>
                        </a:rPr>
                        <a:t>/nuestr</a:t>
                      </a:r>
                      <a:r>
                        <a:rPr lang="es-ES" sz="1000" b="1" dirty="0">
                          <a:solidFill>
                            <a:srgbClr val="FF0000"/>
                          </a:solidFill>
                          <a:latin typeface="Comic Sans MS" panose="030F0702030302020204" pitchFamily="66" charset="0"/>
                        </a:rPr>
                        <a:t>as</a:t>
                      </a:r>
                    </a:p>
                    <a:p>
                      <a:r>
                        <a:rPr lang="es-ES" sz="1000" b="0" dirty="0">
                          <a:solidFill>
                            <a:schemeClr val="tx1"/>
                          </a:solidFill>
                          <a:latin typeface="Comic Sans MS" panose="030F0702030302020204" pitchFamily="66" charset="0"/>
                        </a:rPr>
                        <a:t>(</a:t>
                      </a:r>
                      <a:r>
                        <a:rPr lang="es-ES" sz="1000" b="0" dirty="0" err="1">
                          <a:solidFill>
                            <a:schemeClr val="tx1"/>
                          </a:solidFill>
                          <a:latin typeface="Comic Sans MS" panose="030F0702030302020204" pitchFamily="66" charset="0"/>
                        </a:rPr>
                        <a:t>Our</a:t>
                      </a:r>
                      <a:r>
                        <a:rPr lang="es-ES" sz="1000" b="0" dirty="0">
                          <a:solidFill>
                            <a:schemeClr val="tx1"/>
                          </a:solidFill>
                          <a:latin typeface="Comic Sans MS" panose="030F0702030302020204" pitchFamily="66" charset="0"/>
                        </a:rPr>
                        <a:t>)</a:t>
                      </a:r>
                      <a:endParaRPr lang="es-ES" sz="1000" b="1" dirty="0">
                        <a:solidFill>
                          <a:srgbClr val="FF0000"/>
                        </a:solidFill>
                        <a:latin typeface="Comic Sans MS" panose="030F0702030302020204" pitchFamily="66" charset="0"/>
                      </a:endParaRPr>
                    </a:p>
                  </a:txBody>
                  <a:tcPr anchor="ctr">
                    <a:solidFill>
                      <a:schemeClr val="accent2">
                        <a:lumMod val="20000"/>
                        <a:lumOff val="80000"/>
                      </a:schemeClr>
                    </a:solidFill>
                  </a:tcPr>
                </a:tc>
                <a:extLst>
                  <a:ext uri="{0D108BD9-81ED-4DB2-BD59-A6C34878D82A}">
                    <a16:rowId xmlns:a16="http://schemas.microsoft.com/office/drawing/2014/main" val="3621956022"/>
                  </a:ext>
                </a:extLst>
              </a:tr>
              <a:tr h="0">
                <a:tc>
                  <a:txBody>
                    <a:bodyPr/>
                    <a:lstStyle/>
                    <a:p>
                      <a:r>
                        <a:rPr lang="es-ES" sz="1000" b="1" dirty="0">
                          <a:latin typeface="Comic Sans MS" panose="030F0702030302020204" pitchFamily="66" charset="0"/>
                        </a:rPr>
                        <a:t>Vuestr</a:t>
                      </a:r>
                      <a:r>
                        <a:rPr lang="es-ES" sz="1000" b="1" dirty="0">
                          <a:solidFill>
                            <a:srgbClr val="0070C0"/>
                          </a:solidFill>
                          <a:latin typeface="Comic Sans MS" panose="030F0702030302020204" pitchFamily="66" charset="0"/>
                        </a:rPr>
                        <a:t>o</a:t>
                      </a:r>
                      <a:r>
                        <a:rPr lang="es-ES" sz="1000" b="1" dirty="0">
                          <a:latin typeface="Comic Sans MS" panose="030F0702030302020204" pitchFamily="66" charset="0"/>
                        </a:rPr>
                        <a:t>/vuestr</a:t>
                      </a:r>
                      <a:r>
                        <a:rPr lang="es-ES" sz="1000" b="1" dirty="0">
                          <a:solidFill>
                            <a:srgbClr val="FF0000"/>
                          </a:solidFill>
                          <a:latin typeface="Comic Sans MS" panose="030F0702030302020204" pitchFamily="66" charset="0"/>
                        </a:rPr>
                        <a:t>a</a:t>
                      </a:r>
                    </a:p>
                    <a:p>
                      <a:r>
                        <a:rPr lang="es-ES" sz="1000" b="0" dirty="0">
                          <a:solidFill>
                            <a:schemeClr val="tx1"/>
                          </a:solidFill>
                          <a:latin typeface="Comic Sans MS" panose="030F0702030302020204" pitchFamily="66" charset="0"/>
                        </a:rPr>
                        <a:t>(Your pl.)</a:t>
                      </a:r>
                    </a:p>
                  </a:txBody>
                  <a:tcPr anchor="ctr">
                    <a:solidFill>
                      <a:schemeClr val="accent2">
                        <a:lumMod val="20000"/>
                        <a:lumOff val="80000"/>
                      </a:schemeClr>
                    </a:solidFill>
                  </a:tcPr>
                </a:tc>
                <a:tc>
                  <a:txBody>
                    <a:bodyPr/>
                    <a:lstStyle/>
                    <a:p>
                      <a:r>
                        <a:rPr lang="es-ES" sz="1000" b="1" dirty="0">
                          <a:latin typeface="Comic Sans MS" panose="030F0702030302020204" pitchFamily="66" charset="0"/>
                        </a:rPr>
                        <a:t>Vuestr</a:t>
                      </a:r>
                      <a:r>
                        <a:rPr lang="es-ES" sz="1000" b="1" dirty="0">
                          <a:solidFill>
                            <a:srgbClr val="0070C0"/>
                          </a:solidFill>
                          <a:latin typeface="Comic Sans MS" panose="030F0702030302020204" pitchFamily="66" charset="0"/>
                        </a:rPr>
                        <a:t>os</a:t>
                      </a:r>
                      <a:r>
                        <a:rPr lang="es-ES" sz="1000" b="1" dirty="0">
                          <a:latin typeface="Comic Sans MS" panose="030F0702030302020204" pitchFamily="66" charset="0"/>
                        </a:rPr>
                        <a:t>/vuestr</a:t>
                      </a:r>
                      <a:r>
                        <a:rPr lang="es-ES" sz="1000" b="1" dirty="0">
                          <a:solidFill>
                            <a:srgbClr val="FF0000"/>
                          </a:solidFill>
                          <a:latin typeface="Comic Sans MS" panose="030F0702030302020204" pitchFamily="66" charset="0"/>
                        </a:rPr>
                        <a:t>as</a:t>
                      </a:r>
                    </a:p>
                    <a:p>
                      <a:pPr marL="0" marR="0" lvl="0" indent="0" algn="l" defTabSz="1280160" rtl="0" eaLnBrk="1" fontAlgn="auto" latinLnBrk="0" hangingPunct="1">
                        <a:lnSpc>
                          <a:spcPct val="100000"/>
                        </a:lnSpc>
                        <a:spcBef>
                          <a:spcPts val="0"/>
                        </a:spcBef>
                        <a:spcAft>
                          <a:spcPts val="0"/>
                        </a:spcAft>
                        <a:buClrTx/>
                        <a:buSzTx/>
                        <a:buFontTx/>
                        <a:buNone/>
                        <a:tabLst/>
                        <a:defRPr/>
                      </a:pPr>
                      <a:r>
                        <a:rPr lang="es-ES" sz="1000" b="0" dirty="0">
                          <a:solidFill>
                            <a:schemeClr val="tx1"/>
                          </a:solidFill>
                          <a:latin typeface="Comic Sans MS" panose="030F0702030302020204" pitchFamily="66" charset="0"/>
                        </a:rPr>
                        <a:t>(Your pl.)</a:t>
                      </a:r>
                    </a:p>
                  </a:txBody>
                  <a:tcPr anchor="ctr">
                    <a:solidFill>
                      <a:schemeClr val="accent2">
                        <a:lumMod val="20000"/>
                        <a:lumOff val="80000"/>
                      </a:schemeClr>
                    </a:solidFill>
                  </a:tcPr>
                </a:tc>
                <a:extLst>
                  <a:ext uri="{0D108BD9-81ED-4DB2-BD59-A6C34878D82A}">
                    <a16:rowId xmlns:a16="http://schemas.microsoft.com/office/drawing/2014/main" val="422528298"/>
                  </a:ext>
                </a:extLst>
              </a:tr>
              <a:tr h="0">
                <a:tc>
                  <a:txBody>
                    <a:bodyPr/>
                    <a:lstStyle/>
                    <a:p>
                      <a:r>
                        <a:rPr lang="es-ES" sz="1000" b="1" dirty="0">
                          <a:solidFill>
                            <a:schemeClr val="tx1"/>
                          </a:solidFill>
                          <a:latin typeface="Comic Sans MS" panose="030F0702030302020204" pitchFamily="66" charset="0"/>
                        </a:rPr>
                        <a:t>Su</a:t>
                      </a:r>
                    </a:p>
                    <a:p>
                      <a:r>
                        <a:rPr lang="es-ES" sz="1000" b="0" dirty="0">
                          <a:solidFill>
                            <a:schemeClr val="tx1"/>
                          </a:solidFill>
                          <a:latin typeface="Comic Sans MS" panose="030F0702030302020204" pitchFamily="66" charset="0"/>
                        </a:rPr>
                        <a:t>(</a:t>
                      </a:r>
                      <a:r>
                        <a:rPr lang="es-ES" sz="1000" b="0" dirty="0" err="1">
                          <a:solidFill>
                            <a:schemeClr val="tx1"/>
                          </a:solidFill>
                          <a:latin typeface="Comic Sans MS" panose="030F0702030302020204" pitchFamily="66" charset="0"/>
                        </a:rPr>
                        <a:t>Their</a:t>
                      </a:r>
                      <a:r>
                        <a:rPr lang="es-ES" sz="1000" b="0" dirty="0">
                          <a:solidFill>
                            <a:schemeClr val="tx1"/>
                          </a:solidFill>
                          <a:latin typeface="Comic Sans MS" panose="030F0702030302020204" pitchFamily="66" charset="0"/>
                        </a:rPr>
                        <a:t>)</a:t>
                      </a:r>
                    </a:p>
                  </a:txBody>
                  <a:tcPr anchor="ctr">
                    <a:solidFill>
                      <a:schemeClr val="accent2">
                        <a:lumMod val="20000"/>
                        <a:lumOff val="80000"/>
                      </a:schemeClr>
                    </a:solidFill>
                  </a:tcPr>
                </a:tc>
                <a:tc>
                  <a:txBody>
                    <a:bodyPr/>
                    <a:lstStyle/>
                    <a:p>
                      <a:r>
                        <a:rPr lang="es-ES" sz="1000" b="1" dirty="0">
                          <a:solidFill>
                            <a:schemeClr val="tx1"/>
                          </a:solidFill>
                          <a:latin typeface="Comic Sans MS" panose="030F0702030302020204" pitchFamily="66" charset="0"/>
                        </a:rPr>
                        <a:t>Sus</a:t>
                      </a:r>
                    </a:p>
                    <a:p>
                      <a:r>
                        <a:rPr lang="es-ES" sz="1000" b="0" dirty="0">
                          <a:solidFill>
                            <a:schemeClr val="tx1"/>
                          </a:solidFill>
                          <a:latin typeface="Comic Sans MS" panose="030F0702030302020204" pitchFamily="66" charset="0"/>
                        </a:rPr>
                        <a:t>(</a:t>
                      </a:r>
                      <a:r>
                        <a:rPr lang="es-ES" sz="1000" b="0" dirty="0" err="1">
                          <a:solidFill>
                            <a:schemeClr val="tx1"/>
                          </a:solidFill>
                          <a:latin typeface="Comic Sans MS" panose="030F0702030302020204" pitchFamily="66" charset="0"/>
                        </a:rPr>
                        <a:t>Their</a:t>
                      </a:r>
                      <a:r>
                        <a:rPr lang="es-ES" sz="1000" b="0" dirty="0">
                          <a:solidFill>
                            <a:schemeClr val="tx1"/>
                          </a:solidFill>
                          <a:latin typeface="Comic Sans MS" panose="030F0702030302020204" pitchFamily="66" charset="0"/>
                        </a:rPr>
                        <a:t>)</a:t>
                      </a:r>
                    </a:p>
                  </a:txBody>
                  <a:tcPr anchor="ctr">
                    <a:solidFill>
                      <a:schemeClr val="accent2">
                        <a:lumMod val="20000"/>
                        <a:lumOff val="80000"/>
                      </a:schemeClr>
                    </a:solidFill>
                  </a:tcPr>
                </a:tc>
                <a:extLst>
                  <a:ext uri="{0D108BD9-81ED-4DB2-BD59-A6C34878D82A}">
                    <a16:rowId xmlns:a16="http://schemas.microsoft.com/office/drawing/2014/main" val="131913934"/>
                  </a:ext>
                </a:extLst>
              </a:tr>
            </a:tbl>
          </a:graphicData>
        </a:graphic>
      </p:graphicFrame>
      <p:sp>
        <p:nvSpPr>
          <p:cNvPr id="19" name="Text Box 2">
            <a:extLst>
              <a:ext uri="{FF2B5EF4-FFF2-40B4-BE49-F238E27FC236}">
                <a16:creationId xmlns:a16="http://schemas.microsoft.com/office/drawing/2014/main" id="{85DEE449-BBDD-6F75-1C62-84F7E095D44D}"/>
              </a:ext>
            </a:extLst>
          </p:cNvPr>
          <p:cNvSpPr txBox="1">
            <a:spLocks noChangeArrowheads="1"/>
          </p:cNvSpPr>
          <p:nvPr/>
        </p:nvSpPr>
        <p:spPr bwMode="auto">
          <a:xfrm>
            <a:off x="7028113" y="409840"/>
            <a:ext cx="5683069" cy="2341311"/>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THE PRESENT CONTINUOUS TENSE</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r>
              <a:rPr lang="es-ES" sz="1000" dirty="0">
                <a:effectLst/>
                <a:latin typeface="Comic Sans MS" panose="030F0702030302020204" pitchFamily="66" charset="0"/>
                <a:ea typeface="Calibri" panose="020F0502020204030204" pitchFamily="34" charset="0"/>
                <a:cs typeface="Arial" panose="020B0604020202020204" pitchFamily="34" charset="0"/>
              </a:rPr>
              <a:t>We use </a:t>
            </a:r>
            <a:r>
              <a:rPr lang="es-ES" sz="1000" dirty="0" err="1">
                <a:effectLst/>
                <a:latin typeface="Comic Sans MS" panose="030F0702030302020204" pitchFamily="66" charset="0"/>
                <a:ea typeface="Calibri" panose="020F0502020204030204" pitchFamily="34" charset="0"/>
                <a:cs typeface="Arial" panose="020B0604020202020204" pitchFamily="34" charset="0"/>
              </a:rPr>
              <a:t>it</a:t>
            </a:r>
            <a:r>
              <a:rPr lang="es-ES" sz="1000" dirty="0">
                <a:effectLst/>
                <a:latin typeface="Comic Sans MS" panose="030F0702030302020204" pitchFamily="66" charset="0"/>
                <a:ea typeface="Calibri" panose="020F0502020204030204" pitchFamily="34" charset="0"/>
                <a:cs typeface="Arial" panose="020B0604020202020204" pitchFamily="34" charset="0"/>
              </a:rPr>
              <a:t> to </a:t>
            </a:r>
            <a:r>
              <a:rPr lang="es-ES" sz="1000" dirty="0" err="1">
                <a:effectLst/>
                <a:latin typeface="Comic Sans MS" panose="030F0702030302020204" pitchFamily="66" charset="0"/>
                <a:ea typeface="Calibri" panose="020F0502020204030204" pitchFamily="34" charset="0"/>
                <a:cs typeface="Arial" panose="020B0604020202020204" pitchFamily="34" charset="0"/>
              </a:rPr>
              <a:t>say</a:t>
            </a:r>
            <a:r>
              <a:rPr lang="es-ES" sz="1000" dirty="0">
                <a:effectLst/>
                <a:latin typeface="Comic Sans MS" panose="030F0702030302020204" pitchFamily="66" charset="0"/>
                <a:ea typeface="Calibri" panose="020F0502020204030204" pitchFamily="34" charset="0"/>
                <a:cs typeface="Arial" panose="020B0604020202020204" pitchFamily="34" charset="0"/>
              </a:rPr>
              <a:t> what you are </a:t>
            </a:r>
            <a:r>
              <a:rPr lang="es-ES" sz="1000" dirty="0" err="1">
                <a:effectLst/>
                <a:latin typeface="Comic Sans MS" panose="030F0702030302020204" pitchFamily="66" charset="0"/>
                <a:ea typeface="Calibri" panose="020F0502020204030204" pitchFamily="34" charset="0"/>
                <a:cs typeface="Arial" panose="020B0604020202020204" pitchFamily="34" charset="0"/>
              </a:rPr>
              <a:t>doing</a:t>
            </a:r>
            <a:r>
              <a:rPr lang="es-ES" sz="1000" dirty="0">
                <a:effectLst/>
                <a:latin typeface="Comic Sans MS" panose="030F0702030302020204" pitchFamily="66" charset="0"/>
                <a:ea typeface="Calibri" panose="020F0502020204030204" pitchFamily="34" charset="0"/>
                <a:cs typeface="Arial" panose="020B0604020202020204" pitchFamily="34" charset="0"/>
              </a:rPr>
              <a:t> at the </a:t>
            </a:r>
            <a:r>
              <a:rPr lang="es-ES" sz="1000" dirty="0" err="1">
                <a:effectLst/>
                <a:latin typeface="Comic Sans MS" panose="030F0702030302020204" pitchFamily="66" charset="0"/>
                <a:ea typeface="Calibri" panose="020F0502020204030204" pitchFamily="34" charset="0"/>
                <a:cs typeface="Arial" panose="020B0604020202020204" pitchFamily="34" charset="0"/>
              </a:rPr>
              <a:t>moment</a:t>
            </a:r>
            <a:r>
              <a:rPr lang="es-ES" sz="1000" dirty="0">
                <a:effectLst/>
                <a:latin typeface="Comic Sans MS" panose="030F0702030302020204" pitchFamily="66" charset="0"/>
                <a:ea typeface="Calibri" panose="020F0502020204030204" pitchFamily="34" charset="0"/>
                <a:cs typeface="Arial" panose="020B0604020202020204" pitchFamily="34" charset="0"/>
              </a:rPr>
              <a:t>. </a:t>
            </a:r>
            <a:r>
              <a:rPr lang="es-ES" sz="1000" dirty="0" err="1">
                <a:effectLst/>
                <a:latin typeface="Comic Sans MS" panose="030F0702030302020204" pitchFamily="66" charset="0"/>
                <a:ea typeface="Calibri" panose="020F0502020204030204" pitchFamily="34" charset="0"/>
                <a:cs typeface="Arial" panose="020B0604020202020204" pitchFamily="34" charset="0"/>
              </a:rPr>
              <a:t>It</a:t>
            </a:r>
            <a:r>
              <a:rPr lang="es-ES" sz="1000" dirty="0">
                <a:effectLst/>
                <a:latin typeface="Comic Sans MS" panose="030F0702030302020204" pitchFamily="66" charset="0"/>
                <a:ea typeface="Calibri" panose="020F0502020204030204" pitchFamily="34" charset="0"/>
                <a:cs typeface="Arial" panose="020B0604020202020204" pitchFamily="34" charset="0"/>
              </a:rPr>
              <a:t> is </a:t>
            </a:r>
            <a:r>
              <a:rPr lang="es-ES" sz="1000" dirty="0" err="1">
                <a:effectLst/>
                <a:latin typeface="Comic Sans MS" panose="030F0702030302020204" pitchFamily="66" charset="0"/>
                <a:ea typeface="Calibri" panose="020F0502020204030204" pitchFamily="34" charset="0"/>
                <a:cs typeface="Arial" panose="020B0604020202020204" pitchFamily="34" charset="0"/>
              </a:rPr>
              <a:t>made</a:t>
            </a:r>
            <a:r>
              <a:rPr lang="es-ES" sz="1000" dirty="0">
                <a:effectLst/>
                <a:latin typeface="Comic Sans MS" panose="030F0702030302020204" pitchFamily="66" charset="0"/>
                <a:ea typeface="Calibri" panose="020F0502020204030204" pitchFamily="34" charset="0"/>
                <a:cs typeface="Arial" panose="020B0604020202020204" pitchFamily="34" charset="0"/>
              </a:rPr>
              <a:t> of two </a:t>
            </a:r>
            <a:r>
              <a:rPr lang="es-ES" sz="1000" dirty="0" err="1">
                <a:effectLst/>
                <a:latin typeface="Comic Sans MS" panose="030F0702030302020204" pitchFamily="66" charset="0"/>
                <a:ea typeface="Calibri" panose="020F0502020204030204" pitchFamily="34" charset="0"/>
                <a:cs typeface="Arial" panose="020B0604020202020204" pitchFamily="34" charset="0"/>
              </a:rPr>
              <a:t>parts</a:t>
            </a:r>
            <a:r>
              <a:rPr lang="es-ES" sz="1000" dirty="0">
                <a:effectLst/>
                <a:latin typeface="Comic Sans MS" panose="030F0702030302020204" pitchFamily="66" charset="0"/>
                <a:ea typeface="Calibri" panose="020F0502020204030204" pitchFamily="34" charset="0"/>
                <a:cs typeface="Arial" panose="020B0604020202020204" pitchFamily="34" charset="0"/>
              </a:rPr>
              <a:t>.</a:t>
            </a: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500" b="1" dirty="0">
              <a:effectLst/>
              <a:latin typeface="Comic Sans MS" panose="030F0702030302020204" pitchFamily="66" charset="0"/>
              <a:ea typeface="Calibri" panose="020F0502020204030204" pitchFamily="34" charset="0"/>
              <a:cs typeface="Arial" panose="020B0604020202020204" pitchFamily="34" charset="0"/>
            </a:endParaRPr>
          </a:p>
          <a:p>
            <a:r>
              <a:rPr lang="es-ES" sz="1000" b="1" dirty="0" err="1">
                <a:effectLst/>
                <a:latin typeface="Comic Sans MS" panose="030F0702030302020204" pitchFamily="66" charset="0"/>
                <a:ea typeface="Calibri" panose="020F0502020204030204" pitchFamily="34" charset="0"/>
                <a:cs typeface="Arial" panose="020B0604020202020204" pitchFamily="34" charset="0"/>
              </a:rPr>
              <a:t>Examples</a:t>
            </a:r>
            <a:r>
              <a:rPr lang="es-ES" sz="1000" b="1" dirty="0">
                <a:latin typeface="Comic Sans MS" panose="030F0702030302020204" pitchFamily="66" charset="0"/>
                <a:ea typeface="Calibri" panose="020F0502020204030204" pitchFamily="34" charset="0"/>
                <a:cs typeface="Arial" panose="020B0604020202020204" pitchFamily="34" charset="0"/>
              </a:rPr>
              <a:t>: </a:t>
            </a:r>
          </a:p>
          <a:p>
            <a:pPr marL="171450" indent="-171450">
              <a:spcBef>
                <a:spcPts val="200"/>
              </a:spcBef>
              <a:buFont typeface="Arial" panose="020B0604020202020204" pitchFamily="34" charset="0"/>
              <a:buChar char="•"/>
            </a:pPr>
            <a:r>
              <a:rPr lang="en-GB" sz="1000" dirty="0" err="1">
                <a:latin typeface="Comic Sans MS" panose="030F0702030302020204" pitchFamily="66" charset="0"/>
                <a:ea typeface="coffee+tea Medium" panose="02000603000000000000" pitchFamily="50" charset="0"/>
              </a:rPr>
              <a:t>Yo</a:t>
            </a:r>
            <a:r>
              <a:rPr lang="en-GB" sz="1000" dirty="0">
                <a:latin typeface="Comic Sans MS" panose="030F0702030302020204" pitchFamily="66" charset="0"/>
                <a:ea typeface="coffee+tea Medium" panose="02000603000000000000" pitchFamily="50" charset="0"/>
              </a:rPr>
              <a:t> </a:t>
            </a:r>
            <a:r>
              <a:rPr lang="en-GB" sz="1000" dirty="0" err="1">
                <a:latin typeface="Comic Sans MS" panose="030F0702030302020204" pitchFamily="66" charset="0"/>
                <a:ea typeface="coffee+tea Medium" panose="02000603000000000000" pitchFamily="50" charset="0"/>
              </a:rPr>
              <a:t>estoy</a:t>
            </a:r>
            <a:r>
              <a:rPr lang="en-GB" sz="1000" dirty="0">
                <a:latin typeface="Comic Sans MS" panose="030F0702030302020204" pitchFamily="66" charset="0"/>
                <a:ea typeface="coffee+tea Medium" panose="02000603000000000000" pitchFamily="50" charset="0"/>
              </a:rPr>
              <a:t> </a:t>
            </a:r>
            <a:r>
              <a:rPr lang="en-GB" sz="1000" dirty="0" err="1">
                <a:latin typeface="Comic Sans MS" panose="030F0702030302020204" pitchFamily="66" charset="0"/>
                <a:ea typeface="coffee+tea Medium" panose="02000603000000000000" pitchFamily="50" charset="0"/>
              </a:rPr>
              <a:t>hablando</a:t>
            </a:r>
            <a:r>
              <a:rPr lang="en-GB" sz="1000" dirty="0">
                <a:latin typeface="Comic Sans MS" panose="030F0702030302020204" pitchFamily="66" charset="0"/>
                <a:ea typeface="coffee+tea Medium" panose="02000603000000000000" pitchFamily="50" charset="0"/>
              </a:rPr>
              <a:t> – </a:t>
            </a:r>
            <a:r>
              <a:rPr lang="en-GB" sz="1000" i="1" dirty="0">
                <a:solidFill>
                  <a:srgbClr val="C00000"/>
                </a:solidFill>
                <a:latin typeface="Comic Sans MS" panose="030F0702030302020204" pitchFamily="66" charset="0"/>
                <a:ea typeface="coffee+tea Medium" panose="02000603000000000000" pitchFamily="50" charset="0"/>
              </a:rPr>
              <a:t>I am talking</a:t>
            </a:r>
          </a:p>
          <a:p>
            <a:pPr marL="171450" indent="-171450">
              <a:spcBef>
                <a:spcPts val="200"/>
              </a:spcBef>
              <a:buFont typeface="Arial" panose="020B0604020202020204" pitchFamily="34" charset="0"/>
              <a:buChar char="•"/>
            </a:pPr>
            <a:r>
              <a:rPr lang="en-GB" sz="1000" i="0" dirty="0" err="1">
                <a:latin typeface="Comic Sans MS" panose="030F0702030302020204" pitchFamily="66" charset="0"/>
                <a:ea typeface="coffee+tea Medium" panose="02000603000000000000" pitchFamily="50" charset="0"/>
              </a:rPr>
              <a:t>Yo</a:t>
            </a:r>
            <a:r>
              <a:rPr lang="en-GB" sz="1000" i="0" dirty="0">
                <a:latin typeface="Comic Sans MS" panose="030F0702030302020204" pitchFamily="66" charset="0"/>
                <a:ea typeface="coffee+tea Medium" panose="02000603000000000000" pitchFamily="50" charset="0"/>
              </a:rPr>
              <a:t> </a:t>
            </a:r>
            <a:r>
              <a:rPr lang="en-GB" sz="1000" i="0" dirty="0" err="1">
                <a:latin typeface="Comic Sans MS" panose="030F0702030302020204" pitchFamily="66" charset="0"/>
                <a:ea typeface="coffee+tea Medium" panose="02000603000000000000" pitchFamily="50" charset="0"/>
              </a:rPr>
              <a:t>estoy</a:t>
            </a:r>
            <a:r>
              <a:rPr lang="en-GB" sz="1000" i="0" dirty="0">
                <a:latin typeface="Comic Sans MS" panose="030F0702030302020204" pitchFamily="66" charset="0"/>
                <a:ea typeface="coffee+tea Medium" panose="02000603000000000000" pitchFamily="50" charset="0"/>
              </a:rPr>
              <a:t> </a:t>
            </a:r>
            <a:r>
              <a:rPr lang="en-GB" sz="1000" i="0" dirty="0" err="1">
                <a:latin typeface="Comic Sans MS" panose="030F0702030302020204" pitchFamily="66" charset="0"/>
                <a:ea typeface="coffee+tea Medium" panose="02000603000000000000" pitchFamily="50" charset="0"/>
              </a:rPr>
              <a:t>compartiendo</a:t>
            </a:r>
            <a:r>
              <a:rPr lang="en-GB" sz="1000" i="0" dirty="0">
                <a:latin typeface="Comic Sans MS" panose="030F0702030302020204" pitchFamily="66" charset="0"/>
                <a:ea typeface="coffee+tea Medium" panose="02000603000000000000" pitchFamily="50" charset="0"/>
              </a:rPr>
              <a:t> – </a:t>
            </a:r>
            <a:r>
              <a:rPr lang="en-GB" sz="1000" i="1" dirty="0">
                <a:solidFill>
                  <a:srgbClr val="C00000"/>
                </a:solidFill>
                <a:latin typeface="Comic Sans MS" panose="030F0702030302020204" pitchFamily="66" charset="0"/>
                <a:ea typeface="coffee+tea Medium" panose="02000603000000000000" pitchFamily="50" charset="0"/>
              </a:rPr>
              <a:t>I am sharing</a:t>
            </a: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endParaRPr lang="es-ES" sz="1000" dirty="0">
              <a:latin typeface="Comic Sans MS" panose="030F0702030302020204" pitchFamily="66" charset="0"/>
              <a:ea typeface="Calibri" panose="020F0502020204030204" pitchFamily="34" charset="0"/>
              <a:cs typeface="Arial" panose="020B0604020202020204" pitchFamily="34" charset="0"/>
            </a:endParaRPr>
          </a:p>
          <a:p>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es-ES" sz="1000" i="1"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p:txBody>
      </p:sp>
      <p:graphicFrame>
        <p:nvGraphicFramePr>
          <p:cNvPr id="20" name="Table 19">
            <a:extLst>
              <a:ext uri="{FF2B5EF4-FFF2-40B4-BE49-F238E27FC236}">
                <a16:creationId xmlns:a16="http://schemas.microsoft.com/office/drawing/2014/main" id="{2D561308-D9A4-8BE4-9B43-A4ED17864AF4}"/>
              </a:ext>
            </a:extLst>
          </p:cNvPr>
          <p:cNvGraphicFramePr>
            <a:graphicFrameLocks noGrp="1"/>
          </p:cNvGraphicFramePr>
          <p:nvPr>
            <p:extLst>
              <p:ext uri="{D42A27DB-BD31-4B8C-83A1-F6EECF244321}">
                <p14:modId xmlns:p14="http://schemas.microsoft.com/office/powerpoint/2010/main" val="2263642403"/>
              </p:ext>
            </p:extLst>
          </p:nvPr>
        </p:nvGraphicFramePr>
        <p:xfrm>
          <a:off x="7078741" y="806031"/>
          <a:ext cx="5581016" cy="1300480"/>
        </p:xfrm>
        <a:graphic>
          <a:graphicData uri="http://schemas.openxmlformats.org/drawingml/2006/table">
            <a:tbl>
              <a:tblPr firstRow="1" bandRow="1">
                <a:tableStyleId>{5940675A-B579-460E-94D1-54222C63F5DA}</a:tableStyleId>
              </a:tblPr>
              <a:tblGrid>
                <a:gridCol w="1597343">
                  <a:extLst>
                    <a:ext uri="{9D8B030D-6E8A-4147-A177-3AD203B41FA5}">
                      <a16:colId xmlns:a16="http://schemas.microsoft.com/office/drawing/2014/main" val="570820360"/>
                    </a:ext>
                  </a:extLst>
                </a:gridCol>
                <a:gridCol w="841693">
                  <a:extLst>
                    <a:ext uri="{9D8B030D-6E8A-4147-A177-3AD203B41FA5}">
                      <a16:colId xmlns:a16="http://schemas.microsoft.com/office/drawing/2014/main" val="4192501820"/>
                    </a:ext>
                  </a:extLst>
                </a:gridCol>
                <a:gridCol w="3141980">
                  <a:extLst>
                    <a:ext uri="{9D8B030D-6E8A-4147-A177-3AD203B41FA5}">
                      <a16:colId xmlns:a16="http://schemas.microsoft.com/office/drawing/2014/main" val="2743766287"/>
                    </a:ext>
                  </a:extLst>
                </a:gridCol>
              </a:tblGrid>
              <a:tr h="0">
                <a:tc gridSpan="2">
                  <a:txBody>
                    <a:bodyPr/>
                    <a:lstStyle/>
                    <a:p>
                      <a:pPr algn="ctr"/>
                      <a:r>
                        <a:rPr lang="en-GB" sz="1000" b="1" dirty="0">
                          <a:solidFill>
                            <a:schemeClr val="bg1"/>
                          </a:solidFill>
                          <a:latin typeface="Comic Sans MS" panose="030F0702030302020204" pitchFamily="66" charset="0"/>
                          <a:ea typeface="coffee+tea Medium" panose="02000603000000000000" pitchFamily="50" charset="0"/>
                        </a:rPr>
                        <a:t>1. The present tense of ESTAR</a:t>
                      </a:r>
                    </a:p>
                  </a:txBody>
                  <a:tcPr>
                    <a:solidFill>
                      <a:schemeClr val="accent4">
                        <a:lumMod val="75000"/>
                      </a:schemeClr>
                    </a:solidFill>
                  </a:tcPr>
                </a:tc>
                <a:tc hMerge="1">
                  <a:txBody>
                    <a:bodyPr/>
                    <a:lstStyle/>
                    <a:p>
                      <a:endParaRPr lang="en-GB"/>
                    </a:p>
                  </a:txBody>
                  <a:tcPr/>
                </a:tc>
                <a:tc>
                  <a:txBody>
                    <a:bodyPr/>
                    <a:lstStyle/>
                    <a:p>
                      <a:pPr algn="ctr"/>
                      <a:r>
                        <a:rPr lang="en-GB" sz="1000" b="1" dirty="0">
                          <a:solidFill>
                            <a:schemeClr val="bg1"/>
                          </a:solidFill>
                          <a:latin typeface="Comic Sans MS" panose="030F0702030302020204" pitchFamily="66" charset="0"/>
                          <a:ea typeface="coffee+tea Medium" panose="02000603000000000000" pitchFamily="50" charset="0"/>
                        </a:rPr>
                        <a:t>2. GERUND (-</a:t>
                      </a:r>
                      <a:r>
                        <a:rPr lang="en-GB" sz="1000" b="1" dirty="0" err="1">
                          <a:solidFill>
                            <a:schemeClr val="bg1"/>
                          </a:solidFill>
                          <a:latin typeface="Comic Sans MS" panose="030F0702030302020204" pitchFamily="66" charset="0"/>
                          <a:ea typeface="coffee+tea Medium" panose="02000603000000000000" pitchFamily="50" charset="0"/>
                        </a:rPr>
                        <a:t>ing</a:t>
                      </a:r>
                      <a:r>
                        <a:rPr lang="en-GB" sz="1000" b="1" dirty="0">
                          <a:solidFill>
                            <a:schemeClr val="bg1"/>
                          </a:solidFill>
                          <a:latin typeface="Comic Sans MS" panose="030F0702030302020204" pitchFamily="66" charset="0"/>
                          <a:ea typeface="coffee+tea Medium" panose="02000603000000000000" pitchFamily="50" charset="0"/>
                        </a:rPr>
                        <a:t> word in English)</a:t>
                      </a:r>
                    </a:p>
                  </a:txBody>
                  <a:tcPr>
                    <a:solidFill>
                      <a:srgbClr val="00B0F0"/>
                    </a:solidFill>
                  </a:tcPr>
                </a:tc>
                <a:extLst>
                  <a:ext uri="{0D108BD9-81ED-4DB2-BD59-A6C34878D82A}">
                    <a16:rowId xmlns:a16="http://schemas.microsoft.com/office/drawing/2014/main" val="3256098310"/>
                  </a:ext>
                </a:extLst>
              </a:tr>
              <a:tr h="0">
                <a:tc>
                  <a:txBody>
                    <a:bodyPr/>
                    <a:lstStyle/>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Yo</a:t>
                      </a:r>
                      <a:r>
                        <a:rPr lang="en-GB" sz="1000" dirty="0">
                          <a:latin typeface="Comic Sans MS" panose="030F0702030302020204" pitchFamily="66" charset="0"/>
                          <a:ea typeface="coffee+tea Medium" panose="02000603000000000000" pitchFamily="50" charset="0"/>
                        </a:rPr>
                        <a:t>)</a:t>
                      </a:r>
                      <a:r>
                        <a:rPr lang="en-GB" sz="1000" baseline="0" dirty="0">
                          <a:latin typeface="Comic Sans MS" panose="030F0702030302020204" pitchFamily="66" charset="0"/>
                          <a:ea typeface="coffee+tea Medium" panose="02000603000000000000" pitchFamily="50" charset="0"/>
                        </a:rPr>
                        <a:t> </a:t>
                      </a:r>
                      <a:r>
                        <a:rPr lang="en-GB" sz="1000" b="1" baseline="0" dirty="0" err="1">
                          <a:latin typeface="Comic Sans MS" panose="030F0702030302020204" pitchFamily="66" charset="0"/>
                          <a:ea typeface="coffee+tea Medium" panose="02000603000000000000" pitchFamily="50" charset="0"/>
                        </a:rPr>
                        <a:t>estoy</a:t>
                      </a:r>
                      <a:endParaRPr lang="en-GB" sz="1000" b="1" baseline="0" dirty="0">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(Tú)</a:t>
                      </a:r>
                      <a:r>
                        <a:rPr lang="en-GB" sz="1000" baseline="0" dirty="0">
                          <a:latin typeface="Comic Sans MS" panose="030F0702030302020204" pitchFamily="66" charset="0"/>
                          <a:ea typeface="coffee+tea Medium" panose="02000603000000000000" pitchFamily="50" charset="0"/>
                        </a:rPr>
                        <a:t> </a:t>
                      </a:r>
                      <a:r>
                        <a:rPr lang="en-GB" sz="1000" b="1" baseline="0" dirty="0" err="1">
                          <a:latin typeface="Comic Sans MS" panose="030F0702030302020204" pitchFamily="66" charset="0"/>
                          <a:ea typeface="coffee+tea Medium" panose="02000603000000000000" pitchFamily="50" charset="0"/>
                        </a:rPr>
                        <a:t>estás</a:t>
                      </a:r>
                      <a:endParaRPr lang="en-GB" sz="1000" b="1" baseline="0" dirty="0">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Él</a:t>
                      </a:r>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ella</a:t>
                      </a:r>
                      <a:r>
                        <a:rPr lang="en-GB" sz="1000" dirty="0">
                          <a:latin typeface="Comic Sans MS" panose="030F0702030302020204" pitchFamily="66" charset="0"/>
                          <a:ea typeface="coffee+tea Medium" panose="02000603000000000000" pitchFamily="50" charset="0"/>
                        </a:rPr>
                        <a:t>)</a:t>
                      </a:r>
                      <a:r>
                        <a:rPr lang="en-GB" sz="1000" baseline="0" dirty="0">
                          <a:latin typeface="Comic Sans MS" panose="030F0702030302020204" pitchFamily="66" charset="0"/>
                          <a:ea typeface="coffee+tea Medium" panose="02000603000000000000" pitchFamily="50" charset="0"/>
                        </a:rPr>
                        <a:t> </a:t>
                      </a:r>
                      <a:r>
                        <a:rPr lang="en-GB" sz="1000" b="1" baseline="0" dirty="0" err="1">
                          <a:latin typeface="Comic Sans MS" panose="030F0702030302020204" pitchFamily="66" charset="0"/>
                          <a:ea typeface="coffee+tea Medium" panose="02000603000000000000" pitchFamily="50" charset="0"/>
                        </a:rPr>
                        <a:t>está</a:t>
                      </a:r>
                      <a:endParaRPr lang="en-GB" sz="1000" b="1" baseline="0" dirty="0">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Nosotros</a:t>
                      </a:r>
                      <a:r>
                        <a:rPr lang="en-GB" sz="1000" dirty="0">
                          <a:latin typeface="Comic Sans MS" panose="030F0702030302020204" pitchFamily="66" charset="0"/>
                          <a:ea typeface="coffee+tea Medium" panose="02000603000000000000" pitchFamily="50" charset="0"/>
                        </a:rPr>
                        <a:t>/as) </a:t>
                      </a:r>
                      <a:r>
                        <a:rPr lang="en-GB" sz="1000" b="1" dirty="0" err="1">
                          <a:latin typeface="Comic Sans MS" panose="030F0702030302020204" pitchFamily="66" charset="0"/>
                          <a:ea typeface="coffee+tea Medium" panose="02000603000000000000" pitchFamily="50" charset="0"/>
                        </a:rPr>
                        <a:t>estamos</a:t>
                      </a:r>
                      <a:endParaRPr lang="en-GB" sz="1000" b="1" dirty="0">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Vosotros</a:t>
                      </a:r>
                      <a:r>
                        <a:rPr lang="en-GB" sz="1000" dirty="0">
                          <a:latin typeface="Comic Sans MS" panose="030F0702030302020204" pitchFamily="66" charset="0"/>
                          <a:ea typeface="coffee+tea Medium" panose="02000603000000000000" pitchFamily="50" charset="0"/>
                        </a:rPr>
                        <a:t>/as) </a:t>
                      </a:r>
                      <a:r>
                        <a:rPr lang="en-GB" sz="1000" b="1" dirty="0" err="1">
                          <a:latin typeface="Comic Sans MS" panose="030F0702030302020204" pitchFamily="66" charset="0"/>
                          <a:ea typeface="coffee+tea Medium" panose="02000603000000000000" pitchFamily="50" charset="0"/>
                        </a:rPr>
                        <a:t>estáis</a:t>
                      </a:r>
                      <a:endParaRPr lang="en-GB" sz="1000" b="1" dirty="0">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Ellos</a:t>
                      </a:r>
                      <a:r>
                        <a:rPr lang="en-GB" sz="1000" dirty="0">
                          <a:latin typeface="Comic Sans MS" panose="030F0702030302020204" pitchFamily="66" charset="0"/>
                          <a:ea typeface="coffee+tea Medium" panose="02000603000000000000" pitchFamily="50" charset="0"/>
                        </a:rPr>
                        <a:t>/as)</a:t>
                      </a:r>
                      <a:r>
                        <a:rPr lang="en-GB" sz="1000" baseline="0" dirty="0">
                          <a:latin typeface="Comic Sans MS" panose="030F0702030302020204" pitchFamily="66" charset="0"/>
                          <a:ea typeface="coffee+tea Medium" panose="02000603000000000000" pitchFamily="50" charset="0"/>
                        </a:rPr>
                        <a:t> </a:t>
                      </a:r>
                      <a:r>
                        <a:rPr lang="en-GB" sz="1000" b="1" baseline="0" dirty="0" err="1">
                          <a:latin typeface="Comic Sans MS" panose="030F0702030302020204" pitchFamily="66" charset="0"/>
                          <a:ea typeface="coffee+tea Medium" panose="02000603000000000000" pitchFamily="50" charset="0"/>
                        </a:rPr>
                        <a:t>están</a:t>
                      </a:r>
                      <a:endParaRPr lang="en-GB" sz="1000" b="1" dirty="0">
                        <a:latin typeface="Comic Sans MS" panose="030F0702030302020204" pitchFamily="66" charset="0"/>
                        <a:ea typeface="coffee+tea Medium" panose="02000603000000000000" pitchFamily="50" charset="0"/>
                      </a:endParaRPr>
                    </a:p>
                  </a:txBody>
                  <a:tcPr>
                    <a:solidFill>
                      <a:schemeClr val="accent4">
                        <a:lumMod val="20000"/>
                        <a:lumOff val="80000"/>
                      </a:schemeClr>
                    </a:solidFill>
                  </a:tcPr>
                </a:tc>
                <a:tc>
                  <a:txBody>
                    <a:bodyPr/>
                    <a:lstStyle/>
                    <a:p>
                      <a:r>
                        <a:rPr lang="en-GB" sz="1000" i="1" dirty="0">
                          <a:latin typeface="Comic Sans MS" panose="030F0702030302020204" pitchFamily="66" charset="0"/>
                          <a:ea typeface="coffee+tea Medium" panose="02000603000000000000" pitchFamily="50" charset="0"/>
                        </a:rPr>
                        <a:t>I am</a:t>
                      </a:r>
                    </a:p>
                    <a:p>
                      <a:r>
                        <a:rPr lang="en-GB" sz="1000" i="1" dirty="0">
                          <a:latin typeface="Comic Sans MS" panose="030F0702030302020204" pitchFamily="66" charset="0"/>
                          <a:ea typeface="coffee+tea Medium" panose="02000603000000000000" pitchFamily="50" charset="0"/>
                        </a:rPr>
                        <a:t>You are</a:t>
                      </a:r>
                    </a:p>
                    <a:p>
                      <a:r>
                        <a:rPr lang="en-GB" sz="1000" i="1" dirty="0">
                          <a:latin typeface="Comic Sans MS" panose="030F0702030302020204" pitchFamily="66" charset="0"/>
                          <a:ea typeface="coffee+tea Medium" panose="02000603000000000000" pitchFamily="50" charset="0"/>
                        </a:rPr>
                        <a:t>He/she is</a:t>
                      </a:r>
                    </a:p>
                    <a:p>
                      <a:r>
                        <a:rPr lang="en-GB" sz="1000" i="1" dirty="0">
                          <a:latin typeface="Comic Sans MS" panose="030F0702030302020204" pitchFamily="66" charset="0"/>
                          <a:ea typeface="coffee+tea Medium" panose="02000603000000000000" pitchFamily="50" charset="0"/>
                        </a:rPr>
                        <a:t>We are</a:t>
                      </a:r>
                    </a:p>
                    <a:p>
                      <a:r>
                        <a:rPr lang="en-GB" sz="1000" i="1" dirty="0">
                          <a:latin typeface="Comic Sans MS" panose="030F0702030302020204" pitchFamily="66" charset="0"/>
                          <a:ea typeface="coffee+tea Medium" panose="02000603000000000000" pitchFamily="50" charset="0"/>
                        </a:rPr>
                        <a:t>You all are</a:t>
                      </a:r>
                    </a:p>
                    <a:p>
                      <a:r>
                        <a:rPr lang="en-GB" sz="1000" i="1" dirty="0">
                          <a:latin typeface="Comic Sans MS" panose="030F0702030302020204" pitchFamily="66" charset="0"/>
                          <a:ea typeface="coffee+tea Medium" panose="02000603000000000000" pitchFamily="50" charset="0"/>
                        </a:rPr>
                        <a:t>They are</a:t>
                      </a:r>
                    </a:p>
                  </a:txBody>
                  <a:tcPr>
                    <a:solidFill>
                      <a:schemeClr val="accent4">
                        <a:lumMod val="20000"/>
                        <a:lumOff val="80000"/>
                      </a:schemeClr>
                    </a:solidFill>
                  </a:tcPr>
                </a:tc>
                <a:tc>
                  <a:txBody>
                    <a:bodyPr/>
                    <a:lstStyle/>
                    <a:p>
                      <a:pPr marL="171450" indent="-171450">
                        <a:spcBef>
                          <a:spcPts val="200"/>
                        </a:spcBef>
                        <a:buFont typeface="Arial" panose="020B0604020202020204" pitchFamily="34" charset="0"/>
                        <a:buChar char="•"/>
                      </a:pPr>
                      <a:r>
                        <a:rPr lang="en-GB" sz="1000" dirty="0">
                          <a:solidFill>
                            <a:srgbClr val="FF0000"/>
                          </a:solidFill>
                          <a:latin typeface="Comic Sans MS" panose="030F0702030302020204" pitchFamily="66" charset="0"/>
                          <a:ea typeface="coffee+tea Medium" panose="02000603000000000000" pitchFamily="50" charset="0"/>
                        </a:rPr>
                        <a:t>-</a:t>
                      </a:r>
                      <a:r>
                        <a:rPr lang="en-GB" sz="1000" dirty="0" err="1">
                          <a:solidFill>
                            <a:srgbClr val="FF0000"/>
                          </a:solidFill>
                          <a:latin typeface="Comic Sans MS" panose="030F0702030302020204" pitchFamily="66" charset="0"/>
                          <a:ea typeface="coffee+tea Medium" panose="02000603000000000000" pitchFamily="50" charset="0"/>
                        </a:rPr>
                        <a:t>ar</a:t>
                      </a:r>
                      <a:r>
                        <a:rPr lang="en-GB" sz="1000" dirty="0">
                          <a:solidFill>
                            <a:srgbClr val="FF0000"/>
                          </a:solidFill>
                          <a:latin typeface="Comic Sans MS" panose="030F0702030302020204" pitchFamily="66" charset="0"/>
                          <a:ea typeface="coffee+tea Medium" panose="02000603000000000000" pitchFamily="50" charset="0"/>
                        </a:rPr>
                        <a:t> verbs: remove “</a:t>
                      </a:r>
                      <a:r>
                        <a:rPr lang="en-GB" sz="1000" dirty="0" err="1">
                          <a:solidFill>
                            <a:srgbClr val="FF0000"/>
                          </a:solidFill>
                          <a:latin typeface="Comic Sans MS" panose="030F0702030302020204" pitchFamily="66" charset="0"/>
                          <a:ea typeface="coffee+tea Medium" panose="02000603000000000000" pitchFamily="50" charset="0"/>
                        </a:rPr>
                        <a:t>ar</a:t>
                      </a:r>
                      <a:r>
                        <a:rPr lang="en-GB" sz="1000" dirty="0">
                          <a:solidFill>
                            <a:srgbClr val="FF0000"/>
                          </a:solidFill>
                          <a:latin typeface="Comic Sans MS" panose="030F0702030302020204" pitchFamily="66" charset="0"/>
                          <a:ea typeface="coffee+tea Medium" panose="02000603000000000000" pitchFamily="50" charset="0"/>
                        </a:rPr>
                        <a:t>” and add “</a:t>
                      </a:r>
                      <a:r>
                        <a:rPr lang="en-GB" sz="1000" dirty="0" err="1">
                          <a:solidFill>
                            <a:srgbClr val="FF0000"/>
                          </a:solidFill>
                          <a:latin typeface="Comic Sans MS" panose="030F0702030302020204" pitchFamily="66" charset="0"/>
                          <a:ea typeface="coffee+tea Medium" panose="02000603000000000000" pitchFamily="50" charset="0"/>
                        </a:rPr>
                        <a:t>ando</a:t>
                      </a:r>
                      <a:r>
                        <a:rPr lang="en-GB" sz="1000" dirty="0">
                          <a:solidFill>
                            <a:srgbClr val="FF0000"/>
                          </a:solidFill>
                          <a:latin typeface="Comic Sans MS" panose="030F0702030302020204" pitchFamily="66" charset="0"/>
                          <a:ea typeface="coffee+tea Medium" panose="02000603000000000000" pitchFamily="50" charset="0"/>
                        </a:rPr>
                        <a:t>” </a:t>
                      </a:r>
                      <a:r>
                        <a:rPr lang="en-GB" sz="1000" dirty="0">
                          <a:solidFill>
                            <a:srgbClr val="FF0000"/>
                          </a:solidFill>
                          <a:latin typeface="Comic Sans MS" panose="030F0702030302020204" pitchFamily="66" charset="0"/>
                          <a:ea typeface="coffee+tea Medium" panose="02000603000000000000" pitchFamily="50" charset="0"/>
                          <a:sym typeface="Wingdings" panose="05000000000000000000" pitchFamily="2" charset="2"/>
                        </a:rPr>
                        <a:t> </a:t>
                      </a:r>
                      <a:r>
                        <a:rPr lang="en-GB" sz="1000" dirty="0" err="1">
                          <a:solidFill>
                            <a:srgbClr val="FF0000"/>
                          </a:solidFill>
                          <a:latin typeface="Comic Sans MS" panose="030F0702030302020204" pitchFamily="66" charset="0"/>
                          <a:ea typeface="coffee+tea Medium" panose="02000603000000000000" pitchFamily="50" charset="0"/>
                          <a:sym typeface="Wingdings" panose="05000000000000000000" pitchFamily="2" charset="2"/>
                        </a:rPr>
                        <a:t>habl</a:t>
                      </a:r>
                      <a:r>
                        <a:rPr lang="en-GB" sz="1000" b="1" dirty="0" err="1">
                          <a:solidFill>
                            <a:srgbClr val="FF0000"/>
                          </a:solidFill>
                          <a:latin typeface="Comic Sans MS" panose="030F0702030302020204" pitchFamily="66" charset="0"/>
                          <a:ea typeface="coffee+tea Medium" panose="02000603000000000000" pitchFamily="50" charset="0"/>
                          <a:sym typeface="Wingdings" panose="05000000000000000000" pitchFamily="2" charset="2"/>
                        </a:rPr>
                        <a:t>ando</a:t>
                      </a:r>
                      <a:endParaRPr lang="en-GB" sz="1000" b="1" dirty="0">
                        <a:solidFill>
                          <a:srgbClr val="FF0000"/>
                        </a:solidFill>
                        <a:latin typeface="Comic Sans MS" panose="030F0702030302020204" pitchFamily="66" charset="0"/>
                        <a:ea typeface="coffee+tea Medium" panose="02000603000000000000" pitchFamily="50" charset="0"/>
                      </a:endParaRPr>
                    </a:p>
                    <a:p>
                      <a:pPr marL="171450" marR="0" lvl="0" indent="-171450" algn="l" defTabSz="128016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GB" sz="1000" dirty="0">
                          <a:solidFill>
                            <a:srgbClr val="0070C0"/>
                          </a:solidFill>
                          <a:latin typeface="Comic Sans MS" panose="030F0702030302020204" pitchFamily="66" charset="0"/>
                          <a:ea typeface="coffee+tea Medium" panose="02000603000000000000" pitchFamily="50" charset="0"/>
                        </a:rPr>
                        <a:t>-er verbs: remove “er” and add “</a:t>
                      </a:r>
                      <a:r>
                        <a:rPr lang="en-GB" sz="1000" dirty="0" err="1">
                          <a:solidFill>
                            <a:srgbClr val="0070C0"/>
                          </a:solidFill>
                          <a:latin typeface="Comic Sans MS" panose="030F0702030302020204" pitchFamily="66" charset="0"/>
                          <a:ea typeface="coffee+tea Medium" panose="02000603000000000000" pitchFamily="50" charset="0"/>
                        </a:rPr>
                        <a:t>iendo</a:t>
                      </a:r>
                      <a:r>
                        <a:rPr lang="en-GB" sz="1000" dirty="0">
                          <a:solidFill>
                            <a:srgbClr val="0070C0"/>
                          </a:solidFill>
                          <a:latin typeface="Comic Sans MS" panose="030F0702030302020204" pitchFamily="66" charset="0"/>
                          <a:ea typeface="coffee+tea Medium" panose="02000603000000000000" pitchFamily="50" charset="0"/>
                        </a:rPr>
                        <a:t>” </a:t>
                      </a:r>
                      <a:r>
                        <a:rPr lang="en-GB" sz="1000" dirty="0">
                          <a:solidFill>
                            <a:srgbClr val="0070C0"/>
                          </a:solidFill>
                          <a:latin typeface="Comic Sans MS" panose="030F0702030302020204" pitchFamily="66" charset="0"/>
                          <a:ea typeface="coffee+tea Medium" panose="02000603000000000000" pitchFamily="50" charset="0"/>
                          <a:sym typeface="Wingdings" panose="05000000000000000000" pitchFamily="2" charset="2"/>
                        </a:rPr>
                        <a:t> </a:t>
                      </a:r>
                      <a:r>
                        <a:rPr lang="en-GB" sz="1000" dirty="0" err="1">
                          <a:solidFill>
                            <a:srgbClr val="0070C0"/>
                          </a:solidFill>
                          <a:latin typeface="Comic Sans MS" panose="030F0702030302020204" pitchFamily="66" charset="0"/>
                          <a:ea typeface="coffee+tea Medium" panose="02000603000000000000" pitchFamily="50" charset="0"/>
                          <a:sym typeface="Wingdings" panose="05000000000000000000" pitchFamily="2" charset="2"/>
                        </a:rPr>
                        <a:t>com</a:t>
                      </a:r>
                      <a:r>
                        <a:rPr lang="en-GB" sz="1000" b="1" dirty="0" err="1">
                          <a:solidFill>
                            <a:srgbClr val="0070C0"/>
                          </a:solidFill>
                          <a:latin typeface="Comic Sans MS" panose="030F0702030302020204" pitchFamily="66" charset="0"/>
                          <a:ea typeface="coffee+tea Medium" panose="02000603000000000000" pitchFamily="50" charset="0"/>
                          <a:sym typeface="Wingdings" panose="05000000000000000000" pitchFamily="2" charset="2"/>
                        </a:rPr>
                        <a:t>iendo</a:t>
                      </a:r>
                      <a:r>
                        <a:rPr lang="en-GB" sz="1000" dirty="0">
                          <a:solidFill>
                            <a:srgbClr val="0070C0"/>
                          </a:solidFill>
                          <a:latin typeface="Comic Sans MS" panose="030F0702030302020204" pitchFamily="66" charset="0"/>
                          <a:ea typeface="coffee+tea Medium" panose="02000603000000000000" pitchFamily="50" charset="0"/>
                        </a:rPr>
                        <a:t> </a:t>
                      </a:r>
                    </a:p>
                    <a:p>
                      <a:pPr marL="171450" marR="0" lvl="0" indent="-171450" algn="l" defTabSz="128016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GB" sz="1000" dirty="0">
                          <a:solidFill>
                            <a:srgbClr val="00B050"/>
                          </a:solidFill>
                          <a:latin typeface="Comic Sans MS" panose="030F0702030302020204" pitchFamily="66" charset="0"/>
                          <a:ea typeface="coffee+tea Medium" panose="02000603000000000000" pitchFamily="50" charset="0"/>
                        </a:rPr>
                        <a:t>-</a:t>
                      </a:r>
                      <a:r>
                        <a:rPr lang="en-GB" sz="1000" dirty="0" err="1">
                          <a:solidFill>
                            <a:srgbClr val="00B050"/>
                          </a:solidFill>
                          <a:latin typeface="Comic Sans MS" panose="030F0702030302020204" pitchFamily="66" charset="0"/>
                          <a:ea typeface="coffee+tea Medium" panose="02000603000000000000" pitchFamily="50" charset="0"/>
                        </a:rPr>
                        <a:t>ar</a:t>
                      </a:r>
                      <a:r>
                        <a:rPr lang="en-GB" sz="1000" dirty="0">
                          <a:solidFill>
                            <a:srgbClr val="00B050"/>
                          </a:solidFill>
                          <a:latin typeface="Comic Sans MS" panose="030F0702030302020204" pitchFamily="66" charset="0"/>
                          <a:ea typeface="coffee+tea Medium" panose="02000603000000000000" pitchFamily="50" charset="0"/>
                        </a:rPr>
                        <a:t> verbs: remove “</a:t>
                      </a:r>
                      <a:r>
                        <a:rPr lang="en-GB" sz="1000" dirty="0" err="1">
                          <a:solidFill>
                            <a:srgbClr val="00B050"/>
                          </a:solidFill>
                          <a:latin typeface="Comic Sans MS" panose="030F0702030302020204" pitchFamily="66" charset="0"/>
                          <a:ea typeface="coffee+tea Medium" panose="02000603000000000000" pitchFamily="50" charset="0"/>
                        </a:rPr>
                        <a:t>ir</a:t>
                      </a:r>
                      <a:r>
                        <a:rPr lang="en-GB" sz="1000" dirty="0">
                          <a:solidFill>
                            <a:srgbClr val="00B050"/>
                          </a:solidFill>
                          <a:latin typeface="Comic Sans MS" panose="030F0702030302020204" pitchFamily="66" charset="0"/>
                          <a:ea typeface="coffee+tea Medium" panose="02000603000000000000" pitchFamily="50" charset="0"/>
                        </a:rPr>
                        <a:t>” and add “</a:t>
                      </a:r>
                      <a:r>
                        <a:rPr lang="en-GB" sz="1000" dirty="0" err="1">
                          <a:solidFill>
                            <a:srgbClr val="00B050"/>
                          </a:solidFill>
                          <a:latin typeface="Comic Sans MS" panose="030F0702030302020204" pitchFamily="66" charset="0"/>
                          <a:ea typeface="coffee+tea Medium" panose="02000603000000000000" pitchFamily="50" charset="0"/>
                        </a:rPr>
                        <a:t>iendo</a:t>
                      </a:r>
                      <a:r>
                        <a:rPr lang="en-GB" sz="1000" dirty="0">
                          <a:solidFill>
                            <a:srgbClr val="00B050"/>
                          </a:solidFill>
                          <a:latin typeface="Comic Sans MS" panose="030F0702030302020204" pitchFamily="66" charset="0"/>
                          <a:ea typeface="coffee+tea Medium" panose="02000603000000000000" pitchFamily="50" charset="0"/>
                        </a:rPr>
                        <a:t>” </a:t>
                      </a:r>
                      <a:r>
                        <a:rPr lang="en-GB" sz="1000" dirty="0">
                          <a:solidFill>
                            <a:srgbClr val="00B050"/>
                          </a:solidFill>
                          <a:latin typeface="Comic Sans MS" panose="030F0702030302020204" pitchFamily="66" charset="0"/>
                          <a:ea typeface="coffee+tea Medium" panose="02000603000000000000" pitchFamily="50" charset="0"/>
                          <a:sym typeface="Wingdings" panose="05000000000000000000" pitchFamily="2" charset="2"/>
                        </a:rPr>
                        <a:t> </a:t>
                      </a:r>
                      <a:r>
                        <a:rPr lang="en-GB" sz="1000" dirty="0" err="1">
                          <a:solidFill>
                            <a:srgbClr val="00B050"/>
                          </a:solidFill>
                          <a:latin typeface="Comic Sans MS" panose="030F0702030302020204" pitchFamily="66" charset="0"/>
                          <a:ea typeface="coffee+tea Medium" panose="02000603000000000000" pitchFamily="50" charset="0"/>
                          <a:sym typeface="Wingdings" panose="05000000000000000000" pitchFamily="2" charset="2"/>
                        </a:rPr>
                        <a:t>viv</a:t>
                      </a:r>
                      <a:r>
                        <a:rPr lang="en-GB" sz="1000" b="1" dirty="0" err="1">
                          <a:solidFill>
                            <a:srgbClr val="00B050"/>
                          </a:solidFill>
                          <a:latin typeface="Comic Sans MS" panose="030F0702030302020204" pitchFamily="66" charset="0"/>
                          <a:ea typeface="coffee+tea Medium" panose="02000603000000000000" pitchFamily="50" charset="0"/>
                          <a:sym typeface="Wingdings" panose="05000000000000000000" pitchFamily="2" charset="2"/>
                        </a:rPr>
                        <a:t>iendo</a:t>
                      </a:r>
                      <a:endParaRPr lang="en-GB" sz="1000" b="1" dirty="0">
                        <a:solidFill>
                          <a:srgbClr val="00B050"/>
                        </a:solidFill>
                        <a:latin typeface="Comic Sans MS" panose="030F0702030302020204" pitchFamily="66" charset="0"/>
                        <a:ea typeface="coffee+tea Medium" panose="02000603000000000000" pitchFamily="50" charset="0"/>
                      </a:endParaRPr>
                    </a:p>
                  </a:txBody>
                  <a:tcPr>
                    <a:solidFill>
                      <a:schemeClr val="accent5">
                        <a:lumMod val="20000"/>
                        <a:lumOff val="80000"/>
                      </a:schemeClr>
                    </a:solidFill>
                  </a:tcPr>
                </a:tc>
                <a:extLst>
                  <a:ext uri="{0D108BD9-81ED-4DB2-BD59-A6C34878D82A}">
                    <a16:rowId xmlns:a16="http://schemas.microsoft.com/office/drawing/2014/main" val="63350382"/>
                  </a:ext>
                </a:extLst>
              </a:tr>
            </a:tbl>
          </a:graphicData>
        </a:graphic>
      </p:graphicFrame>
      <p:sp>
        <p:nvSpPr>
          <p:cNvPr id="21" name="TextBox 20">
            <a:extLst>
              <a:ext uri="{FF2B5EF4-FFF2-40B4-BE49-F238E27FC236}">
                <a16:creationId xmlns:a16="http://schemas.microsoft.com/office/drawing/2014/main" id="{83ADB7CB-15DB-CE32-5131-A6D677F79024}"/>
              </a:ext>
            </a:extLst>
          </p:cNvPr>
          <p:cNvSpPr txBox="1"/>
          <p:nvPr/>
        </p:nvSpPr>
        <p:spPr>
          <a:xfrm>
            <a:off x="9284698" y="1282752"/>
            <a:ext cx="548640" cy="646331"/>
          </a:xfrm>
          <a:prstGeom prst="rect">
            <a:avLst/>
          </a:prstGeom>
          <a:noFill/>
        </p:spPr>
        <p:txBody>
          <a:bodyPr wrap="square" rtlCol="0">
            <a:spAutoFit/>
          </a:bodyPr>
          <a:lstStyle/>
          <a:p>
            <a:r>
              <a:rPr lang="es-ES" sz="3600" b="1" dirty="0">
                <a:latin typeface="Comic Sans MS" panose="030F0702030302020204" pitchFamily="66" charset="0"/>
              </a:rPr>
              <a:t>+</a:t>
            </a:r>
          </a:p>
        </p:txBody>
      </p:sp>
      <p:sp>
        <p:nvSpPr>
          <p:cNvPr id="22" name="TextBox 21">
            <a:extLst>
              <a:ext uri="{FF2B5EF4-FFF2-40B4-BE49-F238E27FC236}">
                <a16:creationId xmlns:a16="http://schemas.microsoft.com/office/drawing/2014/main" id="{9FAEAA8B-A7F8-FEC5-291D-2045FD75E733}"/>
              </a:ext>
            </a:extLst>
          </p:cNvPr>
          <p:cNvSpPr txBox="1"/>
          <p:nvPr/>
        </p:nvSpPr>
        <p:spPr>
          <a:xfrm>
            <a:off x="9565421" y="2341733"/>
            <a:ext cx="3042395" cy="425758"/>
          </a:xfrm>
          <a:prstGeom prst="rect">
            <a:avLst/>
          </a:prstGeom>
          <a:noFill/>
        </p:spPr>
        <p:txBody>
          <a:bodyPr wrap="square" rtlCol="0">
            <a:spAutoFit/>
          </a:bodyPr>
          <a:lstStyle/>
          <a:p>
            <a:pPr indent="-171450">
              <a:spcBef>
                <a:spcPts val="200"/>
              </a:spcBef>
              <a:buFont typeface="Arial" panose="020B0604020202020204" pitchFamily="34" charset="0"/>
              <a:buChar char="•"/>
            </a:pPr>
            <a:r>
              <a:rPr lang="es-ES" sz="1000" dirty="0">
                <a:latin typeface="Comic Sans MS" panose="030F0702030302020204" pitchFamily="66" charset="0"/>
              </a:rPr>
              <a:t>Ella está estudiando – </a:t>
            </a:r>
            <a:r>
              <a:rPr lang="es-ES" sz="1000" i="1" dirty="0" err="1">
                <a:solidFill>
                  <a:srgbClr val="C00000"/>
                </a:solidFill>
                <a:latin typeface="Comic Sans MS" panose="030F0702030302020204" pitchFamily="66" charset="0"/>
              </a:rPr>
              <a:t>She</a:t>
            </a:r>
            <a:r>
              <a:rPr lang="es-ES" sz="1000" i="1" dirty="0">
                <a:solidFill>
                  <a:srgbClr val="C00000"/>
                </a:solidFill>
                <a:latin typeface="Comic Sans MS" panose="030F0702030302020204" pitchFamily="66" charset="0"/>
              </a:rPr>
              <a:t> is </a:t>
            </a:r>
            <a:r>
              <a:rPr lang="es-ES" sz="1000" i="1" dirty="0" err="1">
                <a:solidFill>
                  <a:srgbClr val="C00000"/>
                </a:solidFill>
                <a:latin typeface="Comic Sans MS" panose="030F0702030302020204" pitchFamily="66" charset="0"/>
              </a:rPr>
              <a:t>studying</a:t>
            </a:r>
            <a:endParaRPr lang="es-ES" sz="1000" i="1" dirty="0">
              <a:solidFill>
                <a:srgbClr val="C00000"/>
              </a:solidFill>
              <a:latin typeface="Comic Sans MS" panose="030F0702030302020204" pitchFamily="66" charset="0"/>
            </a:endParaRPr>
          </a:p>
          <a:p>
            <a:pPr indent="-171450">
              <a:spcBef>
                <a:spcPts val="200"/>
              </a:spcBef>
              <a:buFont typeface="Arial" panose="020B0604020202020204" pitchFamily="34" charset="0"/>
              <a:buChar char="•"/>
            </a:pPr>
            <a:r>
              <a:rPr lang="es-ES" sz="1000" dirty="0">
                <a:latin typeface="Comic Sans MS" panose="030F0702030302020204" pitchFamily="66" charset="0"/>
              </a:rPr>
              <a:t>Nosotros estamos comiendo – </a:t>
            </a:r>
            <a:r>
              <a:rPr lang="es-ES" sz="1000" i="1" dirty="0">
                <a:solidFill>
                  <a:srgbClr val="C00000"/>
                </a:solidFill>
                <a:latin typeface="Comic Sans MS" panose="030F0702030302020204" pitchFamily="66" charset="0"/>
              </a:rPr>
              <a:t>We are </a:t>
            </a:r>
            <a:r>
              <a:rPr lang="es-ES" sz="1000" i="1" dirty="0" err="1">
                <a:solidFill>
                  <a:srgbClr val="C00000"/>
                </a:solidFill>
                <a:latin typeface="Comic Sans MS" panose="030F0702030302020204" pitchFamily="66" charset="0"/>
              </a:rPr>
              <a:t>eating</a:t>
            </a:r>
            <a:endParaRPr lang="es-ES" sz="1000" dirty="0">
              <a:solidFill>
                <a:srgbClr val="C00000"/>
              </a:solidFill>
              <a:latin typeface="Comic Sans MS" panose="030F0702030302020204" pitchFamily="66" charset="0"/>
            </a:endParaRPr>
          </a:p>
        </p:txBody>
      </p:sp>
      <p:sp>
        <p:nvSpPr>
          <p:cNvPr id="25" name="Text Box 2">
            <a:extLst>
              <a:ext uri="{FF2B5EF4-FFF2-40B4-BE49-F238E27FC236}">
                <a16:creationId xmlns:a16="http://schemas.microsoft.com/office/drawing/2014/main" id="{F21BE73E-7B39-08EF-27E5-CF22CC3B2032}"/>
              </a:ext>
            </a:extLst>
          </p:cNvPr>
          <p:cNvSpPr txBox="1">
            <a:spLocks noChangeArrowheads="1"/>
          </p:cNvSpPr>
          <p:nvPr/>
        </p:nvSpPr>
        <p:spPr bwMode="auto">
          <a:xfrm>
            <a:off x="4118515" y="5531169"/>
            <a:ext cx="2798539" cy="3999128"/>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SER vs. ESTAR (to be)</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r>
              <a:rPr lang="en-GB" sz="1000" dirty="0">
                <a:latin typeface="Comic Sans MS" panose="030F0702030302020204" pitchFamily="66" charset="0"/>
                <a:ea typeface="Calibri" panose="020F0502020204030204" pitchFamily="34" charset="0"/>
                <a:cs typeface="Arial" panose="020B0604020202020204" pitchFamily="34" charset="0"/>
              </a:rPr>
              <a:t>“Ser” and “</a:t>
            </a:r>
            <a:r>
              <a:rPr lang="en-GB" sz="1000" dirty="0" err="1">
                <a:latin typeface="Comic Sans MS" panose="030F0702030302020204" pitchFamily="66" charset="0"/>
                <a:ea typeface="Calibri" panose="020F0502020204030204" pitchFamily="34" charset="0"/>
                <a:cs typeface="Arial" panose="020B0604020202020204" pitchFamily="34" charset="0"/>
              </a:rPr>
              <a:t>estar</a:t>
            </a:r>
            <a:r>
              <a:rPr lang="en-GB" sz="1000" dirty="0">
                <a:latin typeface="Comic Sans MS" panose="030F0702030302020204" pitchFamily="66" charset="0"/>
                <a:ea typeface="Calibri" panose="020F0502020204030204" pitchFamily="34" charset="0"/>
                <a:cs typeface="Arial" panose="020B0604020202020204" pitchFamily="34" charset="0"/>
              </a:rPr>
              <a:t>” both mean “to be” in English and they are both irregular.</a:t>
            </a: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a:p>
            <a:endParaRPr lang="en-GB" sz="500" dirty="0">
              <a:effectLst/>
              <a:latin typeface="Comic Sans MS" panose="030F0702030302020204" pitchFamily="66" charset="0"/>
              <a:ea typeface="Calibri" panose="020F0502020204030204" pitchFamily="34" charset="0"/>
              <a:cs typeface="Arial" panose="020B0604020202020204" pitchFamily="34" charset="0"/>
            </a:endParaRPr>
          </a:p>
          <a:p>
            <a:endParaRPr lang="es-ES" sz="500" b="1" dirty="0">
              <a:latin typeface="Comic Sans MS" panose="030F0702030302020204" pitchFamily="66" charset="0"/>
              <a:ea typeface="Calibri" panose="020F0502020204030204" pitchFamily="34" charset="0"/>
              <a:cs typeface="Arial" panose="020B0604020202020204" pitchFamily="34" charset="0"/>
            </a:endParaRPr>
          </a:p>
          <a:p>
            <a:r>
              <a:rPr lang="es-ES" sz="1000" b="1" dirty="0">
                <a:latin typeface="Comic Sans MS" panose="030F0702030302020204" pitchFamily="66" charset="0"/>
                <a:ea typeface="Calibri" panose="020F0502020204030204" pitchFamily="34" charset="0"/>
                <a:cs typeface="Arial" panose="020B0604020202020204" pitchFamily="34" charset="0"/>
              </a:rPr>
              <a:t>When do we use SER:</a:t>
            </a:r>
          </a:p>
          <a:p>
            <a:pPr marL="82550" indent="-82550">
              <a:buFont typeface="Arial" panose="020B0604020202020204" pitchFamily="34" charset="0"/>
              <a:buChar char="•"/>
            </a:pPr>
            <a:r>
              <a:rPr lang="es-ES" sz="1000" b="1" dirty="0" err="1">
                <a:solidFill>
                  <a:srgbClr val="7030A0"/>
                </a:solidFill>
                <a:latin typeface="Comic Sans MS" panose="030F0702030302020204" pitchFamily="66" charset="0"/>
                <a:ea typeface="Calibri" panose="020F0502020204030204" pitchFamily="34" charset="0"/>
                <a:cs typeface="Arial" panose="020B0604020202020204" pitchFamily="34" charset="0"/>
              </a:rPr>
              <a:t>Descriptions</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 </a:t>
            </a:r>
            <a:r>
              <a:rPr lang="es-ES" sz="1000" dirty="0">
                <a:latin typeface="Comic Sans MS" panose="030F0702030302020204" pitchFamily="66" charset="0"/>
                <a:ea typeface="Calibri" panose="020F0502020204030204" pitchFamily="34" charset="0"/>
                <a:cs typeface="Arial" panose="020B0604020202020204" pitchFamily="34" charset="0"/>
              </a:rPr>
              <a:t>Es bonito –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It’s</a:t>
            </a:r>
            <a:r>
              <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beautiful</a:t>
            </a:r>
            <a:endParaRPr lang="es-ES" sz="1000" dirty="0">
              <a:solidFill>
                <a:srgbClr val="7030A0"/>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7030A0"/>
                </a:solidFill>
                <a:latin typeface="Comic Sans MS" panose="030F0702030302020204" pitchFamily="66" charset="0"/>
                <a:ea typeface="Calibri" panose="020F0502020204030204" pitchFamily="34" charset="0"/>
                <a:cs typeface="Arial" panose="020B0604020202020204" pitchFamily="34" charset="0"/>
              </a:rPr>
              <a:t>Occupations</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Soy piloto – </a:t>
            </a:r>
            <a:r>
              <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rPr>
              <a:t>I am a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pilot</a:t>
            </a:r>
            <a:r>
              <a:rPr lang="es-ES"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p>
          <a:p>
            <a:pPr marL="82550" indent="-82550">
              <a:buFont typeface="Arial" panose="020B0604020202020204" pitchFamily="34" charset="0"/>
              <a:buChar char="•"/>
            </a:pPr>
            <a:r>
              <a:rPr lang="es-ES" sz="1000" b="1" dirty="0" err="1">
                <a:solidFill>
                  <a:srgbClr val="7030A0"/>
                </a:solidFill>
                <a:latin typeface="Comic Sans MS" panose="030F0702030302020204" pitchFamily="66" charset="0"/>
                <a:ea typeface="Calibri" panose="020F0502020204030204" pitchFamily="34" charset="0"/>
                <a:cs typeface="Arial" panose="020B0604020202020204" pitchFamily="34" charset="0"/>
              </a:rPr>
              <a:t>Characteristics</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Soy feo – </a:t>
            </a:r>
            <a:r>
              <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rPr>
              <a:t>I am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ugly</a:t>
            </a:r>
            <a:endPar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Time &amp; date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Es la una –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It’s</a:t>
            </a:r>
            <a:r>
              <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rPr>
              <a:t> 1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o’clock</a:t>
            </a:r>
            <a:endPar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7030A0"/>
                </a:solidFill>
                <a:latin typeface="Comic Sans MS" panose="030F0702030302020204" pitchFamily="66" charset="0"/>
                <a:ea typeface="Calibri" panose="020F0502020204030204" pitchFamily="34" charset="0"/>
                <a:cs typeface="Arial" panose="020B0604020202020204" pitchFamily="34" charset="0"/>
              </a:rPr>
              <a:t>Origin</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Soy español – </a:t>
            </a:r>
            <a:r>
              <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rPr>
              <a:t>I am Spanish</a:t>
            </a:r>
            <a:endPar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7030A0"/>
                </a:solidFill>
                <a:latin typeface="Comic Sans MS" panose="030F0702030302020204" pitchFamily="66" charset="0"/>
                <a:ea typeface="Calibri" panose="020F0502020204030204" pitchFamily="34" charset="0"/>
                <a:cs typeface="Arial" panose="020B0604020202020204" pitchFamily="34" charset="0"/>
              </a:rPr>
              <a:t>Relationships</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Es mi tía –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She</a:t>
            </a:r>
            <a:r>
              <a:rPr lang="es-ES" sz="1000" i="1" dirty="0">
                <a:solidFill>
                  <a:srgbClr val="7030A0"/>
                </a:solidFill>
                <a:latin typeface="Comic Sans MS" panose="030F0702030302020204" pitchFamily="66" charset="0"/>
                <a:ea typeface="Calibri" panose="020F0502020204030204" pitchFamily="34" charset="0"/>
                <a:cs typeface="Arial" panose="020B0604020202020204" pitchFamily="34" charset="0"/>
              </a:rPr>
              <a:t> is my </a:t>
            </a:r>
            <a:r>
              <a:rPr lang="es-ES" sz="1000" i="1" dirty="0" err="1">
                <a:solidFill>
                  <a:srgbClr val="7030A0"/>
                </a:solidFill>
                <a:latin typeface="Comic Sans MS" panose="030F0702030302020204" pitchFamily="66" charset="0"/>
                <a:ea typeface="Calibri" panose="020F0502020204030204" pitchFamily="34" charset="0"/>
                <a:cs typeface="Arial" panose="020B0604020202020204" pitchFamily="34" charset="0"/>
              </a:rPr>
              <a:t>aunt</a:t>
            </a:r>
            <a:endPar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endParaRPr>
          </a:p>
          <a:p>
            <a:endParaRPr lang="es-ES" sz="500"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a:p>
            <a:r>
              <a:rPr lang="es-ES" sz="1000" b="1" dirty="0">
                <a:latin typeface="Comic Sans MS" panose="030F0702030302020204" pitchFamily="66" charset="0"/>
                <a:ea typeface="Calibri" panose="020F0502020204030204" pitchFamily="34" charset="0"/>
                <a:cs typeface="Arial" panose="020B0604020202020204" pitchFamily="34" charset="0"/>
              </a:rPr>
              <a:t>When do we use ESTAR:</a:t>
            </a:r>
          </a:p>
          <a:p>
            <a:pPr marL="82550" indent="-82550">
              <a:buFont typeface="Arial" panose="020B0604020202020204" pitchFamily="34" charset="0"/>
              <a:buChar char="•"/>
            </a:pPr>
            <a:r>
              <a:rPr lang="es-ES" sz="1000" b="1" dirty="0">
                <a:solidFill>
                  <a:srgbClr val="008582"/>
                </a:solidFill>
                <a:latin typeface="Comic Sans MS" panose="030F0702030302020204" pitchFamily="66" charset="0"/>
                <a:ea typeface="Calibri" panose="020F0502020204030204" pitchFamily="34" charset="0"/>
                <a:cs typeface="Arial" panose="020B0604020202020204" pitchFamily="34" charset="0"/>
              </a:rPr>
              <a:t>Position</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 </a:t>
            </a:r>
            <a:r>
              <a:rPr lang="es-ES" sz="1000" dirty="0">
                <a:latin typeface="Comic Sans MS" panose="030F0702030302020204" pitchFamily="66" charset="0"/>
                <a:ea typeface="Calibri" panose="020F0502020204030204" pitchFamily="34" charset="0"/>
                <a:cs typeface="Arial" panose="020B0604020202020204" pitchFamily="34" charset="0"/>
              </a:rPr>
              <a:t>Está aquí –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It’s</a:t>
            </a:r>
            <a:r>
              <a:rPr lang="es-ES" sz="1000" i="1" dirty="0">
                <a:solidFill>
                  <a:srgbClr val="008582"/>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here</a:t>
            </a:r>
            <a:endParaRPr lang="es-ES" sz="1000" dirty="0">
              <a:solidFill>
                <a:srgbClr val="008582"/>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008582"/>
                </a:solidFill>
                <a:latin typeface="Comic Sans MS" panose="030F0702030302020204" pitchFamily="66" charset="0"/>
                <a:ea typeface="Calibri" panose="020F0502020204030204" pitchFamily="34" charset="0"/>
                <a:cs typeface="Arial" panose="020B0604020202020204" pitchFamily="34" charset="0"/>
              </a:rPr>
              <a:t>Location</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Estoy en Paris –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I’m</a:t>
            </a:r>
            <a:r>
              <a:rPr lang="es-ES" sz="1000" i="1" dirty="0">
                <a:solidFill>
                  <a:srgbClr val="008582"/>
                </a:solidFill>
                <a:latin typeface="Comic Sans MS" panose="030F0702030302020204" pitchFamily="66" charset="0"/>
                <a:ea typeface="Calibri" panose="020F0502020204030204" pitchFamily="34" charset="0"/>
                <a:cs typeface="Arial" panose="020B0604020202020204" pitchFamily="34" charset="0"/>
              </a:rPr>
              <a:t> in Paris</a:t>
            </a:r>
            <a:endParaRPr lang="es-ES" sz="1000" dirty="0">
              <a:solidFill>
                <a:srgbClr val="008582"/>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008582"/>
                </a:solidFill>
                <a:latin typeface="Comic Sans MS" panose="030F0702030302020204" pitchFamily="66" charset="0"/>
                <a:ea typeface="Calibri" panose="020F0502020204030204" pitchFamily="34" charset="0"/>
                <a:cs typeface="Arial" panose="020B0604020202020204" pitchFamily="34" charset="0"/>
              </a:rPr>
              <a:t>Action</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Está comiendo – </a:t>
            </a:r>
            <a:r>
              <a:rPr lang="es-ES" sz="1000" i="1" dirty="0">
                <a:solidFill>
                  <a:srgbClr val="008582"/>
                </a:solidFill>
                <a:latin typeface="Comic Sans MS" panose="030F0702030302020204" pitchFamily="66" charset="0"/>
                <a:ea typeface="Calibri" panose="020F0502020204030204" pitchFamily="34" charset="0"/>
                <a:cs typeface="Arial" panose="020B0604020202020204" pitchFamily="34" charset="0"/>
              </a:rPr>
              <a:t>He is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eating</a:t>
            </a:r>
            <a:endParaRPr lang="es-ES" sz="1000" i="1" dirty="0">
              <a:solidFill>
                <a:srgbClr val="008582"/>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008582"/>
                </a:solidFill>
                <a:latin typeface="Comic Sans MS" panose="030F0702030302020204" pitchFamily="66" charset="0"/>
                <a:ea typeface="Calibri" panose="020F0502020204030204" pitchFamily="34" charset="0"/>
                <a:cs typeface="Arial" panose="020B0604020202020204" pitchFamily="34" charset="0"/>
              </a:rPr>
              <a:t>Condition</a:t>
            </a:r>
            <a:r>
              <a:rPr lang="es-ES" sz="1000" b="1" dirty="0">
                <a:solidFill>
                  <a:srgbClr val="7030A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Es nuevo –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It’s</a:t>
            </a:r>
            <a:r>
              <a:rPr lang="es-ES" sz="1000" i="1" dirty="0">
                <a:solidFill>
                  <a:srgbClr val="008582"/>
                </a:solidFill>
                <a:latin typeface="Comic Sans MS" panose="030F0702030302020204" pitchFamily="66" charset="0"/>
                <a:ea typeface="Calibri" panose="020F0502020204030204" pitchFamily="34" charset="0"/>
                <a:cs typeface="Arial" panose="020B0604020202020204" pitchFamily="34" charset="0"/>
              </a:rPr>
              <a:t> new</a:t>
            </a:r>
            <a:endParaRPr lang="es-ES" sz="1000" b="1" dirty="0">
              <a:solidFill>
                <a:srgbClr val="008582"/>
              </a:solidFill>
              <a:latin typeface="Comic Sans MS" panose="030F0702030302020204" pitchFamily="66" charset="0"/>
              <a:ea typeface="Calibri" panose="020F0502020204030204" pitchFamily="34" charset="0"/>
              <a:cs typeface="Arial" panose="020B0604020202020204" pitchFamily="34" charset="0"/>
            </a:endParaRPr>
          </a:p>
          <a:p>
            <a:pPr marL="82550" indent="-82550">
              <a:buFont typeface="Arial" panose="020B0604020202020204" pitchFamily="34" charset="0"/>
              <a:buChar char="•"/>
            </a:pPr>
            <a:r>
              <a:rPr lang="es-ES" sz="1000" b="1" dirty="0" err="1">
                <a:solidFill>
                  <a:srgbClr val="008582"/>
                </a:solidFill>
                <a:latin typeface="Comic Sans MS" panose="030F0702030302020204" pitchFamily="66" charset="0"/>
                <a:ea typeface="Calibri" panose="020F0502020204030204" pitchFamily="34" charset="0"/>
                <a:cs typeface="Arial" panose="020B0604020202020204" pitchFamily="34" charset="0"/>
              </a:rPr>
              <a:t>Emotion</a:t>
            </a:r>
            <a:r>
              <a:rPr lang="es-ES" sz="1000" b="1" dirty="0">
                <a:solidFill>
                  <a:srgbClr val="008582"/>
                </a:solidFill>
                <a:latin typeface="Comic Sans MS" panose="030F0702030302020204" pitchFamily="66" charset="0"/>
                <a:ea typeface="Calibri" panose="020F0502020204030204" pitchFamily="34" charset="0"/>
                <a:cs typeface="Arial" panose="020B0604020202020204" pitchFamily="34" charset="0"/>
              </a:rPr>
              <a:t>/</a:t>
            </a:r>
            <a:r>
              <a:rPr lang="es-ES" sz="1000" b="1" dirty="0" err="1">
                <a:solidFill>
                  <a:srgbClr val="008582"/>
                </a:solidFill>
                <a:latin typeface="Comic Sans MS" panose="030F0702030302020204" pitchFamily="66" charset="0"/>
                <a:ea typeface="Calibri" panose="020F0502020204030204" pitchFamily="34" charset="0"/>
                <a:cs typeface="Arial" panose="020B0604020202020204" pitchFamily="34" charset="0"/>
              </a:rPr>
              <a:t>feeling</a:t>
            </a:r>
            <a:r>
              <a:rPr lang="es-ES" sz="1000" b="1" dirty="0">
                <a:solidFill>
                  <a:srgbClr val="FF0000"/>
                </a:solidFill>
                <a:latin typeface="Comic Sans MS" panose="030F0702030302020204" pitchFamily="66" charset="0"/>
                <a:ea typeface="Calibri" panose="020F0502020204030204" pitchFamily="34" charset="0"/>
                <a:cs typeface="Arial" panose="020B0604020202020204" pitchFamily="34" charset="0"/>
              </a:rPr>
              <a:t> </a:t>
            </a:r>
            <a:r>
              <a:rPr lang="es-ES" sz="1000" b="1" dirty="0">
                <a:latin typeface="Comic Sans MS" panose="030F0702030302020204" pitchFamily="66" charset="0"/>
                <a:ea typeface="Calibri" panose="020F0502020204030204" pitchFamily="34" charset="0"/>
                <a:cs typeface="Arial" panose="020B0604020202020204" pitchFamily="34" charset="0"/>
              </a:rPr>
              <a:t>– </a:t>
            </a:r>
            <a:r>
              <a:rPr lang="es-ES" sz="1000" dirty="0">
                <a:latin typeface="Comic Sans MS" panose="030F0702030302020204" pitchFamily="66" charset="0"/>
                <a:ea typeface="Calibri" panose="020F0502020204030204" pitchFamily="34" charset="0"/>
                <a:cs typeface="Arial" panose="020B0604020202020204" pitchFamily="34" charset="0"/>
              </a:rPr>
              <a:t>Está triste –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He’s</a:t>
            </a:r>
            <a:r>
              <a:rPr lang="es-ES" sz="1000" i="1" dirty="0">
                <a:solidFill>
                  <a:srgbClr val="008582"/>
                </a:solidFill>
                <a:latin typeface="Comic Sans MS" panose="030F0702030302020204" pitchFamily="66" charset="0"/>
                <a:ea typeface="Calibri" panose="020F0502020204030204" pitchFamily="34" charset="0"/>
                <a:cs typeface="Arial" panose="020B0604020202020204" pitchFamily="34" charset="0"/>
              </a:rPr>
              <a:t> </a:t>
            </a:r>
            <a:r>
              <a:rPr lang="es-ES" sz="1000" i="1" dirty="0" err="1">
                <a:solidFill>
                  <a:srgbClr val="008582"/>
                </a:solidFill>
                <a:latin typeface="Comic Sans MS" panose="030F0702030302020204" pitchFamily="66" charset="0"/>
                <a:ea typeface="Calibri" panose="020F0502020204030204" pitchFamily="34" charset="0"/>
                <a:cs typeface="Arial" panose="020B0604020202020204" pitchFamily="34" charset="0"/>
              </a:rPr>
              <a:t>sad</a:t>
            </a:r>
            <a:endParaRPr lang="es-ES" sz="1000" b="1" dirty="0">
              <a:solidFill>
                <a:srgbClr val="008582"/>
              </a:solidFill>
              <a:latin typeface="Comic Sans MS" panose="030F0702030302020204" pitchFamily="66" charset="0"/>
              <a:ea typeface="Calibri" panose="020F0502020204030204" pitchFamily="34" charset="0"/>
              <a:cs typeface="Arial" panose="020B0604020202020204" pitchFamily="34" charset="0"/>
            </a:endParaRPr>
          </a:p>
        </p:txBody>
      </p:sp>
      <p:graphicFrame>
        <p:nvGraphicFramePr>
          <p:cNvPr id="26" name="Table 25">
            <a:extLst>
              <a:ext uri="{FF2B5EF4-FFF2-40B4-BE49-F238E27FC236}">
                <a16:creationId xmlns:a16="http://schemas.microsoft.com/office/drawing/2014/main" id="{ED4973C0-EF95-80C1-1C51-429BFC84A3C8}"/>
              </a:ext>
            </a:extLst>
          </p:cNvPr>
          <p:cNvGraphicFramePr>
            <a:graphicFrameLocks noGrp="1"/>
          </p:cNvGraphicFramePr>
          <p:nvPr>
            <p:extLst>
              <p:ext uri="{D42A27DB-BD31-4B8C-83A1-F6EECF244321}">
                <p14:modId xmlns:p14="http://schemas.microsoft.com/office/powerpoint/2010/main" val="4072217021"/>
              </p:ext>
            </p:extLst>
          </p:nvPr>
        </p:nvGraphicFramePr>
        <p:xfrm>
          <a:off x="4195222" y="6138210"/>
          <a:ext cx="2636373" cy="1143000"/>
        </p:xfrm>
        <a:graphic>
          <a:graphicData uri="http://schemas.openxmlformats.org/drawingml/2006/table">
            <a:tbl>
              <a:tblPr firstRow="1" bandRow="1">
                <a:tableStyleId>{5940675A-B579-460E-94D1-54222C63F5DA}</a:tableStyleId>
              </a:tblPr>
              <a:tblGrid>
                <a:gridCol w="1835468">
                  <a:extLst>
                    <a:ext uri="{9D8B030D-6E8A-4147-A177-3AD203B41FA5}">
                      <a16:colId xmlns:a16="http://schemas.microsoft.com/office/drawing/2014/main" val="1936171767"/>
                    </a:ext>
                  </a:extLst>
                </a:gridCol>
                <a:gridCol w="800905">
                  <a:extLst>
                    <a:ext uri="{9D8B030D-6E8A-4147-A177-3AD203B41FA5}">
                      <a16:colId xmlns:a16="http://schemas.microsoft.com/office/drawing/2014/main" val="599673745"/>
                    </a:ext>
                  </a:extLst>
                </a:gridCol>
              </a:tblGrid>
              <a:tr h="0">
                <a:tc gridSpan="2">
                  <a:txBody>
                    <a:bodyPr/>
                    <a:lstStyle/>
                    <a:p>
                      <a:pPr algn="ctr"/>
                      <a:r>
                        <a:rPr lang="en-GB" sz="900" b="1" dirty="0">
                          <a:solidFill>
                            <a:srgbClr val="7030A0"/>
                          </a:solidFill>
                          <a:latin typeface="Comic Sans MS" panose="030F0702030302020204" pitchFamily="66" charset="0"/>
                          <a:ea typeface="coffee+tea Medium" panose="02000603000000000000" pitchFamily="50" charset="0"/>
                        </a:rPr>
                        <a:t>Ser</a:t>
                      </a:r>
                      <a:r>
                        <a:rPr lang="en-GB" sz="900" b="1" dirty="0">
                          <a:solidFill>
                            <a:schemeClr val="tx1"/>
                          </a:solidFill>
                          <a:latin typeface="Comic Sans MS" panose="030F0702030302020204" pitchFamily="66" charset="0"/>
                          <a:ea typeface="coffee+tea Medium" panose="02000603000000000000" pitchFamily="50" charset="0"/>
                        </a:rPr>
                        <a:t> and </a:t>
                      </a:r>
                      <a:r>
                        <a:rPr lang="en-GB" sz="900" b="1" dirty="0" err="1">
                          <a:solidFill>
                            <a:srgbClr val="FF0000"/>
                          </a:solidFill>
                          <a:latin typeface="Comic Sans MS" panose="030F0702030302020204" pitchFamily="66" charset="0"/>
                          <a:ea typeface="coffee+tea Medium" panose="02000603000000000000" pitchFamily="50" charset="0"/>
                        </a:rPr>
                        <a:t>Estar</a:t>
                      </a:r>
                      <a:r>
                        <a:rPr lang="en-GB" sz="900" b="1" dirty="0">
                          <a:solidFill>
                            <a:schemeClr val="tx1"/>
                          </a:solidFill>
                          <a:latin typeface="Comic Sans MS" panose="030F0702030302020204" pitchFamily="66" charset="0"/>
                          <a:ea typeface="coffee+tea Medium" panose="02000603000000000000" pitchFamily="50" charset="0"/>
                        </a:rPr>
                        <a:t> in the present</a:t>
                      </a:r>
                    </a:p>
                  </a:txBody>
                  <a:tcPr>
                    <a:solidFill>
                      <a:srgbClr val="00F2EC"/>
                    </a:solidFill>
                  </a:tcPr>
                </a:tc>
                <a:tc hMerge="1">
                  <a:txBody>
                    <a:bodyPr/>
                    <a:lstStyle/>
                    <a:p>
                      <a:endParaRPr lang="en-GB"/>
                    </a:p>
                  </a:txBody>
                  <a:tcPr/>
                </a:tc>
                <a:extLst>
                  <a:ext uri="{0D108BD9-81ED-4DB2-BD59-A6C34878D82A}">
                    <a16:rowId xmlns:a16="http://schemas.microsoft.com/office/drawing/2014/main" val="657417348"/>
                  </a:ext>
                </a:extLst>
              </a:tr>
              <a:tr h="0">
                <a:tc>
                  <a:txBody>
                    <a:bodyPr/>
                    <a:lstStyle/>
                    <a:p>
                      <a:r>
                        <a:rPr lang="en-GB" sz="900" dirty="0">
                          <a:latin typeface="Comic Sans MS" panose="030F0702030302020204" pitchFamily="66" charset="0"/>
                          <a:ea typeface="coffee+tea Medium" panose="02000603000000000000" pitchFamily="50" charset="0"/>
                        </a:rPr>
                        <a:t>(</a:t>
                      </a:r>
                      <a:r>
                        <a:rPr lang="en-GB" sz="900" dirty="0" err="1">
                          <a:latin typeface="Comic Sans MS" panose="030F0702030302020204" pitchFamily="66" charset="0"/>
                          <a:ea typeface="coffee+tea Medium" panose="02000603000000000000" pitchFamily="50" charset="0"/>
                        </a:rPr>
                        <a:t>Yo</a:t>
                      </a:r>
                      <a:r>
                        <a:rPr lang="en-GB" sz="900" dirty="0">
                          <a:latin typeface="Comic Sans MS" panose="030F0702030302020204" pitchFamily="66" charset="0"/>
                          <a:ea typeface="coffee+tea Medium" panose="02000603000000000000" pitchFamily="50" charset="0"/>
                        </a:rPr>
                        <a:t>)</a:t>
                      </a:r>
                      <a:r>
                        <a:rPr lang="en-GB" sz="900" baseline="0" dirty="0">
                          <a:latin typeface="Comic Sans MS" panose="030F0702030302020204" pitchFamily="66" charset="0"/>
                          <a:ea typeface="coffee+tea Medium" panose="02000603000000000000" pitchFamily="50" charset="0"/>
                        </a:rPr>
                        <a:t> </a:t>
                      </a:r>
                      <a:r>
                        <a:rPr lang="en-GB" sz="900" b="1" baseline="0" dirty="0">
                          <a:solidFill>
                            <a:srgbClr val="7030A0"/>
                          </a:solidFill>
                          <a:latin typeface="Comic Sans MS" panose="030F0702030302020204" pitchFamily="66" charset="0"/>
                          <a:ea typeface="coffee+tea Medium" panose="02000603000000000000" pitchFamily="50" charset="0"/>
                        </a:rPr>
                        <a:t>soy</a:t>
                      </a:r>
                      <a:r>
                        <a:rPr lang="en-GB" sz="900" b="1" baseline="0" dirty="0">
                          <a:latin typeface="Comic Sans MS" panose="030F0702030302020204" pitchFamily="66" charset="0"/>
                          <a:ea typeface="coffee+tea Medium" panose="02000603000000000000" pitchFamily="50" charset="0"/>
                        </a:rPr>
                        <a:t>/</a:t>
                      </a:r>
                      <a:r>
                        <a:rPr lang="en-GB" sz="900" b="1" baseline="0" dirty="0" err="1">
                          <a:solidFill>
                            <a:srgbClr val="008582"/>
                          </a:solidFill>
                          <a:latin typeface="Comic Sans MS" panose="030F0702030302020204" pitchFamily="66" charset="0"/>
                          <a:ea typeface="coffee+tea Medium" panose="02000603000000000000" pitchFamily="50" charset="0"/>
                        </a:rPr>
                        <a:t>estoy</a:t>
                      </a:r>
                      <a:endParaRPr lang="en-GB" sz="900" b="1" baseline="0" dirty="0">
                        <a:solidFill>
                          <a:srgbClr val="008582"/>
                        </a:solidFill>
                        <a:latin typeface="Comic Sans MS" panose="030F0702030302020204" pitchFamily="66" charset="0"/>
                        <a:ea typeface="coffee+tea Medium" panose="02000603000000000000" pitchFamily="50" charset="0"/>
                      </a:endParaRPr>
                    </a:p>
                    <a:p>
                      <a:r>
                        <a:rPr lang="en-GB" sz="900" dirty="0">
                          <a:latin typeface="Comic Sans MS" panose="030F0702030302020204" pitchFamily="66" charset="0"/>
                          <a:ea typeface="coffee+tea Medium" panose="02000603000000000000" pitchFamily="50" charset="0"/>
                        </a:rPr>
                        <a:t>(Tú)</a:t>
                      </a:r>
                      <a:r>
                        <a:rPr lang="en-GB" sz="900" baseline="0" dirty="0">
                          <a:latin typeface="Comic Sans MS" panose="030F0702030302020204" pitchFamily="66" charset="0"/>
                          <a:ea typeface="coffee+tea Medium" panose="02000603000000000000" pitchFamily="50" charset="0"/>
                        </a:rPr>
                        <a:t> </a:t>
                      </a:r>
                      <a:r>
                        <a:rPr lang="en-GB" sz="900" b="1" baseline="0" dirty="0" err="1">
                          <a:solidFill>
                            <a:srgbClr val="7030A0"/>
                          </a:solidFill>
                          <a:latin typeface="Comic Sans MS" panose="030F0702030302020204" pitchFamily="66" charset="0"/>
                          <a:ea typeface="coffee+tea Medium" panose="02000603000000000000" pitchFamily="50" charset="0"/>
                        </a:rPr>
                        <a:t>eres</a:t>
                      </a:r>
                      <a:r>
                        <a:rPr lang="en-GB" sz="900" b="1" baseline="0" dirty="0">
                          <a:latin typeface="Comic Sans MS" panose="030F0702030302020204" pitchFamily="66" charset="0"/>
                          <a:ea typeface="coffee+tea Medium" panose="02000603000000000000" pitchFamily="50" charset="0"/>
                        </a:rPr>
                        <a:t>/</a:t>
                      </a:r>
                      <a:r>
                        <a:rPr lang="en-GB" sz="900" b="1" baseline="0" dirty="0" err="1">
                          <a:solidFill>
                            <a:srgbClr val="008582"/>
                          </a:solidFill>
                          <a:latin typeface="Comic Sans MS" panose="030F0702030302020204" pitchFamily="66" charset="0"/>
                          <a:ea typeface="coffee+tea Medium" panose="02000603000000000000" pitchFamily="50" charset="0"/>
                        </a:rPr>
                        <a:t>estás</a:t>
                      </a:r>
                      <a:endParaRPr lang="en-GB" sz="900" b="1" baseline="0" dirty="0">
                        <a:solidFill>
                          <a:srgbClr val="008582"/>
                        </a:solidFill>
                        <a:latin typeface="Comic Sans MS" panose="030F0702030302020204" pitchFamily="66" charset="0"/>
                        <a:ea typeface="coffee+tea Medium" panose="02000603000000000000" pitchFamily="50" charset="0"/>
                      </a:endParaRPr>
                    </a:p>
                    <a:p>
                      <a:r>
                        <a:rPr lang="en-GB" sz="900" dirty="0">
                          <a:latin typeface="Comic Sans MS" panose="030F0702030302020204" pitchFamily="66" charset="0"/>
                          <a:ea typeface="coffee+tea Medium" panose="02000603000000000000" pitchFamily="50" charset="0"/>
                        </a:rPr>
                        <a:t>(</a:t>
                      </a:r>
                      <a:r>
                        <a:rPr lang="en-GB" sz="900" dirty="0" err="1">
                          <a:latin typeface="Comic Sans MS" panose="030F0702030302020204" pitchFamily="66" charset="0"/>
                          <a:ea typeface="coffee+tea Medium" panose="02000603000000000000" pitchFamily="50" charset="0"/>
                        </a:rPr>
                        <a:t>Él</a:t>
                      </a:r>
                      <a:r>
                        <a:rPr lang="en-GB" sz="900" dirty="0">
                          <a:latin typeface="Comic Sans MS" panose="030F0702030302020204" pitchFamily="66" charset="0"/>
                          <a:ea typeface="coffee+tea Medium" panose="02000603000000000000" pitchFamily="50" charset="0"/>
                        </a:rPr>
                        <a:t>/</a:t>
                      </a:r>
                      <a:r>
                        <a:rPr lang="en-GB" sz="900" dirty="0" err="1">
                          <a:latin typeface="Comic Sans MS" panose="030F0702030302020204" pitchFamily="66" charset="0"/>
                          <a:ea typeface="coffee+tea Medium" panose="02000603000000000000" pitchFamily="50" charset="0"/>
                        </a:rPr>
                        <a:t>ella</a:t>
                      </a:r>
                      <a:r>
                        <a:rPr lang="en-GB" sz="900" dirty="0">
                          <a:latin typeface="Comic Sans MS" panose="030F0702030302020204" pitchFamily="66" charset="0"/>
                          <a:ea typeface="coffee+tea Medium" panose="02000603000000000000" pitchFamily="50" charset="0"/>
                        </a:rPr>
                        <a:t>)</a:t>
                      </a:r>
                      <a:r>
                        <a:rPr lang="en-GB" sz="900" baseline="0" dirty="0">
                          <a:latin typeface="Comic Sans MS" panose="030F0702030302020204" pitchFamily="66" charset="0"/>
                          <a:ea typeface="coffee+tea Medium" panose="02000603000000000000" pitchFamily="50" charset="0"/>
                        </a:rPr>
                        <a:t> </a:t>
                      </a:r>
                      <a:r>
                        <a:rPr lang="en-GB" sz="900" b="1" baseline="0" dirty="0">
                          <a:solidFill>
                            <a:srgbClr val="7030A0"/>
                          </a:solidFill>
                          <a:latin typeface="Comic Sans MS" panose="030F0702030302020204" pitchFamily="66" charset="0"/>
                          <a:ea typeface="coffee+tea Medium" panose="02000603000000000000" pitchFamily="50" charset="0"/>
                        </a:rPr>
                        <a:t>es</a:t>
                      </a:r>
                      <a:r>
                        <a:rPr lang="en-GB" sz="900" b="1" baseline="0" dirty="0">
                          <a:latin typeface="Comic Sans MS" panose="030F0702030302020204" pitchFamily="66" charset="0"/>
                          <a:ea typeface="coffee+tea Medium" panose="02000603000000000000" pitchFamily="50" charset="0"/>
                        </a:rPr>
                        <a:t>/</a:t>
                      </a:r>
                      <a:r>
                        <a:rPr lang="en-GB" sz="900" b="1" baseline="0" dirty="0" err="1">
                          <a:solidFill>
                            <a:srgbClr val="008582"/>
                          </a:solidFill>
                          <a:latin typeface="Comic Sans MS" panose="030F0702030302020204" pitchFamily="66" charset="0"/>
                          <a:ea typeface="coffee+tea Medium" panose="02000603000000000000" pitchFamily="50" charset="0"/>
                        </a:rPr>
                        <a:t>está</a:t>
                      </a:r>
                      <a:endParaRPr lang="en-GB" sz="900" b="1" baseline="0" dirty="0">
                        <a:solidFill>
                          <a:srgbClr val="008582"/>
                        </a:solidFill>
                        <a:latin typeface="Comic Sans MS" panose="030F0702030302020204" pitchFamily="66" charset="0"/>
                        <a:ea typeface="coffee+tea Medium" panose="02000603000000000000" pitchFamily="50" charset="0"/>
                      </a:endParaRPr>
                    </a:p>
                    <a:p>
                      <a:r>
                        <a:rPr lang="en-GB" sz="900" dirty="0">
                          <a:latin typeface="Comic Sans MS" panose="030F0702030302020204" pitchFamily="66" charset="0"/>
                          <a:ea typeface="coffee+tea Medium" panose="02000603000000000000" pitchFamily="50" charset="0"/>
                        </a:rPr>
                        <a:t>(</a:t>
                      </a:r>
                      <a:r>
                        <a:rPr lang="en-GB" sz="900" dirty="0" err="1">
                          <a:latin typeface="Comic Sans MS" panose="030F0702030302020204" pitchFamily="66" charset="0"/>
                          <a:ea typeface="coffee+tea Medium" panose="02000603000000000000" pitchFamily="50" charset="0"/>
                        </a:rPr>
                        <a:t>Nosotros</a:t>
                      </a:r>
                      <a:r>
                        <a:rPr lang="en-GB" sz="900" dirty="0">
                          <a:latin typeface="Comic Sans MS" panose="030F0702030302020204" pitchFamily="66" charset="0"/>
                          <a:ea typeface="coffee+tea Medium" panose="02000603000000000000" pitchFamily="50" charset="0"/>
                        </a:rPr>
                        <a:t>/as) </a:t>
                      </a:r>
                      <a:r>
                        <a:rPr lang="en-GB" sz="900" b="1" dirty="0" err="1">
                          <a:solidFill>
                            <a:srgbClr val="7030A0"/>
                          </a:solidFill>
                          <a:latin typeface="Comic Sans MS" panose="030F0702030302020204" pitchFamily="66" charset="0"/>
                          <a:ea typeface="coffee+tea Medium" panose="02000603000000000000" pitchFamily="50" charset="0"/>
                        </a:rPr>
                        <a:t>somos</a:t>
                      </a:r>
                      <a:r>
                        <a:rPr lang="en-GB" sz="900" b="1" dirty="0">
                          <a:latin typeface="Comic Sans MS" panose="030F0702030302020204" pitchFamily="66" charset="0"/>
                          <a:ea typeface="coffee+tea Medium" panose="02000603000000000000" pitchFamily="50" charset="0"/>
                        </a:rPr>
                        <a:t>/</a:t>
                      </a:r>
                      <a:r>
                        <a:rPr lang="en-GB" sz="900" b="1" dirty="0" err="1">
                          <a:solidFill>
                            <a:srgbClr val="008582"/>
                          </a:solidFill>
                          <a:latin typeface="Comic Sans MS" panose="030F0702030302020204" pitchFamily="66" charset="0"/>
                          <a:ea typeface="coffee+tea Medium" panose="02000603000000000000" pitchFamily="50" charset="0"/>
                        </a:rPr>
                        <a:t>estamos</a:t>
                      </a:r>
                      <a:endParaRPr lang="en-GB" sz="900" b="1" dirty="0">
                        <a:solidFill>
                          <a:srgbClr val="008582"/>
                        </a:solidFill>
                        <a:latin typeface="Comic Sans MS" panose="030F0702030302020204" pitchFamily="66" charset="0"/>
                        <a:ea typeface="coffee+tea Medium" panose="02000603000000000000" pitchFamily="50" charset="0"/>
                      </a:endParaRPr>
                    </a:p>
                    <a:p>
                      <a:r>
                        <a:rPr lang="en-GB" sz="900" dirty="0">
                          <a:latin typeface="Comic Sans MS" panose="030F0702030302020204" pitchFamily="66" charset="0"/>
                          <a:ea typeface="coffee+tea Medium" panose="02000603000000000000" pitchFamily="50" charset="0"/>
                        </a:rPr>
                        <a:t>(</a:t>
                      </a:r>
                      <a:r>
                        <a:rPr lang="en-GB" sz="900" dirty="0" err="1">
                          <a:latin typeface="Comic Sans MS" panose="030F0702030302020204" pitchFamily="66" charset="0"/>
                          <a:ea typeface="coffee+tea Medium" panose="02000603000000000000" pitchFamily="50" charset="0"/>
                        </a:rPr>
                        <a:t>Vosotros</a:t>
                      </a:r>
                      <a:r>
                        <a:rPr lang="en-GB" sz="900" dirty="0">
                          <a:latin typeface="Comic Sans MS" panose="030F0702030302020204" pitchFamily="66" charset="0"/>
                          <a:ea typeface="coffee+tea Medium" panose="02000603000000000000" pitchFamily="50" charset="0"/>
                        </a:rPr>
                        <a:t>/as) </a:t>
                      </a:r>
                      <a:r>
                        <a:rPr lang="en-GB" sz="900" b="1" dirty="0" err="1">
                          <a:solidFill>
                            <a:srgbClr val="7030A0"/>
                          </a:solidFill>
                          <a:latin typeface="Comic Sans MS" panose="030F0702030302020204" pitchFamily="66" charset="0"/>
                          <a:ea typeface="coffee+tea Medium" panose="02000603000000000000" pitchFamily="50" charset="0"/>
                        </a:rPr>
                        <a:t>sois</a:t>
                      </a:r>
                      <a:r>
                        <a:rPr lang="en-GB" sz="900" b="1" dirty="0">
                          <a:latin typeface="Comic Sans MS" panose="030F0702030302020204" pitchFamily="66" charset="0"/>
                          <a:ea typeface="coffee+tea Medium" panose="02000603000000000000" pitchFamily="50" charset="0"/>
                        </a:rPr>
                        <a:t>/</a:t>
                      </a:r>
                      <a:r>
                        <a:rPr lang="en-GB" sz="900" b="1" dirty="0" err="1">
                          <a:solidFill>
                            <a:srgbClr val="008582"/>
                          </a:solidFill>
                          <a:latin typeface="Comic Sans MS" panose="030F0702030302020204" pitchFamily="66" charset="0"/>
                          <a:ea typeface="coffee+tea Medium" panose="02000603000000000000" pitchFamily="50" charset="0"/>
                        </a:rPr>
                        <a:t>estáis</a:t>
                      </a:r>
                      <a:endParaRPr lang="en-GB" sz="900" b="1" dirty="0">
                        <a:solidFill>
                          <a:srgbClr val="008582"/>
                        </a:solidFill>
                        <a:latin typeface="Comic Sans MS" panose="030F0702030302020204" pitchFamily="66" charset="0"/>
                        <a:ea typeface="coffee+tea Medium" panose="02000603000000000000" pitchFamily="50" charset="0"/>
                      </a:endParaRPr>
                    </a:p>
                    <a:p>
                      <a:r>
                        <a:rPr lang="en-GB" sz="900" dirty="0">
                          <a:latin typeface="Comic Sans MS" panose="030F0702030302020204" pitchFamily="66" charset="0"/>
                          <a:ea typeface="coffee+tea Medium" panose="02000603000000000000" pitchFamily="50" charset="0"/>
                        </a:rPr>
                        <a:t>(</a:t>
                      </a:r>
                      <a:r>
                        <a:rPr lang="en-GB" sz="900" dirty="0" err="1">
                          <a:latin typeface="Comic Sans MS" panose="030F0702030302020204" pitchFamily="66" charset="0"/>
                          <a:ea typeface="coffee+tea Medium" panose="02000603000000000000" pitchFamily="50" charset="0"/>
                        </a:rPr>
                        <a:t>Ellos</a:t>
                      </a:r>
                      <a:r>
                        <a:rPr lang="en-GB" sz="900" dirty="0">
                          <a:latin typeface="Comic Sans MS" panose="030F0702030302020204" pitchFamily="66" charset="0"/>
                          <a:ea typeface="coffee+tea Medium" panose="02000603000000000000" pitchFamily="50" charset="0"/>
                        </a:rPr>
                        <a:t>/as)</a:t>
                      </a:r>
                      <a:r>
                        <a:rPr lang="en-GB" sz="900" baseline="0" dirty="0">
                          <a:latin typeface="Comic Sans MS" panose="030F0702030302020204" pitchFamily="66" charset="0"/>
                          <a:ea typeface="coffee+tea Medium" panose="02000603000000000000" pitchFamily="50" charset="0"/>
                        </a:rPr>
                        <a:t> </a:t>
                      </a:r>
                      <a:r>
                        <a:rPr lang="en-GB" sz="900" b="1" baseline="0" dirty="0">
                          <a:solidFill>
                            <a:srgbClr val="7030A0"/>
                          </a:solidFill>
                          <a:latin typeface="Comic Sans MS" panose="030F0702030302020204" pitchFamily="66" charset="0"/>
                          <a:ea typeface="coffee+tea Medium" panose="02000603000000000000" pitchFamily="50" charset="0"/>
                        </a:rPr>
                        <a:t>son</a:t>
                      </a:r>
                      <a:r>
                        <a:rPr lang="en-GB" sz="900" b="1" baseline="0" dirty="0">
                          <a:latin typeface="Comic Sans MS" panose="030F0702030302020204" pitchFamily="66" charset="0"/>
                          <a:ea typeface="coffee+tea Medium" panose="02000603000000000000" pitchFamily="50" charset="0"/>
                        </a:rPr>
                        <a:t>/</a:t>
                      </a:r>
                      <a:r>
                        <a:rPr lang="en-GB" sz="900" b="1" baseline="0" dirty="0" err="1">
                          <a:solidFill>
                            <a:srgbClr val="008582"/>
                          </a:solidFill>
                          <a:latin typeface="Comic Sans MS" panose="030F0702030302020204" pitchFamily="66" charset="0"/>
                          <a:ea typeface="coffee+tea Medium" panose="02000603000000000000" pitchFamily="50" charset="0"/>
                        </a:rPr>
                        <a:t>están</a:t>
                      </a:r>
                      <a:endParaRPr lang="en-GB" sz="900" b="1" dirty="0">
                        <a:solidFill>
                          <a:srgbClr val="008582"/>
                        </a:solidFill>
                        <a:latin typeface="Comic Sans MS" panose="030F0702030302020204" pitchFamily="66" charset="0"/>
                        <a:ea typeface="coffee+tea Medium" panose="02000603000000000000" pitchFamily="50" charset="0"/>
                      </a:endParaRPr>
                    </a:p>
                  </a:txBody>
                  <a:tcPr>
                    <a:solidFill>
                      <a:srgbClr val="CCFFFF"/>
                    </a:solidFill>
                  </a:tcPr>
                </a:tc>
                <a:tc>
                  <a:txBody>
                    <a:bodyPr/>
                    <a:lstStyle/>
                    <a:p>
                      <a:r>
                        <a:rPr lang="en-GB" sz="900" i="1" dirty="0">
                          <a:latin typeface="Comic Sans MS" panose="030F0702030302020204" pitchFamily="66" charset="0"/>
                          <a:ea typeface="coffee+tea Medium" panose="02000603000000000000" pitchFamily="50" charset="0"/>
                        </a:rPr>
                        <a:t>I am</a:t>
                      </a:r>
                    </a:p>
                    <a:p>
                      <a:r>
                        <a:rPr lang="en-GB" sz="900" i="1" dirty="0">
                          <a:latin typeface="Comic Sans MS" panose="030F0702030302020204" pitchFamily="66" charset="0"/>
                          <a:ea typeface="coffee+tea Medium" panose="02000603000000000000" pitchFamily="50" charset="0"/>
                        </a:rPr>
                        <a:t>You are</a:t>
                      </a:r>
                    </a:p>
                    <a:p>
                      <a:r>
                        <a:rPr lang="en-GB" sz="900" i="1" dirty="0">
                          <a:latin typeface="Comic Sans MS" panose="030F0702030302020204" pitchFamily="66" charset="0"/>
                          <a:ea typeface="coffee+tea Medium" panose="02000603000000000000" pitchFamily="50" charset="0"/>
                        </a:rPr>
                        <a:t>He/she is</a:t>
                      </a:r>
                    </a:p>
                    <a:p>
                      <a:r>
                        <a:rPr lang="en-GB" sz="900" i="1" dirty="0">
                          <a:latin typeface="Comic Sans MS" panose="030F0702030302020204" pitchFamily="66" charset="0"/>
                          <a:ea typeface="coffee+tea Medium" panose="02000603000000000000" pitchFamily="50" charset="0"/>
                        </a:rPr>
                        <a:t>We are</a:t>
                      </a:r>
                    </a:p>
                    <a:p>
                      <a:r>
                        <a:rPr lang="en-GB" sz="900" i="1" dirty="0">
                          <a:latin typeface="Comic Sans MS" panose="030F0702030302020204" pitchFamily="66" charset="0"/>
                          <a:ea typeface="coffee+tea Medium" panose="02000603000000000000" pitchFamily="50" charset="0"/>
                        </a:rPr>
                        <a:t>You all are</a:t>
                      </a:r>
                    </a:p>
                    <a:p>
                      <a:r>
                        <a:rPr lang="en-GB" sz="900" i="1" dirty="0">
                          <a:latin typeface="Comic Sans MS" panose="030F0702030302020204" pitchFamily="66" charset="0"/>
                          <a:ea typeface="coffee+tea Medium" panose="02000603000000000000" pitchFamily="50" charset="0"/>
                        </a:rPr>
                        <a:t>They are</a:t>
                      </a:r>
                    </a:p>
                  </a:txBody>
                  <a:tcPr>
                    <a:solidFill>
                      <a:srgbClr val="CCFFFF"/>
                    </a:solidFill>
                  </a:tcPr>
                </a:tc>
                <a:extLst>
                  <a:ext uri="{0D108BD9-81ED-4DB2-BD59-A6C34878D82A}">
                    <a16:rowId xmlns:a16="http://schemas.microsoft.com/office/drawing/2014/main" val="683073120"/>
                  </a:ext>
                </a:extLst>
              </a:tr>
            </a:tbl>
          </a:graphicData>
        </a:graphic>
      </p:graphicFrame>
      <p:sp>
        <p:nvSpPr>
          <p:cNvPr id="28" name="Text Box 2">
            <a:extLst>
              <a:ext uri="{FF2B5EF4-FFF2-40B4-BE49-F238E27FC236}">
                <a16:creationId xmlns:a16="http://schemas.microsoft.com/office/drawing/2014/main" id="{618DC4D6-EE2B-2F59-448F-85F114ED7A07}"/>
              </a:ext>
            </a:extLst>
          </p:cNvPr>
          <p:cNvSpPr txBox="1">
            <a:spLocks noChangeArrowheads="1"/>
          </p:cNvSpPr>
          <p:nvPr/>
        </p:nvSpPr>
        <p:spPr bwMode="auto">
          <a:xfrm>
            <a:off x="7028112" y="2865601"/>
            <a:ext cx="5683069" cy="1339973"/>
          </a:xfrm>
          <a:prstGeom prst="rect">
            <a:avLst/>
          </a:prstGeom>
          <a:pattFill prst="wdUpDiag">
            <a:fgClr>
              <a:srgbClr val="FCEEE4"/>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n-GB" sz="1000" b="1" u="sng" dirty="0">
                <a:effectLst/>
                <a:latin typeface="Comic Sans MS" panose="030F0702030302020204" pitchFamily="66" charset="0"/>
                <a:ea typeface="Calibri" panose="020F0502020204030204" pitchFamily="34" charset="0"/>
                <a:cs typeface="Calibri" panose="020F0502020204030204" pitchFamily="34" charset="0"/>
              </a:rPr>
              <a:t>USING “DESDE HACE” IN SPANISH</a:t>
            </a:r>
            <a:endParaRPr lang="en-GB" sz="1000" u="sng" dirty="0">
              <a:effectLst/>
              <a:latin typeface="Comic Sans MS" panose="030F0702030302020204" pitchFamily="66" charset="0"/>
              <a:ea typeface="Calibri" panose="020F0502020204030204" pitchFamily="34" charset="0"/>
              <a:cs typeface="Arial" panose="020B0604020202020204" pitchFamily="34" charset="0"/>
            </a:endParaRPr>
          </a:p>
          <a:p>
            <a:r>
              <a:rPr lang="es-ES" sz="1000" dirty="0">
                <a:latin typeface="Comic Sans MS" panose="030F0702030302020204" pitchFamily="66" charset="0"/>
                <a:ea typeface="coffee+tea Medium" panose="02000603000000000000" pitchFamily="50" charset="0"/>
                <a:cs typeface="Times New Roman" panose="02020603050405020304" pitchFamily="18" charset="0"/>
              </a:rPr>
              <a:t>To </a:t>
            </a:r>
            <a:r>
              <a:rPr lang="es-ES" sz="1000" dirty="0" err="1">
                <a:latin typeface="Comic Sans MS" panose="030F0702030302020204" pitchFamily="66" charset="0"/>
                <a:ea typeface="coffee+tea Medium" panose="02000603000000000000" pitchFamily="50" charset="0"/>
                <a:cs typeface="Times New Roman" panose="02020603050405020304" pitchFamily="18" charset="0"/>
              </a:rPr>
              <a:t>say</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how </a:t>
            </a:r>
            <a:r>
              <a:rPr lang="es-ES" sz="1000" dirty="0" err="1">
                <a:latin typeface="Comic Sans MS" panose="030F0702030302020204" pitchFamily="66" charset="0"/>
                <a:ea typeface="coffee+tea Medium" panose="02000603000000000000" pitchFamily="50" charset="0"/>
                <a:cs typeface="Times New Roman" panose="02020603050405020304" pitchFamily="18" charset="0"/>
              </a:rPr>
              <a:t>long</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you have </a:t>
            </a:r>
            <a:r>
              <a:rPr lang="es-ES" sz="1000" dirty="0" err="1">
                <a:latin typeface="Comic Sans MS" panose="030F0702030302020204" pitchFamily="66" charset="0"/>
                <a:ea typeface="coffee+tea Medium" panose="02000603000000000000" pitchFamily="50" charset="0"/>
                <a:cs typeface="Times New Roman" panose="02020603050405020304" pitchFamily="18" charset="0"/>
              </a:rPr>
              <a:t>been</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a:t>
            </a:r>
            <a:r>
              <a:rPr lang="es-ES" sz="1000" dirty="0" err="1">
                <a:latin typeface="Comic Sans MS" panose="030F0702030302020204" pitchFamily="66" charset="0"/>
                <a:ea typeface="coffee+tea Medium" panose="02000603000000000000" pitchFamily="50" charset="0"/>
                <a:cs typeface="Times New Roman" panose="02020603050405020304" pitchFamily="18" charset="0"/>
              </a:rPr>
              <a:t>doing</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something you use “desde hace” and the </a:t>
            </a:r>
            <a:r>
              <a:rPr lang="es-ES" sz="1000" dirty="0" err="1">
                <a:latin typeface="Comic Sans MS" panose="030F0702030302020204" pitchFamily="66" charset="0"/>
                <a:ea typeface="coffee+tea Medium" panose="02000603000000000000" pitchFamily="50" charset="0"/>
                <a:cs typeface="Times New Roman" panose="02020603050405020304" pitchFamily="18" charset="0"/>
              </a:rPr>
              <a:t>present</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tense of the </a:t>
            </a:r>
            <a:r>
              <a:rPr lang="es-ES" sz="1000" dirty="0" err="1">
                <a:latin typeface="Comic Sans MS" panose="030F0702030302020204" pitchFamily="66" charset="0"/>
                <a:ea typeface="coffee+tea Medium" panose="02000603000000000000" pitchFamily="50" charset="0"/>
                <a:cs typeface="Times New Roman" panose="02020603050405020304" pitchFamily="18" charset="0"/>
              </a:rPr>
              <a:t>verb</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a:t>
            </a:r>
          </a:p>
          <a:p>
            <a:pPr marL="171450" indent="-171450">
              <a:buFont typeface="Wingdings" panose="05000000000000000000" pitchFamily="2" charset="2"/>
              <a:buChar char="ü"/>
            </a:pPr>
            <a:r>
              <a:rPr lang="es-ES" sz="1000" dirty="0">
                <a:effectLst/>
                <a:latin typeface="Comic Sans MS" panose="030F0702030302020204" pitchFamily="66" charset="0"/>
                <a:ea typeface="coffee+tea Medium" panose="02000603000000000000" pitchFamily="50" charset="0"/>
                <a:cs typeface="Times New Roman" panose="02020603050405020304" pitchFamily="18" charset="0"/>
              </a:rPr>
              <a:t>Sigo su canal de </a:t>
            </a:r>
            <a:r>
              <a:rPr lang="es-ES" sz="1000" dirty="0" err="1">
                <a:effectLst/>
                <a:latin typeface="Comic Sans MS" panose="030F0702030302020204" pitchFamily="66" charset="0"/>
                <a:ea typeface="coffee+tea Medium" panose="02000603000000000000" pitchFamily="50" charset="0"/>
                <a:cs typeface="Times New Roman" panose="02020603050405020304" pitchFamily="18" charset="0"/>
              </a:rPr>
              <a:t>Youtube</a:t>
            </a:r>
            <a:r>
              <a:rPr lang="es-ES" sz="1000" dirty="0">
                <a:effectLst/>
                <a:latin typeface="Comic Sans MS" panose="030F0702030302020204" pitchFamily="66" charset="0"/>
                <a:ea typeface="coffee+tea Medium" panose="02000603000000000000" pitchFamily="50" charset="0"/>
                <a:cs typeface="Times New Roman" panose="02020603050405020304" pitchFamily="18" charset="0"/>
              </a:rPr>
              <a:t> </a:t>
            </a:r>
            <a:r>
              <a:rPr lang="es-ES" sz="1000" b="1" dirty="0">
                <a:effectLst/>
                <a:latin typeface="Comic Sans MS" panose="030F0702030302020204" pitchFamily="66" charset="0"/>
                <a:ea typeface="coffee+tea Medium" panose="02000603000000000000" pitchFamily="50" charset="0"/>
                <a:cs typeface="Times New Roman" panose="02020603050405020304" pitchFamily="18" charset="0"/>
              </a:rPr>
              <a:t>desde hace se</a:t>
            </a:r>
            <a:r>
              <a:rPr lang="es-ES" sz="1000" b="1" dirty="0">
                <a:latin typeface="Comic Sans MS" panose="030F0702030302020204" pitchFamily="66" charset="0"/>
                <a:ea typeface="coffee+tea Medium" panose="02000603000000000000" pitchFamily="50" charset="0"/>
                <a:cs typeface="Times New Roman" panose="02020603050405020304" pitchFamily="18" charset="0"/>
              </a:rPr>
              <a:t>is meses </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I have </a:t>
            </a:r>
            <a:r>
              <a:rPr lang="es-ES" sz="1000" i="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been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following</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his</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her</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Youtube</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channel</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t>
            </a:r>
            <a:r>
              <a:rPr lang="es-ES" sz="1000" b="1"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for</a:t>
            </a:r>
            <a:r>
              <a:rPr lang="es-ES" sz="1000" b="1"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six </a:t>
            </a:r>
            <a:r>
              <a:rPr lang="es-ES" sz="1000" b="1"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months</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a:t>
            </a:r>
          </a:p>
          <a:p>
            <a:pPr marL="171450" indent="-171450">
              <a:buFont typeface="Wingdings" panose="05000000000000000000" pitchFamily="2" charset="2"/>
              <a:buChar char="ü"/>
            </a:pPr>
            <a:r>
              <a:rPr lang="es-ES" sz="1000" dirty="0">
                <a:latin typeface="Comic Sans MS" panose="030F0702030302020204" pitchFamily="66" charset="0"/>
                <a:ea typeface="coffee+tea Medium" panose="02000603000000000000" pitchFamily="50" charset="0"/>
                <a:cs typeface="Times New Roman" panose="02020603050405020304" pitchFamily="18" charset="0"/>
              </a:rPr>
              <a:t>Toco el piano </a:t>
            </a:r>
            <a:r>
              <a:rPr lang="es-ES" sz="1000" b="1" dirty="0">
                <a:latin typeface="Comic Sans MS" panose="030F0702030302020204" pitchFamily="66" charset="0"/>
                <a:ea typeface="coffee+tea Medium" panose="02000603000000000000" pitchFamily="50" charset="0"/>
                <a:cs typeface="Times New Roman" panose="02020603050405020304" pitchFamily="18" charset="0"/>
              </a:rPr>
              <a:t>desde hace un año </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I have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been</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playing</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the piano </a:t>
            </a:r>
            <a:r>
              <a:rPr lang="es-ES" sz="1000" b="1"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for</a:t>
            </a:r>
            <a:r>
              <a:rPr lang="es-ES" sz="1000" b="1"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 year</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a:t>
            </a:r>
          </a:p>
          <a:p>
            <a:pPr marL="171450" indent="-171450">
              <a:buFont typeface="Wingdings" panose="05000000000000000000" pitchFamily="2" charset="2"/>
              <a:buChar char="ü"/>
            </a:pPr>
            <a:r>
              <a:rPr lang="es-ES" sz="1000" dirty="0">
                <a:latin typeface="Comic Sans MS" panose="030F0702030302020204" pitchFamily="66" charset="0"/>
                <a:ea typeface="coffee+tea Medium" panose="02000603000000000000" pitchFamily="50" charset="0"/>
                <a:cs typeface="Times New Roman" panose="02020603050405020304" pitchFamily="18" charset="0"/>
              </a:rPr>
              <a:t>Estudio español </a:t>
            </a:r>
            <a:r>
              <a:rPr lang="es-ES" sz="1000" b="1" dirty="0">
                <a:latin typeface="Comic Sans MS" panose="030F0702030302020204" pitchFamily="66" charset="0"/>
                <a:ea typeface="coffee+tea Medium" panose="02000603000000000000" pitchFamily="50" charset="0"/>
                <a:cs typeface="Times New Roman" panose="02020603050405020304" pitchFamily="18" charset="0"/>
              </a:rPr>
              <a:t>desde hace tres semanas </a:t>
            </a:r>
            <a:r>
              <a:rPr lang="es-ES" sz="1000" dirty="0">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I have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been</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a:t>
            </a:r>
            <a:r>
              <a:rPr lang="es-ES" sz="1000"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studying</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Spanish </a:t>
            </a:r>
            <a:r>
              <a:rPr lang="es-ES" sz="1000" b="1"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for</a:t>
            </a:r>
            <a:r>
              <a:rPr lang="es-ES" sz="1000" b="1"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 three </a:t>
            </a:r>
            <a:r>
              <a:rPr lang="es-ES" sz="1000" b="1" i="1" dirty="0" err="1">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weeks</a:t>
            </a:r>
            <a:r>
              <a:rPr lang="es-ES" sz="1000" i="1"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rPr>
              <a:t>.</a:t>
            </a:r>
            <a:endParaRPr lang="es-ES" sz="1000" dirty="0">
              <a:solidFill>
                <a:srgbClr val="C00000"/>
              </a:solidFill>
              <a:latin typeface="Comic Sans MS" panose="030F0702030302020204" pitchFamily="66" charset="0"/>
              <a:ea typeface="coffee+tea Medium" panose="02000603000000000000" pitchFamily="50" charset="0"/>
              <a:cs typeface="Times New Roman" panose="02020603050405020304" pitchFamily="18" charset="0"/>
            </a:endParaRPr>
          </a:p>
          <a:p>
            <a:pPr marL="171450" indent="-171450">
              <a:buFont typeface="Wingdings" panose="05000000000000000000" pitchFamily="2" charset="2"/>
              <a:buChar char="ü"/>
            </a:pPr>
            <a:endParaRPr lang="es-ES" sz="1000" dirty="0">
              <a:effectLst/>
              <a:latin typeface="Comic Sans MS" panose="030F0702030302020204" pitchFamily="66" charset="0"/>
              <a:ea typeface="coffee+tea Medium" panose="02000603000000000000" pitchFamily="50" charset="0"/>
              <a:cs typeface="Times New Roman" panose="02020603050405020304" pitchFamily="18" charset="0"/>
            </a:endParaRPr>
          </a:p>
          <a:p>
            <a:endParaRPr lang="es-ES" sz="1000" dirty="0">
              <a:latin typeface="Comic Sans MS" panose="030F0702030302020204" pitchFamily="66" charset="0"/>
              <a:ea typeface="coffee+tea Medium" panose="02000603000000000000" pitchFamily="50" charset="0"/>
              <a:cs typeface="Times New Roman" panose="02020603050405020304" pitchFamily="18" charset="0"/>
            </a:endParaRPr>
          </a:p>
          <a:p>
            <a:endParaRPr lang="es-ES" sz="1000" b="1" dirty="0">
              <a:effectLst/>
              <a:latin typeface="Comic Sans MS" panose="030F0702030302020204" pitchFamily="66" charset="0"/>
              <a:ea typeface="Calibri" panose="020F0502020204030204" pitchFamily="34" charset="0"/>
              <a:cs typeface="Arial" panose="020B0604020202020204" pitchFamily="34" charset="0"/>
            </a:endParaRPr>
          </a:p>
        </p:txBody>
      </p:sp>
      <p:sp>
        <p:nvSpPr>
          <p:cNvPr id="29" name="Text Box 2">
            <a:extLst>
              <a:ext uri="{FF2B5EF4-FFF2-40B4-BE49-F238E27FC236}">
                <a16:creationId xmlns:a16="http://schemas.microsoft.com/office/drawing/2014/main" id="{D7A393E4-C8E8-62B4-891A-90113617B43C}"/>
              </a:ext>
            </a:extLst>
          </p:cNvPr>
          <p:cNvSpPr txBox="1">
            <a:spLocks noChangeArrowheads="1"/>
          </p:cNvSpPr>
          <p:nvPr/>
        </p:nvSpPr>
        <p:spPr bwMode="auto">
          <a:xfrm>
            <a:off x="7028112" y="6629904"/>
            <a:ext cx="3191319" cy="2897076"/>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REFLEXIVE VERBS</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They are verbs that include a reflexive pronoun (me, </a:t>
            </a: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se…). They describe actions we do to ourselves. Some verbs for describing relationships are reflexive in Spanish.</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The infinitive form of a reflexive verb always have “se” attached to it. </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They conjugate as normal verbs, you just need to add the pronoun.</a:t>
            </a:r>
          </a:p>
          <a:p>
            <a:endParaRPr lang="en-GB" sz="1000" dirty="0">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p:txBody>
      </p:sp>
      <p:graphicFrame>
        <p:nvGraphicFramePr>
          <p:cNvPr id="30" name="Table 29">
            <a:extLst>
              <a:ext uri="{FF2B5EF4-FFF2-40B4-BE49-F238E27FC236}">
                <a16:creationId xmlns:a16="http://schemas.microsoft.com/office/drawing/2014/main" id="{AC2DFD60-8D98-7C10-BF78-7FC5BAE94122}"/>
              </a:ext>
            </a:extLst>
          </p:cNvPr>
          <p:cNvGraphicFramePr>
            <a:graphicFrameLocks noGrp="1"/>
          </p:cNvGraphicFramePr>
          <p:nvPr>
            <p:extLst>
              <p:ext uri="{D42A27DB-BD31-4B8C-83A1-F6EECF244321}">
                <p14:modId xmlns:p14="http://schemas.microsoft.com/office/powerpoint/2010/main" val="2547813974"/>
              </p:ext>
            </p:extLst>
          </p:nvPr>
        </p:nvGraphicFramePr>
        <p:xfrm>
          <a:off x="7159454" y="8162355"/>
          <a:ext cx="2938704" cy="1249680"/>
        </p:xfrm>
        <a:graphic>
          <a:graphicData uri="http://schemas.openxmlformats.org/drawingml/2006/table">
            <a:tbl>
              <a:tblPr firstRow="1" bandRow="1">
                <a:tableStyleId>{5940675A-B579-460E-94D1-54222C63F5DA}</a:tableStyleId>
              </a:tblPr>
              <a:tblGrid>
                <a:gridCol w="1844579">
                  <a:extLst>
                    <a:ext uri="{9D8B030D-6E8A-4147-A177-3AD203B41FA5}">
                      <a16:colId xmlns:a16="http://schemas.microsoft.com/office/drawing/2014/main" val="1936171767"/>
                    </a:ext>
                  </a:extLst>
                </a:gridCol>
                <a:gridCol w="1094125">
                  <a:extLst>
                    <a:ext uri="{9D8B030D-6E8A-4147-A177-3AD203B41FA5}">
                      <a16:colId xmlns:a16="http://schemas.microsoft.com/office/drawing/2014/main" val="599673745"/>
                    </a:ext>
                  </a:extLst>
                </a:gridCol>
              </a:tblGrid>
              <a:tr h="0">
                <a:tc gridSpan="2">
                  <a:txBody>
                    <a:bodyPr/>
                    <a:lstStyle/>
                    <a:p>
                      <a:pPr algn="ctr"/>
                      <a:r>
                        <a:rPr lang="en-GB" sz="1000" b="1" dirty="0">
                          <a:solidFill>
                            <a:schemeClr val="bg1"/>
                          </a:solidFill>
                          <a:latin typeface="Comic Sans MS" panose="030F0702030302020204" pitchFamily="66" charset="0"/>
                          <a:ea typeface="coffee+tea Medium" panose="02000603000000000000" pitchFamily="50" charset="0"/>
                        </a:rPr>
                        <a:t>LLEVAR</a:t>
                      </a:r>
                      <a:r>
                        <a:rPr lang="en-GB" sz="1000" b="1" u="sng" dirty="0">
                          <a:solidFill>
                            <a:schemeClr val="bg1"/>
                          </a:solidFill>
                          <a:latin typeface="Comic Sans MS" panose="030F0702030302020204" pitchFamily="66" charset="0"/>
                          <a:ea typeface="coffee+tea Medium" panose="02000603000000000000" pitchFamily="50" charset="0"/>
                        </a:rPr>
                        <a:t>SE</a:t>
                      </a:r>
                      <a:r>
                        <a:rPr lang="en-GB" sz="1000" b="1" dirty="0">
                          <a:solidFill>
                            <a:schemeClr val="bg1"/>
                          </a:solidFill>
                          <a:latin typeface="Comic Sans MS" panose="030F0702030302020204" pitchFamily="66" charset="0"/>
                          <a:ea typeface="coffee+tea Medium" panose="02000603000000000000" pitchFamily="50" charset="0"/>
                        </a:rPr>
                        <a:t> (to get on)</a:t>
                      </a:r>
                    </a:p>
                  </a:txBody>
                  <a:tcPr>
                    <a:solidFill>
                      <a:schemeClr val="tx1"/>
                    </a:solidFill>
                  </a:tcPr>
                </a:tc>
                <a:tc hMerge="1">
                  <a:txBody>
                    <a:bodyPr/>
                    <a:lstStyle/>
                    <a:p>
                      <a:endParaRPr lang="en-GB"/>
                    </a:p>
                  </a:txBody>
                  <a:tcPr/>
                </a:tc>
                <a:extLst>
                  <a:ext uri="{0D108BD9-81ED-4DB2-BD59-A6C34878D82A}">
                    <a16:rowId xmlns:a16="http://schemas.microsoft.com/office/drawing/2014/main" val="657417348"/>
                  </a:ext>
                </a:extLst>
              </a:tr>
              <a:tr h="0">
                <a:tc>
                  <a:txBody>
                    <a:bodyPr/>
                    <a:lstStyle/>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Yo</a:t>
                      </a:r>
                      <a:r>
                        <a:rPr lang="en-GB" sz="1000" dirty="0">
                          <a:latin typeface="Comic Sans MS" panose="030F0702030302020204" pitchFamily="66" charset="0"/>
                          <a:ea typeface="coffee+tea Medium" panose="02000603000000000000" pitchFamily="50" charset="0"/>
                        </a:rPr>
                        <a:t>)</a:t>
                      </a:r>
                      <a:r>
                        <a:rPr lang="en-GB" sz="1000" baseline="0" dirty="0">
                          <a:latin typeface="Comic Sans MS" panose="030F0702030302020204" pitchFamily="66" charset="0"/>
                          <a:ea typeface="coffee+tea Medium" panose="02000603000000000000" pitchFamily="50" charset="0"/>
                        </a:rPr>
                        <a:t> </a:t>
                      </a:r>
                      <a:r>
                        <a:rPr lang="en-GB" sz="1000" b="1" baseline="0" dirty="0">
                          <a:solidFill>
                            <a:srgbClr val="FF0000"/>
                          </a:solidFill>
                          <a:latin typeface="Comic Sans MS" panose="030F0702030302020204" pitchFamily="66" charset="0"/>
                          <a:ea typeface="coffee+tea Medium" panose="02000603000000000000" pitchFamily="50" charset="0"/>
                        </a:rPr>
                        <a:t>me</a:t>
                      </a:r>
                      <a:r>
                        <a:rPr lang="en-GB" sz="1000" b="1" baseline="0" dirty="0">
                          <a:solidFill>
                            <a:srgbClr val="7030A0"/>
                          </a:solidFill>
                          <a:latin typeface="Comic Sans MS" panose="030F0702030302020204" pitchFamily="66" charset="0"/>
                          <a:ea typeface="coffee+tea Medium" panose="02000603000000000000" pitchFamily="50" charset="0"/>
                        </a:rPr>
                        <a:t> </a:t>
                      </a:r>
                      <a:r>
                        <a:rPr lang="en-GB" sz="1000" b="1" baseline="0" dirty="0" err="1">
                          <a:solidFill>
                            <a:srgbClr val="7030A0"/>
                          </a:solidFill>
                          <a:latin typeface="Comic Sans MS" panose="030F0702030302020204" pitchFamily="66" charset="0"/>
                          <a:ea typeface="coffee+tea Medium" panose="02000603000000000000" pitchFamily="50" charset="0"/>
                        </a:rPr>
                        <a:t>llevo</a:t>
                      </a:r>
                      <a:endParaRPr lang="en-GB" sz="1000" b="1" baseline="0" dirty="0">
                        <a:solidFill>
                          <a:srgbClr val="FF0000"/>
                        </a:solidFill>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(Tú)</a:t>
                      </a:r>
                      <a:r>
                        <a:rPr lang="en-GB" sz="1000" baseline="0" dirty="0">
                          <a:latin typeface="Comic Sans MS" panose="030F0702030302020204" pitchFamily="66" charset="0"/>
                          <a:ea typeface="coffee+tea Medium" panose="02000603000000000000" pitchFamily="50" charset="0"/>
                        </a:rPr>
                        <a:t> </a:t>
                      </a:r>
                      <a:r>
                        <a:rPr lang="en-GB" sz="1000" b="1" baseline="0" dirty="0" err="1">
                          <a:solidFill>
                            <a:srgbClr val="FF0000"/>
                          </a:solidFill>
                          <a:latin typeface="Comic Sans MS" panose="030F0702030302020204" pitchFamily="66" charset="0"/>
                          <a:ea typeface="coffee+tea Medium" panose="02000603000000000000" pitchFamily="50" charset="0"/>
                        </a:rPr>
                        <a:t>te</a:t>
                      </a:r>
                      <a:r>
                        <a:rPr lang="en-GB" sz="1000" b="1" baseline="0" dirty="0">
                          <a:solidFill>
                            <a:srgbClr val="7030A0"/>
                          </a:solidFill>
                          <a:latin typeface="Comic Sans MS" panose="030F0702030302020204" pitchFamily="66" charset="0"/>
                          <a:ea typeface="coffee+tea Medium" panose="02000603000000000000" pitchFamily="50" charset="0"/>
                        </a:rPr>
                        <a:t> </a:t>
                      </a:r>
                      <a:r>
                        <a:rPr lang="en-GB" sz="1000" b="1" baseline="0" dirty="0" err="1">
                          <a:solidFill>
                            <a:srgbClr val="7030A0"/>
                          </a:solidFill>
                          <a:latin typeface="Comic Sans MS" panose="030F0702030302020204" pitchFamily="66" charset="0"/>
                          <a:ea typeface="coffee+tea Medium" panose="02000603000000000000" pitchFamily="50" charset="0"/>
                        </a:rPr>
                        <a:t>llevas</a:t>
                      </a:r>
                      <a:endParaRPr lang="en-GB" sz="1000" b="1" baseline="0" dirty="0">
                        <a:solidFill>
                          <a:srgbClr val="FF0000"/>
                        </a:solidFill>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Él</a:t>
                      </a:r>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ella</a:t>
                      </a:r>
                      <a:r>
                        <a:rPr lang="en-GB" sz="1000" dirty="0">
                          <a:latin typeface="Comic Sans MS" panose="030F0702030302020204" pitchFamily="66" charset="0"/>
                          <a:ea typeface="coffee+tea Medium" panose="02000603000000000000" pitchFamily="50" charset="0"/>
                        </a:rPr>
                        <a:t>)</a:t>
                      </a:r>
                      <a:r>
                        <a:rPr lang="en-GB" sz="1000" baseline="0" dirty="0">
                          <a:latin typeface="Comic Sans MS" panose="030F0702030302020204" pitchFamily="66" charset="0"/>
                          <a:ea typeface="coffee+tea Medium" panose="02000603000000000000" pitchFamily="50" charset="0"/>
                        </a:rPr>
                        <a:t> </a:t>
                      </a:r>
                      <a:r>
                        <a:rPr lang="en-GB" sz="1000" b="1" baseline="0" dirty="0">
                          <a:solidFill>
                            <a:srgbClr val="FF0000"/>
                          </a:solidFill>
                          <a:latin typeface="Comic Sans MS" panose="030F0702030302020204" pitchFamily="66" charset="0"/>
                          <a:ea typeface="coffee+tea Medium" panose="02000603000000000000" pitchFamily="50" charset="0"/>
                        </a:rPr>
                        <a:t>se</a:t>
                      </a:r>
                      <a:r>
                        <a:rPr lang="en-GB" sz="1000" b="1" baseline="0" dirty="0">
                          <a:solidFill>
                            <a:srgbClr val="7030A0"/>
                          </a:solidFill>
                          <a:latin typeface="Comic Sans MS" panose="030F0702030302020204" pitchFamily="66" charset="0"/>
                          <a:ea typeface="coffee+tea Medium" panose="02000603000000000000" pitchFamily="50" charset="0"/>
                        </a:rPr>
                        <a:t> </a:t>
                      </a:r>
                      <a:r>
                        <a:rPr lang="en-GB" sz="1000" b="1" baseline="0" dirty="0" err="1">
                          <a:solidFill>
                            <a:srgbClr val="7030A0"/>
                          </a:solidFill>
                          <a:latin typeface="Comic Sans MS" panose="030F0702030302020204" pitchFamily="66" charset="0"/>
                          <a:ea typeface="coffee+tea Medium" panose="02000603000000000000" pitchFamily="50" charset="0"/>
                        </a:rPr>
                        <a:t>lleva</a:t>
                      </a:r>
                      <a:endParaRPr lang="en-GB" sz="1000" b="1" baseline="0" dirty="0">
                        <a:solidFill>
                          <a:srgbClr val="FF0000"/>
                        </a:solidFill>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Nosotros</a:t>
                      </a:r>
                      <a:r>
                        <a:rPr lang="en-GB" sz="1000" dirty="0">
                          <a:latin typeface="Comic Sans MS" panose="030F0702030302020204" pitchFamily="66" charset="0"/>
                          <a:ea typeface="coffee+tea Medium" panose="02000603000000000000" pitchFamily="50" charset="0"/>
                        </a:rPr>
                        <a:t>/as) </a:t>
                      </a:r>
                      <a:r>
                        <a:rPr lang="en-GB" sz="1000" b="1" dirty="0" err="1">
                          <a:solidFill>
                            <a:srgbClr val="FF0000"/>
                          </a:solidFill>
                          <a:latin typeface="Comic Sans MS" panose="030F0702030302020204" pitchFamily="66" charset="0"/>
                          <a:ea typeface="coffee+tea Medium" panose="02000603000000000000" pitchFamily="50" charset="0"/>
                        </a:rPr>
                        <a:t>nos</a:t>
                      </a:r>
                      <a:r>
                        <a:rPr lang="en-GB" sz="1000" b="1" dirty="0">
                          <a:solidFill>
                            <a:srgbClr val="7030A0"/>
                          </a:solidFill>
                          <a:latin typeface="Comic Sans MS" panose="030F0702030302020204" pitchFamily="66" charset="0"/>
                          <a:ea typeface="coffee+tea Medium" panose="02000603000000000000" pitchFamily="50" charset="0"/>
                        </a:rPr>
                        <a:t> </a:t>
                      </a:r>
                      <a:r>
                        <a:rPr lang="en-GB" sz="1000" b="1" dirty="0" err="1">
                          <a:solidFill>
                            <a:srgbClr val="7030A0"/>
                          </a:solidFill>
                          <a:latin typeface="Comic Sans MS" panose="030F0702030302020204" pitchFamily="66" charset="0"/>
                          <a:ea typeface="coffee+tea Medium" panose="02000603000000000000" pitchFamily="50" charset="0"/>
                        </a:rPr>
                        <a:t>llevamos</a:t>
                      </a:r>
                      <a:endParaRPr lang="en-GB" sz="1000" b="1" dirty="0">
                        <a:solidFill>
                          <a:srgbClr val="FF0000"/>
                        </a:solidFill>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Vosotros</a:t>
                      </a:r>
                      <a:r>
                        <a:rPr lang="en-GB" sz="1000" dirty="0">
                          <a:latin typeface="Comic Sans MS" panose="030F0702030302020204" pitchFamily="66" charset="0"/>
                          <a:ea typeface="coffee+tea Medium" panose="02000603000000000000" pitchFamily="50" charset="0"/>
                        </a:rPr>
                        <a:t>/as) </a:t>
                      </a:r>
                      <a:r>
                        <a:rPr lang="en-GB" sz="1000" b="1" dirty="0" err="1">
                          <a:solidFill>
                            <a:srgbClr val="FF0000"/>
                          </a:solidFill>
                          <a:latin typeface="Comic Sans MS" panose="030F0702030302020204" pitchFamily="66" charset="0"/>
                          <a:ea typeface="coffee+tea Medium" panose="02000603000000000000" pitchFamily="50" charset="0"/>
                        </a:rPr>
                        <a:t>os</a:t>
                      </a:r>
                      <a:r>
                        <a:rPr lang="en-GB" sz="1000" b="1" dirty="0">
                          <a:solidFill>
                            <a:srgbClr val="7030A0"/>
                          </a:solidFill>
                          <a:latin typeface="Comic Sans MS" panose="030F0702030302020204" pitchFamily="66" charset="0"/>
                          <a:ea typeface="coffee+tea Medium" panose="02000603000000000000" pitchFamily="50" charset="0"/>
                        </a:rPr>
                        <a:t> </a:t>
                      </a:r>
                      <a:r>
                        <a:rPr lang="en-GB" sz="1000" b="1" dirty="0" err="1">
                          <a:solidFill>
                            <a:srgbClr val="7030A0"/>
                          </a:solidFill>
                          <a:latin typeface="Comic Sans MS" panose="030F0702030302020204" pitchFamily="66" charset="0"/>
                          <a:ea typeface="coffee+tea Medium" panose="02000603000000000000" pitchFamily="50" charset="0"/>
                        </a:rPr>
                        <a:t>lleváis</a:t>
                      </a:r>
                      <a:endParaRPr lang="en-GB" sz="1000" b="1" dirty="0">
                        <a:solidFill>
                          <a:srgbClr val="FF0000"/>
                        </a:solidFill>
                        <a:latin typeface="Comic Sans MS" panose="030F0702030302020204" pitchFamily="66" charset="0"/>
                        <a:ea typeface="coffee+tea Medium" panose="02000603000000000000" pitchFamily="50" charset="0"/>
                      </a:endParaRPr>
                    </a:p>
                    <a:p>
                      <a:r>
                        <a:rPr lang="en-GB" sz="1000" dirty="0">
                          <a:latin typeface="Comic Sans MS" panose="030F0702030302020204" pitchFamily="66" charset="0"/>
                          <a:ea typeface="coffee+tea Medium" panose="02000603000000000000" pitchFamily="50" charset="0"/>
                        </a:rPr>
                        <a:t>(</a:t>
                      </a:r>
                      <a:r>
                        <a:rPr lang="en-GB" sz="1000" dirty="0" err="1">
                          <a:latin typeface="Comic Sans MS" panose="030F0702030302020204" pitchFamily="66" charset="0"/>
                          <a:ea typeface="coffee+tea Medium" panose="02000603000000000000" pitchFamily="50" charset="0"/>
                        </a:rPr>
                        <a:t>Ellos</a:t>
                      </a:r>
                      <a:r>
                        <a:rPr lang="en-GB" sz="1000" dirty="0">
                          <a:latin typeface="Comic Sans MS" panose="030F0702030302020204" pitchFamily="66" charset="0"/>
                          <a:ea typeface="coffee+tea Medium" panose="02000603000000000000" pitchFamily="50" charset="0"/>
                        </a:rPr>
                        <a:t>/as)</a:t>
                      </a:r>
                      <a:r>
                        <a:rPr lang="en-GB" sz="1000" baseline="0" dirty="0">
                          <a:latin typeface="Comic Sans MS" panose="030F0702030302020204" pitchFamily="66" charset="0"/>
                          <a:ea typeface="coffee+tea Medium" panose="02000603000000000000" pitchFamily="50" charset="0"/>
                        </a:rPr>
                        <a:t> </a:t>
                      </a:r>
                      <a:r>
                        <a:rPr lang="en-GB" sz="1000" b="1" baseline="0" dirty="0">
                          <a:solidFill>
                            <a:srgbClr val="FF0000"/>
                          </a:solidFill>
                          <a:latin typeface="Comic Sans MS" panose="030F0702030302020204" pitchFamily="66" charset="0"/>
                          <a:ea typeface="coffee+tea Medium" panose="02000603000000000000" pitchFamily="50" charset="0"/>
                        </a:rPr>
                        <a:t>se</a:t>
                      </a:r>
                      <a:r>
                        <a:rPr lang="en-GB" sz="1000" b="1" baseline="0" dirty="0">
                          <a:solidFill>
                            <a:srgbClr val="7030A0"/>
                          </a:solidFill>
                          <a:latin typeface="Comic Sans MS" panose="030F0702030302020204" pitchFamily="66" charset="0"/>
                          <a:ea typeface="coffee+tea Medium" panose="02000603000000000000" pitchFamily="50" charset="0"/>
                        </a:rPr>
                        <a:t> </a:t>
                      </a:r>
                      <a:r>
                        <a:rPr lang="en-GB" sz="1000" b="1" baseline="0" dirty="0" err="1">
                          <a:solidFill>
                            <a:srgbClr val="7030A0"/>
                          </a:solidFill>
                          <a:latin typeface="Comic Sans MS" panose="030F0702030302020204" pitchFamily="66" charset="0"/>
                          <a:ea typeface="coffee+tea Medium" panose="02000603000000000000" pitchFamily="50" charset="0"/>
                        </a:rPr>
                        <a:t>llevan</a:t>
                      </a:r>
                      <a:endParaRPr lang="en-GB" sz="1000" b="1" dirty="0">
                        <a:solidFill>
                          <a:srgbClr val="FF0000"/>
                        </a:solidFill>
                        <a:latin typeface="Comic Sans MS" panose="030F0702030302020204" pitchFamily="66" charset="0"/>
                        <a:ea typeface="coffee+tea Medium" panose="02000603000000000000" pitchFamily="50" charset="0"/>
                      </a:endParaRPr>
                    </a:p>
                  </a:txBody>
                  <a:tcPr>
                    <a:solidFill>
                      <a:schemeClr val="bg1">
                        <a:lumMod val="95000"/>
                      </a:schemeClr>
                    </a:solidFill>
                  </a:tcPr>
                </a:tc>
                <a:tc>
                  <a:txBody>
                    <a:bodyPr/>
                    <a:lstStyle/>
                    <a:p>
                      <a:r>
                        <a:rPr lang="en-GB" sz="1000" i="1" dirty="0">
                          <a:latin typeface="Comic Sans MS" panose="030F0702030302020204" pitchFamily="66" charset="0"/>
                          <a:ea typeface="coffee+tea Medium" panose="02000603000000000000" pitchFamily="50" charset="0"/>
                        </a:rPr>
                        <a:t>I get on</a:t>
                      </a:r>
                    </a:p>
                    <a:p>
                      <a:r>
                        <a:rPr lang="en-GB" sz="1000" i="1" dirty="0">
                          <a:latin typeface="Comic Sans MS" panose="030F0702030302020204" pitchFamily="66" charset="0"/>
                          <a:ea typeface="coffee+tea Medium" panose="02000603000000000000" pitchFamily="50" charset="0"/>
                        </a:rPr>
                        <a:t>You get on</a:t>
                      </a:r>
                    </a:p>
                    <a:p>
                      <a:r>
                        <a:rPr lang="en-GB" sz="1000" i="1" dirty="0">
                          <a:latin typeface="Comic Sans MS" panose="030F0702030302020204" pitchFamily="66" charset="0"/>
                          <a:ea typeface="coffee+tea Medium" panose="02000603000000000000" pitchFamily="50" charset="0"/>
                        </a:rPr>
                        <a:t>He/she gets on</a:t>
                      </a:r>
                    </a:p>
                    <a:p>
                      <a:r>
                        <a:rPr lang="en-GB" sz="1000" i="1" dirty="0">
                          <a:latin typeface="Comic Sans MS" panose="030F0702030302020204" pitchFamily="66" charset="0"/>
                          <a:ea typeface="coffee+tea Medium" panose="02000603000000000000" pitchFamily="50" charset="0"/>
                        </a:rPr>
                        <a:t>We get on</a:t>
                      </a:r>
                    </a:p>
                    <a:p>
                      <a:r>
                        <a:rPr lang="en-GB" sz="1000" i="1" dirty="0">
                          <a:latin typeface="Comic Sans MS" panose="030F0702030302020204" pitchFamily="66" charset="0"/>
                          <a:ea typeface="coffee+tea Medium" panose="02000603000000000000" pitchFamily="50" charset="0"/>
                        </a:rPr>
                        <a:t>You all get on</a:t>
                      </a:r>
                    </a:p>
                    <a:p>
                      <a:r>
                        <a:rPr lang="en-GB" sz="1000" i="1" dirty="0">
                          <a:latin typeface="Comic Sans MS" panose="030F0702030302020204" pitchFamily="66" charset="0"/>
                          <a:ea typeface="coffee+tea Medium" panose="02000603000000000000" pitchFamily="50" charset="0"/>
                        </a:rPr>
                        <a:t>They get on</a:t>
                      </a:r>
                    </a:p>
                  </a:txBody>
                  <a:tcPr>
                    <a:solidFill>
                      <a:schemeClr val="bg1">
                        <a:lumMod val="95000"/>
                      </a:schemeClr>
                    </a:solidFill>
                  </a:tcPr>
                </a:tc>
                <a:extLst>
                  <a:ext uri="{0D108BD9-81ED-4DB2-BD59-A6C34878D82A}">
                    <a16:rowId xmlns:a16="http://schemas.microsoft.com/office/drawing/2014/main" val="683073120"/>
                  </a:ext>
                </a:extLst>
              </a:tr>
            </a:tbl>
          </a:graphicData>
        </a:graphic>
      </p:graphicFrame>
      <p:sp>
        <p:nvSpPr>
          <p:cNvPr id="31" name="Text Box 2">
            <a:extLst>
              <a:ext uri="{FF2B5EF4-FFF2-40B4-BE49-F238E27FC236}">
                <a16:creationId xmlns:a16="http://schemas.microsoft.com/office/drawing/2014/main" id="{BFA41B62-8CC9-98FA-E1FD-26C08A3D38DC}"/>
              </a:ext>
            </a:extLst>
          </p:cNvPr>
          <p:cNvSpPr txBox="1">
            <a:spLocks noChangeArrowheads="1"/>
          </p:cNvSpPr>
          <p:nvPr/>
        </p:nvSpPr>
        <p:spPr bwMode="auto">
          <a:xfrm>
            <a:off x="10304890" y="6629903"/>
            <a:ext cx="2406291" cy="2897076"/>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PARA + INFINITIVE</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r>
              <a:rPr lang="en-GB" sz="1000" dirty="0">
                <a:latin typeface="Comic Sans MS" panose="030F0702030302020204" pitchFamily="66" charset="0"/>
                <a:ea typeface="Calibri" panose="020F0502020204030204" pitchFamily="34" charset="0"/>
                <a:cs typeface="Arial" panose="020B0604020202020204" pitchFamily="34" charset="0"/>
              </a:rPr>
              <a:t>The preposition “para” in Spanish can have different meanings. Use para + infinitive to mean “in order to” do something or “for… -</a:t>
            </a:r>
            <a:r>
              <a:rPr lang="en-GB" sz="1000" dirty="0" err="1">
                <a:latin typeface="Comic Sans MS" panose="030F0702030302020204" pitchFamily="66" charset="0"/>
                <a:ea typeface="Calibri" panose="020F0502020204030204" pitchFamily="34" charset="0"/>
                <a:cs typeface="Arial" panose="020B0604020202020204" pitchFamily="34" charset="0"/>
              </a:rPr>
              <a:t>ing</a:t>
            </a:r>
            <a:r>
              <a:rPr lang="en-GB" sz="1000" dirty="0">
                <a:latin typeface="Comic Sans MS" panose="030F0702030302020204" pitchFamily="66" charset="0"/>
                <a:ea typeface="Calibri" panose="020F0502020204030204" pitchFamily="34" charset="0"/>
                <a:cs typeface="Arial" panose="020B0604020202020204" pitchFamily="34" charset="0"/>
              </a:rPr>
              <a:t>” something.</a:t>
            </a:r>
          </a:p>
          <a:p>
            <a:r>
              <a:rPr lang="en-GB" sz="1000" b="1" dirty="0">
                <a:latin typeface="Comic Sans MS" panose="030F0702030302020204" pitchFamily="66" charset="0"/>
                <a:ea typeface="Calibri" panose="020F0502020204030204" pitchFamily="34" charset="0"/>
                <a:cs typeface="Arial" panose="020B0604020202020204" pitchFamily="34" charset="0"/>
              </a:rPr>
              <a:t>Examples:</a:t>
            </a:r>
          </a:p>
          <a:p>
            <a:pPr marL="171450" indent="-171450">
              <a:buFont typeface="Arial" panose="020B0604020202020204" pitchFamily="34" charset="0"/>
              <a:buChar char="•"/>
            </a:pPr>
            <a:r>
              <a:rPr lang="en-GB" sz="1000" dirty="0" err="1">
                <a:latin typeface="Comic Sans MS" panose="030F0702030302020204" pitchFamily="66" charset="0"/>
                <a:ea typeface="Calibri" panose="020F0502020204030204" pitchFamily="34" charset="0"/>
                <a:cs typeface="Arial" panose="020B0604020202020204" pitchFamily="34" charset="0"/>
              </a:rPr>
              <a:t>Uso</a:t>
            </a:r>
            <a:r>
              <a:rPr lang="en-GB" sz="1000" dirty="0">
                <a:latin typeface="Comic Sans MS" panose="030F0702030302020204" pitchFamily="66" charset="0"/>
                <a:ea typeface="Calibri" panose="020F0502020204030204" pitchFamily="34" charset="0"/>
                <a:cs typeface="Arial" panose="020B0604020202020204" pitchFamily="34" charset="0"/>
              </a:rPr>
              <a:t> Spotify </a:t>
            </a:r>
            <a:r>
              <a:rPr lang="en-GB" sz="1000" b="1" dirty="0">
                <a:latin typeface="Comic Sans MS" panose="030F0702030302020204" pitchFamily="66" charset="0"/>
                <a:ea typeface="Calibri" panose="020F0502020204030204" pitchFamily="34" charset="0"/>
                <a:cs typeface="Arial" panose="020B0604020202020204" pitchFamily="34" charset="0"/>
              </a:rPr>
              <a:t>para </a:t>
            </a:r>
            <a:r>
              <a:rPr lang="en-GB" sz="1000" b="1" dirty="0" err="1">
                <a:latin typeface="Comic Sans MS" panose="030F0702030302020204" pitchFamily="66" charset="0"/>
                <a:ea typeface="Calibri" panose="020F0502020204030204" pitchFamily="34" charset="0"/>
                <a:cs typeface="Arial" panose="020B0604020202020204" pitchFamily="34" charset="0"/>
              </a:rPr>
              <a:t>descargar</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a:latin typeface="Comic Sans MS" panose="030F0702030302020204" pitchFamily="66" charset="0"/>
                <a:ea typeface="Calibri" panose="020F0502020204030204" pitchFamily="34" charset="0"/>
                <a:cs typeface="Arial" panose="020B0604020202020204" pitchFamily="34" charset="0"/>
              </a:rPr>
              <a:t>canciones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mi </a:t>
            </a:r>
            <a:r>
              <a:rPr lang="en-GB" sz="1000" dirty="0" err="1">
                <a:latin typeface="Comic Sans MS" panose="030F0702030302020204" pitchFamily="66" charset="0"/>
                <a:ea typeface="Calibri" panose="020F0502020204030204" pitchFamily="34" charset="0"/>
                <a:cs typeface="Arial" panose="020B0604020202020204" pitchFamily="34" charset="0"/>
              </a:rPr>
              <a:t>móvil</a:t>
            </a:r>
            <a:r>
              <a:rPr lang="en-GB" sz="1000" dirty="0">
                <a:latin typeface="Comic Sans MS" panose="030F0702030302020204" pitchFamily="66" charset="0"/>
                <a:ea typeface="Calibri" panose="020F0502020204030204" pitchFamily="34" charset="0"/>
                <a:cs typeface="Arial" panose="020B0604020202020204" pitchFamily="34" charset="0"/>
              </a:rPr>
              <a:t> y para </a:t>
            </a:r>
            <a:r>
              <a:rPr lang="en-GB" sz="1000" dirty="0" err="1">
                <a:latin typeface="Comic Sans MS" panose="030F0702030302020204" pitchFamily="66" charset="0"/>
                <a:ea typeface="Calibri" panose="020F0502020204030204" pitchFamily="34" charset="0"/>
                <a:cs typeface="Arial" panose="020B0604020202020204" pitchFamily="34" charset="0"/>
              </a:rPr>
              <a:t>escuchar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música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autobús</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 use Spotify </a:t>
            </a:r>
            <a:r>
              <a:rPr lang="en-GB" sz="1000" b="1" i="1" dirty="0">
                <a:solidFill>
                  <a:srgbClr val="C00000"/>
                </a:solidFill>
                <a:latin typeface="Comic Sans MS" panose="030F0702030302020204" pitchFamily="66" charset="0"/>
                <a:ea typeface="Calibri" panose="020F0502020204030204" pitchFamily="34" charset="0"/>
                <a:cs typeface="Arial" panose="020B0604020202020204" pitchFamily="34" charset="0"/>
              </a:rPr>
              <a:t>for downloading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songs on my phone and </a:t>
            </a:r>
            <a:r>
              <a:rPr lang="en-GB" sz="1000" b="1" i="1" dirty="0">
                <a:solidFill>
                  <a:srgbClr val="C00000"/>
                </a:solidFill>
                <a:latin typeface="Comic Sans MS" panose="030F0702030302020204" pitchFamily="66" charset="0"/>
                <a:ea typeface="Calibri" panose="020F0502020204030204" pitchFamily="34" charset="0"/>
                <a:cs typeface="Arial" panose="020B0604020202020204" pitchFamily="34" charset="0"/>
              </a:rPr>
              <a:t>for listening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to music on the bus.</a:t>
            </a:r>
          </a:p>
          <a:p>
            <a:pPr marL="171450" indent="-171450">
              <a:buFont typeface="Arial" panose="020B0604020202020204" pitchFamily="34" charset="0"/>
              <a:buChar char="•"/>
            </a:pPr>
            <a:endParaRPr lang="en-GB" sz="600" i="1" dirty="0">
              <a:solidFill>
                <a:srgbClr val="0070C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Las redes </a:t>
            </a:r>
            <a:r>
              <a:rPr lang="en-GB" sz="1000" dirty="0" err="1">
                <a:latin typeface="Comic Sans MS" panose="030F0702030302020204" pitchFamily="66" charset="0"/>
                <a:ea typeface="Calibri" panose="020F0502020204030204" pitchFamily="34" charset="0"/>
                <a:cs typeface="Arial" panose="020B0604020202020204" pitchFamily="34" charset="0"/>
              </a:rPr>
              <a:t>sociales</a:t>
            </a:r>
            <a:r>
              <a:rPr lang="en-GB" sz="1000" dirty="0">
                <a:latin typeface="Comic Sans MS" panose="030F0702030302020204" pitchFamily="66" charset="0"/>
                <a:ea typeface="Calibri" panose="020F0502020204030204" pitchFamily="34" charset="0"/>
                <a:cs typeface="Arial" panose="020B0604020202020204" pitchFamily="34" charset="0"/>
              </a:rPr>
              <a:t> son </a:t>
            </a:r>
            <a:r>
              <a:rPr lang="en-GB" sz="1000" dirty="0" err="1">
                <a:latin typeface="Comic Sans MS" panose="030F0702030302020204" pitchFamily="66" charset="0"/>
                <a:ea typeface="Calibri" panose="020F0502020204030204" pitchFamily="34" charset="0"/>
                <a:cs typeface="Arial" panose="020B0604020202020204" pitchFamily="34" charset="0"/>
              </a:rPr>
              <a:t>importantes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dirty="0">
                <a:latin typeface="Comic Sans MS" panose="030F0702030302020204" pitchFamily="66" charset="0"/>
                <a:ea typeface="Calibri" panose="020F0502020204030204" pitchFamily="34" charset="0"/>
                <a:cs typeface="Arial" panose="020B0604020202020204" pitchFamily="34" charset="0"/>
              </a:rPr>
              <a:t>para </a:t>
            </a:r>
            <a:r>
              <a:rPr lang="en-GB" sz="1000" b="1" dirty="0" err="1">
                <a:latin typeface="Comic Sans MS" panose="030F0702030302020204" pitchFamily="66" charset="0"/>
                <a:ea typeface="Calibri" panose="020F0502020204030204" pitchFamily="34" charset="0"/>
                <a:cs typeface="Arial" panose="020B0604020202020204" pitchFamily="34" charset="0"/>
              </a:rPr>
              <a:t>estar</a:t>
            </a:r>
            <a:r>
              <a:rPr lang="en-GB" sz="1000" b="1"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contacto</a:t>
            </a:r>
            <a:r>
              <a:rPr lang="en-GB" sz="1000" dirty="0">
                <a:latin typeface="Comic Sans MS" panose="030F0702030302020204" pitchFamily="66" charset="0"/>
                <a:ea typeface="Calibri" panose="020F0502020204030204" pitchFamily="34" charset="0"/>
                <a:cs typeface="Arial" panose="020B0604020202020204" pitchFamily="34" charset="0"/>
              </a:rPr>
              <a:t> con mi familia y mis amigos.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Social media is important </a:t>
            </a:r>
            <a:r>
              <a:rPr lang="en-GB" sz="1000" b="1" i="1" dirty="0">
                <a:solidFill>
                  <a:srgbClr val="C00000"/>
                </a:solidFill>
                <a:latin typeface="Comic Sans MS" panose="030F0702030302020204" pitchFamily="66" charset="0"/>
                <a:ea typeface="Calibri" panose="020F0502020204030204" pitchFamily="34" charset="0"/>
                <a:cs typeface="Arial" panose="020B0604020202020204" pitchFamily="34" charset="0"/>
              </a:rPr>
              <a:t>in order to be</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 in touch with my family and friends.</a:t>
            </a:r>
            <a:endParaRPr lang="en-GB" sz="1000" dirty="0">
              <a:solidFill>
                <a:srgbClr val="C00000"/>
              </a:solidFill>
              <a:effectLst/>
              <a:latin typeface="Comic Sans MS" panose="030F0702030302020204" pitchFamily="66" charset="0"/>
              <a:ea typeface="Calibri" panose="020F0502020204030204" pitchFamily="34" charset="0"/>
              <a:cs typeface="Arial" panose="020B0604020202020204" pitchFamily="34" charset="0"/>
            </a:endParaRPr>
          </a:p>
          <a:p>
            <a:endParaRPr lang="en-GB" sz="1000" dirty="0">
              <a:latin typeface="Comic Sans MS" panose="030F0702030302020204" pitchFamily="66" charset="0"/>
              <a:ea typeface="Calibri" panose="020F0502020204030204" pitchFamily="34" charset="0"/>
              <a:cs typeface="Arial" panose="020B0604020202020204" pitchFamily="34" charset="0"/>
            </a:endParaRPr>
          </a:p>
        </p:txBody>
      </p:sp>
      <p:sp>
        <p:nvSpPr>
          <p:cNvPr id="33" name="Text Box 2">
            <a:extLst>
              <a:ext uri="{FF2B5EF4-FFF2-40B4-BE49-F238E27FC236}">
                <a16:creationId xmlns:a16="http://schemas.microsoft.com/office/drawing/2014/main" id="{F1CC89DA-E7F0-686F-5317-48A5F8F4E4E0}"/>
              </a:ext>
            </a:extLst>
          </p:cNvPr>
          <p:cNvSpPr txBox="1">
            <a:spLocks noChangeArrowheads="1"/>
          </p:cNvSpPr>
          <p:nvPr/>
        </p:nvSpPr>
        <p:spPr bwMode="auto">
          <a:xfrm>
            <a:off x="7028112" y="4326779"/>
            <a:ext cx="5683069" cy="865041"/>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THE PERSONAL “a”</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r>
              <a:rPr lang="en-GB" sz="1000" dirty="0">
                <a:latin typeface="Comic Sans MS" panose="030F0702030302020204" pitchFamily="66" charset="0"/>
                <a:ea typeface="Calibri" panose="020F0502020204030204" pitchFamily="34" charset="0"/>
                <a:cs typeface="Arial" panose="020B0604020202020204" pitchFamily="34" charset="0"/>
              </a:rPr>
              <a:t>Use the personal “a” when the object of the verb is a person (do not use it when the object is not a person!). Examples: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Ayer </a:t>
            </a:r>
            <a:r>
              <a:rPr lang="en-GB" sz="1000" dirty="0" err="1">
                <a:latin typeface="Comic Sans MS" panose="030F0702030302020204" pitchFamily="66" charset="0"/>
                <a:ea typeface="Calibri" panose="020F0502020204030204" pitchFamily="34" charset="0"/>
                <a:cs typeface="Arial" panose="020B0604020202020204" pitchFamily="34" charset="0"/>
              </a:rPr>
              <a:t>visité</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b="1" u="sng" dirty="0">
                <a:latin typeface="Comic Sans MS" panose="030F0702030302020204" pitchFamily="66" charset="0"/>
                <a:ea typeface="Calibri" panose="020F0502020204030204" pitchFamily="34" charset="0"/>
                <a:cs typeface="Arial" panose="020B0604020202020204" pitchFamily="34" charset="0"/>
              </a:rPr>
              <a:t>a</a:t>
            </a:r>
            <a:r>
              <a:rPr lang="en-GB" sz="1000" dirty="0">
                <a:latin typeface="Comic Sans MS" panose="030F0702030302020204" pitchFamily="66" charset="0"/>
                <a:ea typeface="Calibri" panose="020F0502020204030204" pitchFamily="34" charset="0"/>
                <a:cs typeface="Arial" panose="020B0604020202020204" pitchFamily="34" charset="0"/>
              </a:rPr>
              <a:t> mi </a:t>
            </a:r>
            <a:r>
              <a:rPr lang="en-GB" sz="1000" dirty="0" err="1">
                <a:latin typeface="Comic Sans MS" panose="030F0702030302020204" pitchFamily="66" charset="0"/>
                <a:ea typeface="Calibri" panose="020F0502020204030204" pitchFamily="34" charset="0"/>
                <a:cs typeface="Arial" panose="020B0604020202020204" pitchFamily="34" charset="0"/>
              </a:rPr>
              <a:t>abuela</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Yesterday I visited my grandma.</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Ayer </a:t>
            </a:r>
            <a:r>
              <a:rPr lang="en-GB" sz="1000" dirty="0" err="1">
                <a:latin typeface="Comic Sans MS" panose="030F0702030302020204" pitchFamily="66" charset="0"/>
                <a:ea typeface="Calibri" panose="020F0502020204030204" pitchFamily="34" charset="0"/>
                <a:cs typeface="Arial" panose="020B0604020202020204" pitchFamily="34" charset="0"/>
              </a:rPr>
              <a:t>visité</a:t>
            </a:r>
            <a:r>
              <a:rPr lang="en-GB" sz="1000" dirty="0">
                <a:latin typeface="Comic Sans MS" panose="030F0702030302020204" pitchFamily="66" charset="0"/>
                <a:ea typeface="Calibri" panose="020F0502020204030204" pitchFamily="34" charset="0"/>
                <a:cs typeface="Arial" panose="020B0604020202020204" pitchFamily="34" charset="0"/>
              </a:rPr>
              <a:t> la </a:t>
            </a:r>
            <a:r>
              <a:rPr lang="en-GB" sz="1000" dirty="0" err="1">
                <a:latin typeface="Comic Sans MS" panose="030F0702030302020204" pitchFamily="66" charset="0"/>
                <a:ea typeface="Calibri" panose="020F0502020204030204" pitchFamily="34" charset="0"/>
                <a:cs typeface="Arial" panose="020B0604020202020204" pitchFamily="34" charset="0"/>
              </a:rPr>
              <a:t>catedral</a:t>
            </a:r>
            <a:r>
              <a:rPr lang="en-GB" sz="1000" dirty="0">
                <a:latin typeface="Comic Sans MS" panose="030F0702030302020204" pitchFamily="66" charset="0"/>
                <a:ea typeface="Calibri" panose="020F0502020204030204" pitchFamily="34" charset="0"/>
                <a:cs typeface="Arial" panose="020B0604020202020204" pitchFamily="34" charset="0"/>
              </a:rPr>
              <a:t>. –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Yesterday I visited the cathedral.</a:t>
            </a:r>
            <a:endParaRPr lang="en-GB" sz="1000"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p:txBody>
      </p:sp>
      <p:sp>
        <p:nvSpPr>
          <p:cNvPr id="34" name="Text Box 2">
            <a:extLst>
              <a:ext uri="{FF2B5EF4-FFF2-40B4-BE49-F238E27FC236}">
                <a16:creationId xmlns:a16="http://schemas.microsoft.com/office/drawing/2014/main" id="{B328DB84-CE1E-7DB2-6998-4445AF493B19}"/>
              </a:ext>
            </a:extLst>
          </p:cNvPr>
          <p:cNvSpPr txBox="1">
            <a:spLocks noChangeArrowheads="1"/>
          </p:cNvSpPr>
          <p:nvPr/>
        </p:nvSpPr>
        <p:spPr bwMode="auto">
          <a:xfrm>
            <a:off x="7027714" y="5313968"/>
            <a:ext cx="5683069" cy="1200990"/>
          </a:xfrm>
          <a:prstGeom prst="rect">
            <a:avLst/>
          </a:prstGeom>
          <a:pattFill prst="wdUpDiag">
            <a:fgClr>
              <a:srgbClr val="FDF0E7"/>
            </a:fgClr>
            <a:bgClr>
              <a:schemeClr val="bg1"/>
            </a:bgClr>
          </a:pattFill>
          <a:ln w="12700">
            <a:solidFill>
              <a:srgbClr val="C00000"/>
            </a:solidFill>
            <a:miter lim="800000"/>
            <a:headEnd/>
            <a:tailEnd/>
          </a:ln>
        </p:spPr>
        <p:txBody>
          <a:bodyPr rot="0" vert="horz" wrap="square" lIns="91440" tIns="45720" rIns="91440" bIns="45720" anchor="t" anchorCtr="0">
            <a:noAutofit/>
          </a:bodyPr>
          <a:lstStyle/>
          <a:p>
            <a:pPr algn="ctr"/>
            <a:r>
              <a:rPr lang="es-ES" sz="1000" b="1" u="sng" dirty="0">
                <a:effectLst/>
                <a:latin typeface="Comic Sans MS" panose="030F0702030302020204" pitchFamily="66" charset="0"/>
                <a:ea typeface="Calibri" panose="020F0502020204030204" pitchFamily="34" charset="0"/>
                <a:cs typeface="Calibri" panose="020F0502020204030204" pitchFamily="34" charset="0"/>
              </a:rPr>
              <a:t>USING “DEBERÍAS” AND “PODRÍAS”</a:t>
            </a:r>
            <a:endParaRPr lang="es-ES" sz="1000" dirty="0">
              <a:effectLst/>
              <a:latin typeface="Comic Sans MS" panose="030F0702030302020204" pitchFamily="66" charset="0"/>
              <a:ea typeface="Calibri" panose="020F0502020204030204" pitchFamily="34" charset="0"/>
              <a:cs typeface="Arial" panose="020B0604020202020204" pitchFamily="34" charset="0"/>
            </a:endParaRPr>
          </a:p>
          <a:p>
            <a:r>
              <a:rPr lang="en-GB" sz="1000" dirty="0">
                <a:latin typeface="Comic Sans MS" panose="030F0702030302020204" pitchFamily="66" charset="0"/>
                <a:ea typeface="Calibri" panose="020F0502020204030204" pitchFamily="34" charset="0"/>
                <a:cs typeface="Arial" panose="020B0604020202020204" pitchFamily="34" charset="0"/>
              </a:rPr>
              <a:t>“</a:t>
            </a:r>
            <a:r>
              <a:rPr lang="en-GB" sz="1000" dirty="0" err="1">
                <a:latin typeface="Comic Sans MS" panose="030F0702030302020204" pitchFamily="66" charset="0"/>
                <a:ea typeface="Calibri" panose="020F0502020204030204" pitchFamily="34" charset="0"/>
                <a:cs typeface="Arial" panose="020B0604020202020204" pitchFamily="34" charset="0"/>
              </a:rPr>
              <a:t>Deberías</a:t>
            </a:r>
            <a:r>
              <a:rPr lang="en-GB" sz="1000" dirty="0">
                <a:latin typeface="Comic Sans MS" panose="030F0702030302020204" pitchFamily="66" charset="0"/>
                <a:ea typeface="Calibri" panose="020F0502020204030204" pitchFamily="34" charset="0"/>
                <a:cs typeface="Arial" panose="020B0604020202020204" pitchFamily="34" charset="0"/>
              </a:rPr>
              <a:t>” mean “you should” and “</a:t>
            </a:r>
            <a:r>
              <a:rPr lang="en-GB" sz="1000" dirty="0" err="1">
                <a:latin typeface="Comic Sans MS" panose="030F0702030302020204" pitchFamily="66" charset="0"/>
                <a:ea typeface="Calibri" panose="020F0502020204030204" pitchFamily="34" charset="0"/>
                <a:cs typeface="Arial" panose="020B0604020202020204" pitchFamily="34" charset="0"/>
              </a:rPr>
              <a:t>podrías</a:t>
            </a:r>
            <a:r>
              <a:rPr lang="en-GB" sz="1000" dirty="0">
                <a:latin typeface="Comic Sans MS" panose="030F0702030302020204" pitchFamily="66" charset="0"/>
                <a:ea typeface="Calibri" panose="020F0502020204030204" pitchFamily="34" charset="0"/>
                <a:cs typeface="Arial" panose="020B0604020202020204" pitchFamily="34" charset="0"/>
              </a:rPr>
              <a:t>” mean “you could”. Use these verbs </a:t>
            </a:r>
          </a:p>
          <a:p>
            <a:r>
              <a:rPr lang="en-GB" sz="1000" dirty="0">
                <a:latin typeface="Comic Sans MS" panose="030F0702030302020204" pitchFamily="66" charset="0"/>
                <a:ea typeface="Calibri" panose="020F0502020204030204" pitchFamily="34" charset="0"/>
                <a:cs typeface="Arial" panose="020B0604020202020204" pitchFamily="34" charset="0"/>
              </a:rPr>
              <a:t>when you want to give advice or make suggestions. Examples:</a:t>
            </a: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Si no </a:t>
            </a: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encuentras</a:t>
            </a:r>
            <a:r>
              <a:rPr lang="en-GB" sz="1000" dirty="0">
                <a:latin typeface="Comic Sans MS" panose="030F0702030302020204" pitchFamily="66" charset="0"/>
                <a:ea typeface="Calibri" panose="020F0502020204030204" pitchFamily="34" charset="0"/>
                <a:cs typeface="Arial" panose="020B0604020202020204" pitchFamily="34" charset="0"/>
              </a:rPr>
              <a:t> bien, </a:t>
            </a:r>
            <a:r>
              <a:rPr lang="en-GB" sz="1000" dirty="0" err="1">
                <a:latin typeface="Comic Sans MS" panose="030F0702030302020204" pitchFamily="66" charset="0"/>
                <a:ea typeface="Calibri" panose="020F0502020204030204" pitchFamily="34" charset="0"/>
                <a:cs typeface="Arial" panose="020B0604020202020204" pitchFamily="34" charset="0"/>
              </a:rPr>
              <a:t>deberías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buscar</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ayuda</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profesional</a:t>
            </a:r>
            <a:r>
              <a:rPr lang="en-GB" sz="1000" dirty="0">
                <a:latin typeface="Comic Sans MS" panose="030F0702030302020204" pitchFamily="66" charset="0"/>
                <a:ea typeface="Calibri" panose="020F0502020204030204" pitchFamily="34" charset="0"/>
                <a:cs typeface="Arial" panose="020B0604020202020204" pitchFamily="34" charset="0"/>
              </a:rPr>
              <a:t>.</a:t>
            </a:r>
          </a:p>
          <a:p>
            <a:r>
              <a:rPr lang="en-GB"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If you don’t feel well, you should seek professional help.</a:t>
            </a:r>
            <a:endParaRPr lang="en-GB" sz="1000"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Arial" panose="020B0604020202020204" pitchFamily="34" charset="0"/>
              </a:rPr>
              <a:t>Si </a:t>
            </a:r>
            <a:r>
              <a:rPr lang="en-GB" sz="1000" dirty="0" err="1">
                <a:latin typeface="Comic Sans MS" panose="030F0702030302020204" pitchFamily="66" charset="0"/>
                <a:ea typeface="Calibri" panose="020F0502020204030204" pitchFamily="34" charset="0"/>
                <a:cs typeface="Arial" panose="020B0604020202020204" pitchFamily="34" charset="0"/>
              </a:rPr>
              <a:t>hablas</a:t>
            </a:r>
            <a:r>
              <a:rPr lang="en-GB" sz="1000" dirty="0">
                <a:latin typeface="Comic Sans MS" panose="030F0702030302020204" pitchFamily="66" charset="0"/>
                <a:ea typeface="Calibri" panose="020F0502020204030204" pitchFamily="34" charset="0"/>
                <a:cs typeface="Arial" panose="020B0604020202020204" pitchFamily="34" charset="0"/>
              </a:rPr>
              <a:t> con </a:t>
            </a:r>
            <a:r>
              <a:rPr lang="en-GB" sz="1000" dirty="0" err="1">
                <a:latin typeface="Comic Sans MS" panose="030F0702030302020204" pitchFamily="66" charset="0"/>
                <a:ea typeface="Calibri" panose="020F0502020204030204" pitchFamily="34" charset="0"/>
                <a:cs typeface="Arial" panose="020B0604020202020204" pitchFamily="34" charset="0"/>
              </a:rPr>
              <a:t>el</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médico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podrías</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explicarle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cómo</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te</a:t>
            </a:r>
            <a:r>
              <a:rPr lang="en-GB" sz="1000" dirty="0">
                <a:latin typeface="Comic Sans MS" panose="030F0702030302020204" pitchFamily="66" charset="0"/>
                <a:ea typeface="Calibri" panose="020F0502020204030204" pitchFamily="34" charset="0"/>
                <a:cs typeface="Arial" panose="020B0604020202020204" pitchFamily="34" charset="0"/>
              </a:rPr>
              <a:t> </a:t>
            </a:r>
            <a:r>
              <a:rPr lang="en-GB" sz="1000" dirty="0" err="1">
                <a:latin typeface="Comic Sans MS" panose="030F0702030302020204" pitchFamily="66" charset="0"/>
                <a:ea typeface="Calibri" panose="020F0502020204030204" pitchFamily="34" charset="0"/>
                <a:cs typeface="Arial" panose="020B0604020202020204" pitchFamily="34" charset="0"/>
              </a:rPr>
              <a:t>sientes</a:t>
            </a:r>
            <a:r>
              <a:rPr lang="en-GB" sz="1000" dirty="0">
                <a:latin typeface="Comic Sans MS" panose="030F0702030302020204" pitchFamily="66" charset="0"/>
                <a:ea typeface="Calibri" panose="020F0502020204030204" pitchFamily="34" charset="0"/>
                <a:cs typeface="Arial" panose="020B0604020202020204" pitchFamily="34" charset="0"/>
              </a:rPr>
              <a:t>.</a:t>
            </a:r>
          </a:p>
          <a:p>
            <a:r>
              <a:rPr lang="en-GB" sz="1000" dirty="0">
                <a:solidFill>
                  <a:srgbClr val="C00000"/>
                </a:solidFill>
                <a:latin typeface="Comic Sans MS" panose="030F0702030302020204" pitchFamily="66" charset="0"/>
                <a:ea typeface="Calibri" panose="020F0502020204030204" pitchFamily="34" charset="0"/>
                <a:cs typeface="Arial" panose="020B0604020202020204" pitchFamily="34" charset="0"/>
              </a:rPr>
              <a:t>	</a:t>
            </a:r>
            <a:r>
              <a:rPr lang="en-GB" sz="1000" i="1" dirty="0">
                <a:solidFill>
                  <a:srgbClr val="C00000"/>
                </a:solidFill>
                <a:latin typeface="Comic Sans MS" panose="030F0702030302020204" pitchFamily="66" charset="0"/>
                <a:ea typeface="Calibri" panose="020F0502020204030204" pitchFamily="34" charset="0"/>
                <a:cs typeface="Arial" panose="020B0604020202020204" pitchFamily="34" charset="0"/>
              </a:rPr>
              <a:t>If you talk to the doctor, you could explain to him how you feel.</a:t>
            </a:r>
            <a:endParaRPr lang="en-GB" sz="1000" dirty="0">
              <a:solidFill>
                <a:srgbClr val="C00000"/>
              </a:solidFill>
              <a:latin typeface="Comic Sans MS" panose="030F0702030302020204" pitchFamily="66" charset="0"/>
              <a:ea typeface="Calibri" panose="020F0502020204030204" pitchFamily="34" charset="0"/>
              <a:cs typeface="Arial" panose="020B0604020202020204" pitchFamily="34" charset="0"/>
            </a:endParaRPr>
          </a:p>
        </p:txBody>
      </p:sp>
      <p:pic>
        <p:nvPicPr>
          <p:cNvPr id="38" name="Picture 37" descr="A person sitting in a yoga pose&#10;&#10;Description automatically generated">
            <a:extLst>
              <a:ext uri="{FF2B5EF4-FFF2-40B4-BE49-F238E27FC236}">
                <a16:creationId xmlns:a16="http://schemas.microsoft.com/office/drawing/2014/main" id="{D5E35DBE-105E-36CC-A300-10D893E3D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37345" y="5375626"/>
            <a:ext cx="1070471" cy="1070471"/>
          </a:xfrm>
          <a:prstGeom prst="rect">
            <a:avLst/>
          </a:prstGeom>
        </p:spPr>
      </p:pic>
      <p:graphicFrame>
        <p:nvGraphicFramePr>
          <p:cNvPr id="39" name="Table 38">
            <a:extLst>
              <a:ext uri="{FF2B5EF4-FFF2-40B4-BE49-F238E27FC236}">
                <a16:creationId xmlns:a16="http://schemas.microsoft.com/office/drawing/2014/main" id="{E3A98A57-28F6-95A9-2701-C711ECEE5A47}"/>
              </a:ext>
            </a:extLst>
          </p:cNvPr>
          <p:cNvGraphicFramePr>
            <a:graphicFrameLocks noGrp="1"/>
          </p:cNvGraphicFramePr>
          <p:nvPr>
            <p:extLst>
              <p:ext uri="{D42A27DB-BD31-4B8C-83A1-F6EECF244321}">
                <p14:modId xmlns:p14="http://schemas.microsoft.com/office/powerpoint/2010/main" val="1417247378"/>
              </p:ext>
            </p:extLst>
          </p:nvPr>
        </p:nvGraphicFramePr>
        <p:xfrm>
          <a:off x="179691" y="6041660"/>
          <a:ext cx="3761490" cy="3429000"/>
        </p:xfrm>
        <a:graphic>
          <a:graphicData uri="http://schemas.openxmlformats.org/drawingml/2006/table">
            <a:tbl>
              <a:tblPr firstRow="1" bandRow="1">
                <a:tableStyleId>{5940675A-B579-460E-94D1-54222C63F5DA}</a:tableStyleId>
              </a:tblPr>
              <a:tblGrid>
                <a:gridCol w="410619">
                  <a:extLst>
                    <a:ext uri="{9D8B030D-6E8A-4147-A177-3AD203B41FA5}">
                      <a16:colId xmlns:a16="http://schemas.microsoft.com/office/drawing/2014/main" val="649591332"/>
                    </a:ext>
                  </a:extLst>
                </a:gridCol>
                <a:gridCol w="1267428">
                  <a:extLst>
                    <a:ext uri="{9D8B030D-6E8A-4147-A177-3AD203B41FA5}">
                      <a16:colId xmlns:a16="http://schemas.microsoft.com/office/drawing/2014/main" val="3310363847"/>
                    </a:ext>
                  </a:extLst>
                </a:gridCol>
                <a:gridCol w="2083443">
                  <a:extLst>
                    <a:ext uri="{9D8B030D-6E8A-4147-A177-3AD203B41FA5}">
                      <a16:colId xmlns:a16="http://schemas.microsoft.com/office/drawing/2014/main" val="3705344048"/>
                    </a:ext>
                  </a:extLst>
                </a:gridCol>
              </a:tblGrid>
              <a:tr h="849074">
                <a:tc>
                  <a:txBody>
                    <a:bodyPr/>
                    <a:lstStyle/>
                    <a:p>
                      <a:pPr marL="0" indent="0" algn="ctr">
                        <a:buFont typeface="Arial" panose="020B0604020202020204" pitchFamily="34" charset="0"/>
                        <a:buNone/>
                      </a:pPr>
                      <a:r>
                        <a:rPr lang="es-ES" sz="900" b="1" dirty="0">
                          <a:solidFill>
                            <a:schemeClr val="bg1"/>
                          </a:solidFill>
                          <a:latin typeface="Comic Sans MS" panose="030F0702030302020204" pitchFamily="66" charset="0"/>
                        </a:rPr>
                        <a:t>¿Quién está </a:t>
                      </a:r>
                    </a:p>
                    <a:p>
                      <a:pPr marL="0" indent="0" algn="ctr">
                        <a:buFont typeface="Arial" panose="020B0604020202020204" pitchFamily="34" charset="0"/>
                        <a:buNone/>
                      </a:pPr>
                      <a:r>
                        <a:rPr lang="es-ES" sz="900" b="1" dirty="0">
                          <a:solidFill>
                            <a:schemeClr val="bg1"/>
                          </a:solidFill>
                          <a:latin typeface="Comic Sans MS" panose="030F0702030302020204" pitchFamily="66" charset="0"/>
                        </a:rPr>
                        <a:t>en la foto?</a:t>
                      </a:r>
                    </a:p>
                  </a:txBody>
                  <a:tcPr vert="vert270" anchor="ctr">
                    <a:solidFill>
                      <a:schemeClr val="accent2">
                        <a:lumMod val="75000"/>
                      </a:schemeClr>
                    </a:solidFill>
                  </a:tcPr>
                </a:tc>
                <a:tc>
                  <a:txBody>
                    <a:bodyPr/>
                    <a:lstStyle/>
                    <a:p>
                      <a:pPr marL="0" indent="0">
                        <a:buFont typeface="Arial" panose="020B0604020202020204" pitchFamily="34" charset="0"/>
                        <a:buNone/>
                      </a:pPr>
                      <a:r>
                        <a:rPr lang="es-ES" sz="900" dirty="0">
                          <a:latin typeface="Comic Sans MS" panose="030F0702030302020204" pitchFamily="66" charset="0"/>
                        </a:rPr>
                        <a:t>En la foto está(n)…</a:t>
                      </a:r>
                    </a:p>
                    <a:p>
                      <a:pPr marL="0" indent="0">
                        <a:buFont typeface="Arial" panose="020B0604020202020204" pitchFamily="34" charset="0"/>
                        <a:buNone/>
                      </a:pPr>
                      <a:r>
                        <a:rPr lang="es-ES" sz="900" i="1" dirty="0">
                          <a:solidFill>
                            <a:srgbClr val="C00000"/>
                          </a:solidFill>
                          <a:latin typeface="Comic Sans MS" panose="030F0702030302020204" pitchFamily="66" charset="0"/>
                        </a:rPr>
                        <a:t>In the </a:t>
                      </a:r>
                      <a:r>
                        <a:rPr lang="es-ES" sz="900" i="1" dirty="0" err="1">
                          <a:solidFill>
                            <a:srgbClr val="C00000"/>
                          </a:solidFill>
                          <a:latin typeface="Comic Sans MS" panose="030F0702030302020204" pitchFamily="66" charset="0"/>
                        </a:rPr>
                        <a:t>picture</a:t>
                      </a:r>
                      <a:r>
                        <a:rPr lang="es-ES" sz="900" i="1" dirty="0">
                          <a:solidFill>
                            <a:srgbClr val="C00000"/>
                          </a:solidFill>
                          <a:latin typeface="Comic Sans MS" panose="030F0702030302020204" pitchFamily="66" charset="0"/>
                        </a:rPr>
                        <a:t> is/are…</a:t>
                      </a:r>
                    </a:p>
                    <a:p>
                      <a:pPr marL="0" indent="0">
                        <a:buFont typeface="Arial" panose="020B0604020202020204" pitchFamily="34" charset="0"/>
                        <a:buNone/>
                      </a:pPr>
                      <a:r>
                        <a:rPr lang="es-ES" sz="900" dirty="0">
                          <a:latin typeface="Comic Sans MS" panose="030F0702030302020204" pitchFamily="66" charset="0"/>
                        </a:rPr>
                        <a:t>A la izquierda…</a:t>
                      </a:r>
                    </a:p>
                    <a:p>
                      <a:pPr marL="0" indent="0">
                        <a:buFont typeface="Arial" panose="020B0604020202020204" pitchFamily="34" charset="0"/>
                        <a:buNone/>
                      </a:pPr>
                      <a:r>
                        <a:rPr lang="es-ES" sz="900" i="1" dirty="0">
                          <a:solidFill>
                            <a:srgbClr val="C00000"/>
                          </a:solidFill>
                          <a:latin typeface="Comic Sans MS" panose="030F0702030302020204" pitchFamily="66" charset="0"/>
                        </a:rPr>
                        <a:t>On the left…</a:t>
                      </a:r>
                    </a:p>
                    <a:p>
                      <a:pPr marL="0" indent="0">
                        <a:buFont typeface="Arial" panose="020B0604020202020204" pitchFamily="34" charset="0"/>
                        <a:buNone/>
                      </a:pPr>
                      <a:r>
                        <a:rPr lang="es-ES" sz="900" dirty="0">
                          <a:latin typeface="Comic Sans MS" panose="030F0702030302020204" pitchFamily="66" charset="0"/>
                        </a:rPr>
                        <a:t>A la derecha…</a:t>
                      </a:r>
                    </a:p>
                    <a:p>
                      <a:pPr marL="0" indent="0">
                        <a:buFont typeface="Arial" panose="020B0604020202020204" pitchFamily="34" charset="0"/>
                        <a:buNone/>
                      </a:pPr>
                      <a:r>
                        <a:rPr lang="es-ES" sz="900" i="1" dirty="0">
                          <a:solidFill>
                            <a:srgbClr val="C00000"/>
                          </a:solidFill>
                          <a:latin typeface="Comic Sans MS" panose="030F0702030302020204" pitchFamily="66" charset="0"/>
                        </a:rPr>
                        <a:t>On the right…</a:t>
                      </a:r>
                    </a:p>
                    <a:p>
                      <a:pPr marL="0" indent="0">
                        <a:buFont typeface="Arial" panose="020B0604020202020204" pitchFamily="34" charset="0"/>
                        <a:buNone/>
                      </a:pPr>
                      <a:r>
                        <a:rPr lang="es-ES" sz="900" dirty="0">
                          <a:latin typeface="Comic Sans MS" panose="030F0702030302020204" pitchFamily="66" charset="0"/>
                        </a:rPr>
                        <a:t>En el centro…</a:t>
                      </a:r>
                    </a:p>
                    <a:p>
                      <a:pPr marL="0" indent="0">
                        <a:buFont typeface="Arial" panose="020B0604020202020204" pitchFamily="34" charset="0"/>
                        <a:buNone/>
                      </a:pPr>
                      <a:r>
                        <a:rPr lang="es-ES" sz="900" i="1" dirty="0">
                          <a:solidFill>
                            <a:srgbClr val="C00000"/>
                          </a:solidFill>
                          <a:latin typeface="Comic Sans MS" panose="030F0702030302020204" pitchFamily="66" charset="0"/>
                        </a:rPr>
                        <a:t>In the centre…</a:t>
                      </a:r>
                    </a:p>
                    <a:p>
                      <a:pPr marL="0" indent="0">
                        <a:buFont typeface="Arial" panose="020B0604020202020204" pitchFamily="34" charset="0"/>
                        <a:buNone/>
                      </a:pPr>
                      <a:r>
                        <a:rPr lang="es-ES" sz="900" dirty="0">
                          <a:latin typeface="Comic Sans MS" panose="030F0702030302020204" pitchFamily="66" charset="0"/>
                        </a:rPr>
                        <a:t>Al </a:t>
                      </a:r>
                      <a:r>
                        <a:rPr lang="es-ES" sz="900" b="1" dirty="0">
                          <a:latin typeface="Comic Sans MS" panose="030F0702030302020204" pitchFamily="66" charset="0"/>
                        </a:rPr>
                        <a:t>fondo</a:t>
                      </a:r>
                      <a:r>
                        <a:rPr lang="es-ES" sz="900" dirty="0">
                          <a:latin typeface="Comic Sans MS" panose="030F0702030302020204" pitchFamily="66" charset="0"/>
                        </a:rPr>
                        <a:t>…</a:t>
                      </a:r>
                    </a:p>
                    <a:p>
                      <a:pPr marL="0" indent="0">
                        <a:buFont typeface="Arial" panose="020B0604020202020204" pitchFamily="34" charset="0"/>
                        <a:buNone/>
                      </a:pPr>
                      <a:r>
                        <a:rPr lang="es-ES" sz="900" i="1" dirty="0">
                          <a:solidFill>
                            <a:srgbClr val="C00000"/>
                          </a:solidFill>
                          <a:latin typeface="Comic Sans MS" panose="030F0702030302020204" pitchFamily="66" charset="0"/>
                        </a:rPr>
                        <a:t>In the </a:t>
                      </a:r>
                      <a:r>
                        <a:rPr lang="es-ES" sz="900" i="1" dirty="0" err="1">
                          <a:solidFill>
                            <a:srgbClr val="C00000"/>
                          </a:solidFill>
                          <a:latin typeface="Comic Sans MS" panose="030F0702030302020204" pitchFamily="66" charset="0"/>
                        </a:rPr>
                        <a:t>background</a:t>
                      </a:r>
                      <a:r>
                        <a:rPr lang="es-ES" sz="900" i="1" dirty="0">
                          <a:solidFill>
                            <a:srgbClr val="C00000"/>
                          </a:solidFill>
                          <a:latin typeface="Comic Sans MS" panose="030F0702030302020204" pitchFamily="66" charset="0"/>
                        </a:rPr>
                        <a:t>…</a:t>
                      </a:r>
                      <a:endParaRPr lang="es-ES" sz="900" dirty="0">
                        <a:solidFill>
                          <a:srgbClr val="C00000"/>
                        </a:solidFill>
                        <a:latin typeface="Comic Sans MS" panose="030F0702030302020204" pitchFamily="66" charset="0"/>
                      </a:endParaRPr>
                    </a:p>
                  </a:txBody>
                  <a:tcPr anchor="ctr">
                    <a:solidFill>
                      <a:srgbClr val="FDF0E7"/>
                    </a:solidFill>
                  </a:tcPr>
                </a:tc>
                <a:tc>
                  <a:txBody>
                    <a:bodyPr/>
                    <a:lstStyle/>
                    <a:p>
                      <a:pPr marL="0" indent="0" algn="l">
                        <a:buFont typeface="Arial" panose="020B0604020202020204" pitchFamily="34" charset="0"/>
                        <a:buNone/>
                      </a:pPr>
                      <a:r>
                        <a:rPr lang="es-ES" sz="900" i="0" dirty="0">
                          <a:solidFill>
                            <a:schemeClr val="tx1"/>
                          </a:solidFill>
                          <a:latin typeface="Comic Sans MS" panose="030F0702030302020204" pitchFamily="66" charset="0"/>
                        </a:rPr>
                        <a:t>…mi padre. – </a:t>
                      </a:r>
                      <a:r>
                        <a:rPr lang="es-ES" sz="900" i="1" dirty="0">
                          <a:solidFill>
                            <a:srgbClr val="C00000"/>
                          </a:solidFill>
                          <a:latin typeface="Comic Sans MS" panose="030F0702030302020204" pitchFamily="66" charset="0"/>
                        </a:rPr>
                        <a:t>my dad.</a:t>
                      </a:r>
                    </a:p>
                    <a:p>
                      <a:pPr marL="0" indent="0" algn="l">
                        <a:buFont typeface="Arial" panose="020B0604020202020204" pitchFamily="34" charset="0"/>
                        <a:buNone/>
                      </a:pPr>
                      <a:r>
                        <a:rPr lang="es-ES" sz="900" i="1" dirty="0">
                          <a:solidFill>
                            <a:schemeClr val="tx1"/>
                          </a:solidFill>
                          <a:latin typeface="Comic Sans MS" panose="030F0702030302020204" pitchFamily="66" charset="0"/>
                        </a:rPr>
                        <a:t>…</a:t>
                      </a:r>
                      <a:r>
                        <a:rPr lang="es-ES" sz="900" i="0" dirty="0">
                          <a:solidFill>
                            <a:schemeClr val="tx1"/>
                          </a:solidFill>
                          <a:latin typeface="Comic Sans MS" panose="030F0702030302020204" pitchFamily="66" charset="0"/>
                        </a:rPr>
                        <a:t>mi madre.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mum</a:t>
                      </a:r>
                      <a:r>
                        <a:rPr lang="es-ES" sz="900" i="1" dirty="0">
                          <a:solidFill>
                            <a:srgbClr val="C00000"/>
                          </a:solidFill>
                          <a:latin typeface="Comic Sans MS" panose="030F0702030302020204" pitchFamily="66" charset="0"/>
                        </a:rPr>
                        <a:t>.</a:t>
                      </a:r>
                    </a:p>
                    <a:p>
                      <a:pPr marL="0" indent="0" algn="l">
                        <a:buFont typeface="Arial" panose="020B0604020202020204" pitchFamily="34" charset="0"/>
                        <a:buNone/>
                      </a:pPr>
                      <a:r>
                        <a:rPr lang="es-ES" sz="900" i="1" dirty="0">
                          <a:solidFill>
                            <a:schemeClr val="tx1"/>
                          </a:solidFill>
                          <a:latin typeface="Comic Sans MS" panose="030F0702030302020204" pitchFamily="66" charset="0"/>
                        </a:rPr>
                        <a:t>…</a:t>
                      </a:r>
                      <a:r>
                        <a:rPr lang="es-ES" sz="900" i="0" dirty="0">
                          <a:solidFill>
                            <a:schemeClr val="tx1"/>
                          </a:solidFill>
                          <a:latin typeface="Comic Sans MS" panose="030F0702030302020204" pitchFamily="66" charset="0"/>
                        </a:rPr>
                        <a:t>mis padres.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parents</a:t>
                      </a:r>
                      <a:r>
                        <a:rPr lang="es-ES" sz="900" i="1" dirty="0">
                          <a:solidFill>
                            <a:srgbClr val="C00000"/>
                          </a:solidFill>
                          <a:latin typeface="Comic Sans MS" panose="030F0702030302020204" pitchFamily="66" charset="0"/>
                        </a:rPr>
                        <a:t>.</a:t>
                      </a:r>
                    </a:p>
                    <a:p>
                      <a:pPr marL="0" indent="0" algn="l">
                        <a:buFont typeface="Arial" panose="020B0604020202020204" pitchFamily="34" charset="0"/>
                        <a:buNone/>
                      </a:pPr>
                      <a:r>
                        <a:rPr lang="es-ES" sz="900" i="0" dirty="0">
                          <a:solidFill>
                            <a:schemeClr val="tx1"/>
                          </a:solidFill>
                          <a:latin typeface="Comic Sans MS" panose="030F0702030302020204" pitchFamily="66" charset="0"/>
                        </a:rPr>
                        <a:t>…mi abuelo/a.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grandad</a:t>
                      </a:r>
                      <a:r>
                        <a:rPr lang="es-ES" sz="900" i="1" dirty="0">
                          <a:solidFill>
                            <a:srgbClr val="C00000"/>
                          </a:solidFill>
                          <a:latin typeface="Comic Sans MS" panose="030F0702030302020204" pitchFamily="66" charset="0"/>
                        </a:rPr>
                        <a:t>/</a:t>
                      </a:r>
                      <a:r>
                        <a:rPr lang="es-ES" sz="900" i="1" dirty="0" err="1">
                          <a:solidFill>
                            <a:srgbClr val="C00000"/>
                          </a:solidFill>
                          <a:latin typeface="Comic Sans MS" panose="030F0702030302020204" pitchFamily="66" charset="0"/>
                        </a:rPr>
                        <a:t>grandma</a:t>
                      </a:r>
                      <a:r>
                        <a:rPr lang="es-ES" sz="900" i="1" dirty="0">
                          <a:solidFill>
                            <a:srgbClr val="C00000"/>
                          </a:solidFill>
                          <a:latin typeface="Comic Sans MS" panose="030F0702030302020204" pitchFamily="66" charset="0"/>
                        </a:rPr>
                        <a:t>.</a:t>
                      </a:r>
                    </a:p>
                    <a:p>
                      <a:pPr marL="0" indent="0" algn="l">
                        <a:buFont typeface="Arial" panose="020B0604020202020204" pitchFamily="34" charset="0"/>
                        <a:buNone/>
                      </a:pPr>
                      <a:r>
                        <a:rPr lang="es-ES" sz="900" i="0" dirty="0">
                          <a:solidFill>
                            <a:schemeClr val="tx1"/>
                          </a:solidFill>
                          <a:latin typeface="Comic Sans MS" panose="030F0702030302020204" pitchFamily="66" charset="0"/>
                        </a:rPr>
                        <a:t>…mis abuelos.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grandparents</a:t>
                      </a:r>
                      <a:r>
                        <a:rPr lang="es-ES" sz="900" i="1" dirty="0">
                          <a:solidFill>
                            <a:srgbClr val="C00000"/>
                          </a:solidFill>
                          <a:latin typeface="Comic Sans MS" panose="030F0702030302020204" pitchFamily="66" charset="0"/>
                        </a:rPr>
                        <a:t>.</a:t>
                      </a:r>
                    </a:p>
                    <a:p>
                      <a:pPr marL="0" indent="0" algn="l">
                        <a:buFont typeface="Arial" panose="020B0604020202020204" pitchFamily="34" charset="0"/>
                        <a:buNone/>
                      </a:pPr>
                      <a:r>
                        <a:rPr lang="es-ES" sz="900" i="0" dirty="0">
                          <a:solidFill>
                            <a:schemeClr val="tx1"/>
                          </a:solidFill>
                          <a:latin typeface="Comic Sans MS" panose="030F0702030302020204" pitchFamily="66" charset="0"/>
                        </a:rPr>
                        <a:t>…mi hermano/a.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brother</a:t>
                      </a:r>
                      <a:r>
                        <a:rPr lang="es-ES" sz="900" i="1" dirty="0">
                          <a:solidFill>
                            <a:srgbClr val="C00000"/>
                          </a:solidFill>
                          <a:latin typeface="Comic Sans MS" panose="030F0702030302020204" pitchFamily="66" charset="0"/>
                        </a:rPr>
                        <a:t> / </a:t>
                      </a:r>
                      <a:r>
                        <a:rPr lang="es-ES" sz="900" i="1" dirty="0" err="1">
                          <a:solidFill>
                            <a:srgbClr val="C00000"/>
                          </a:solidFill>
                          <a:latin typeface="Comic Sans MS" panose="030F0702030302020204" pitchFamily="66" charset="0"/>
                        </a:rPr>
                        <a:t>sister</a:t>
                      </a:r>
                      <a:r>
                        <a:rPr lang="es-ES" sz="900" i="1" dirty="0">
                          <a:solidFill>
                            <a:srgbClr val="C00000"/>
                          </a:solidFill>
                          <a:latin typeface="Comic Sans MS" panose="030F0702030302020204" pitchFamily="66" charset="0"/>
                        </a:rPr>
                        <a:t>.</a:t>
                      </a:r>
                    </a:p>
                    <a:p>
                      <a:pPr marL="0" indent="0" algn="l">
                        <a:buFont typeface="Arial" panose="020B0604020202020204" pitchFamily="34" charset="0"/>
                        <a:buNone/>
                      </a:pPr>
                      <a:r>
                        <a:rPr lang="es-ES" sz="900" i="1" dirty="0">
                          <a:solidFill>
                            <a:schemeClr val="tx1"/>
                          </a:solidFill>
                          <a:latin typeface="Comic Sans MS" panose="030F0702030302020204" pitchFamily="66" charset="0"/>
                        </a:rPr>
                        <a:t>…</a:t>
                      </a:r>
                      <a:r>
                        <a:rPr lang="es-ES" sz="900" i="0" dirty="0">
                          <a:solidFill>
                            <a:schemeClr val="tx1"/>
                          </a:solidFill>
                          <a:latin typeface="Comic Sans MS" panose="030F0702030302020204" pitchFamily="66" charset="0"/>
                        </a:rPr>
                        <a:t>mi familia.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family</a:t>
                      </a:r>
                      <a:r>
                        <a:rPr lang="es-ES" sz="900" i="1" dirty="0">
                          <a:solidFill>
                            <a:srgbClr val="C00000"/>
                          </a:solidFill>
                          <a:latin typeface="Comic Sans MS" panose="030F0702030302020204" pitchFamily="66" charset="0"/>
                        </a:rPr>
                        <a:t>.</a:t>
                      </a:r>
                    </a:p>
                    <a:p>
                      <a:pPr marL="0" indent="0" algn="l">
                        <a:buFont typeface="Arial" panose="020B0604020202020204" pitchFamily="34" charset="0"/>
                        <a:buNone/>
                      </a:pPr>
                      <a:r>
                        <a:rPr lang="es-ES" sz="900" i="1" dirty="0">
                          <a:solidFill>
                            <a:schemeClr val="tx1"/>
                          </a:solidFill>
                          <a:latin typeface="Comic Sans MS" panose="030F0702030302020204" pitchFamily="66" charset="0"/>
                        </a:rPr>
                        <a:t>…</a:t>
                      </a:r>
                      <a:r>
                        <a:rPr lang="es-ES" sz="900" i="0" dirty="0">
                          <a:solidFill>
                            <a:schemeClr val="tx1"/>
                          </a:solidFill>
                          <a:latin typeface="Comic Sans MS" panose="030F0702030302020204" pitchFamily="66" charset="0"/>
                        </a:rPr>
                        <a:t>mi gemelo/a. – </a:t>
                      </a:r>
                      <a:r>
                        <a:rPr lang="es-ES" sz="900" i="1" dirty="0">
                          <a:solidFill>
                            <a:srgbClr val="C00000"/>
                          </a:solidFill>
                          <a:latin typeface="Comic Sans MS" panose="030F0702030302020204" pitchFamily="66" charset="0"/>
                        </a:rPr>
                        <a:t>my </a:t>
                      </a:r>
                      <a:r>
                        <a:rPr lang="es-ES" sz="900" i="1" dirty="0" err="1">
                          <a:solidFill>
                            <a:srgbClr val="C00000"/>
                          </a:solidFill>
                          <a:latin typeface="Comic Sans MS" panose="030F0702030302020204" pitchFamily="66" charset="0"/>
                        </a:rPr>
                        <a:t>twin</a:t>
                      </a:r>
                      <a:r>
                        <a:rPr lang="es-ES" sz="900" i="1" dirty="0">
                          <a:solidFill>
                            <a:srgbClr val="C00000"/>
                          </a:solidFill>
                          <a:latin typeface="Comic Sans MS" panose="030F0702030302020204" pitchFamily="66" charset="0"/>
                        </a:rPr>
                        <a:t>.</a:t>
                      </a:r>
                      <a:endParaRPr lang="es-ES" sz="900" i="0" dirty="0">
                        <a:solidFill>
                          <a:srgbClr val="C00000"/>
                        </a:solidFill>
                        <a:latin typeface="Comic Sans MS" panose="030F0702030302020204" pitchFamily="66" charset="0"/>
                      </a:endParaRPr>
                    </a:p>
                  </a:txBody>
                  <a:tcPr anchor="ctr">
                    <a:solidFill>
                      <a:srgbClr val="FDF0E7"/>
                    </a:solidFill>
                  </a:tcPr>
                </a:tc>
                <a:extLst>
                  <a:ext uri="{0D108BD9-81ED-4DB2-BD59-A6C34878D82A}">
                    <a16:rowId xmlns:a16="http://schemas.microsoft.com/office/drawing/2014/main" val="2352443217"/>
                  </a:ext>
                </a:extLst>
              </a:tr>
              <a:tr h="431497">
                <a:tc>
                  <a:txBody>
                    <a:bodyPr/>
                    <a:lstStyle/>
                    <a:p>
                      <a:pPr marL="0" indent="0" algn="ctr">
                        <a:buFont typeface="Arial" panose="020B0604020202020204" pitchFamily="34" charset="0"/>
                        <a:buNone/>
                      </a:pPr>
                      <a:r>
                        <a:rPr lang="es-ES" sz="900" b="1" dirty="0">
                          <a:solidFill>
                            <a:schemeClr val="bg1"/>
                          </a:solidFill>
                          <a:latin typeface="Comic Sans MS" panose="030F0702030302020204" pitchFamily="66" charset="0"/>
                        </a:rPr>
                        <a:t>¿Dónde </a:t>
                      </a:r>
                    </a:p>
                    <a:p>
                      <a:pPr marL="0" indent="0" algn="ctr">
                        <a:buFont typeface="Arial" panose="020B0604020202020204" pitchFamily="34" charset="0"/>
                        <a:buNone/>
                      </a:pPr>
                      <a:r>
                        <a:rPr lang="es-ES" sz="900" b="1" dirty="0">
                          <a:solidFill>
                            <a:schemeClr val="bg1"/>
                          </a:solidFill>
                          <a:latin typeface="Comic Sans MS" panose="030F0702030302020204" pitchFamily="66" charset="0"/>
                        </a:rPr>
                        <a:t>están?</a:t>
                      </a:r>
                    </a:p>
                  </a:txBody>
                  <a:tcPr vert="vert270">
                    <a:solidFill>
                      <a:schemeClr val="accent2">
                        <a:lumMod val="75000"/>
                      </a:schemeClr>
                    </a:solidFill>
                  </a:tcPr>
                </a:tc>
                <a:tc>
                  <a:txBody>
                    <a:bodyPr/>
                    <a:lstStyle/>
                    <a:p>
                      <a:pPr marL="0" indent="0">
                        <a:buFont typeface="Arial" panose="020B0604020202020204" pitchFamily="34" charset="0"/>
                        <a:buNone/>
                      </a:pPr>
                      <a:r>
                        <a:rPr lang="es-ES" sz="900" dirty="0">
                          <a:latin typeface="Comic Sans MS" panose="030F0702030302020204" pitchFamily="66" charset="0"/>
                        </a:rPr>
                        <a:t>Est</a:t>
                      </a:r>
                      <a:r>
                        <a:rPr lang="es-ES" sz="900" b="1" u="sng" dirty="0">
                          <a:latin typeface="Comic Sans MS" panose="030F0702030302020204" pitchFamily="66" charset="0"/>
                        </a:rPr>
                        <a:t>á</a:t>
                      </a:r>
                      <a:r>
                        <a:rPr lang="es-ES" sz="900" dirty="0">
                          <a:latin typeface="Comic Sans MS" panose="030F0702030302020204" pitchFamily="66" charset="0"/>
                        </a:rPr>
                        <a:t> en… - </a:t>
                      </a:r>
                      <a:r>
                        <a:rPr lang="es-ES" sz="900" b="1" i="1" u="none" dirty="0">
                          <a:solidFill>
                            <a:srgbClr val="C00000"/>
                          </a:solidFill>
                          <a:latin typeface="Comic Sans MS" panose="030F0702030302020204" pitchFamily="66" charset="0"/>
                        </a:rPr>
                        <a:t>he/</a:t>
                      </a:r>
                      <a:r>
                        <a:rPr lang="es-ES" sz="900" b="1" i="1" u="none" dirty="0" err="1">
                          <a:solidFill>
                            <a:srgbClr val="C00000"/>
                          </a:solidFill>
                          <a:latin typeface="Comic Sans MS" panose="030F0702030302020204" pitchFamily="66" charset="0"/>
                        </a:rPr>
                        <a:t>she</a:t>
                      </a:r>
                      <a:r>
                        <a:rPr lang="es-ES" sz="900" b="1" i="1" u="none" dirty="0">
                          <a:solidFill>
                            <a:srgbClr val="C00000"/>
                          </a:solidFill>
                          <a:latin typeface="Comic Sans MS" panose="030F0702030302020204" pitchFamily="66" charset="0"/>
                        </a:rPr>
                        <a:t>/</a:t>
                      </a:r>
                      <a:r>
                        <a:rPr lang="es-ES" sz="900" b="1" i="1" u="none" dirty="0" err="1">
                          <a:solidFill>
                            <a:srgbClr val="C00000"/>
                          </a:solidFill>
                          <a:latin typeface="Comic Sans MS" panose="030F0702030302020204" pitchFamily="66" charset="0"/>
                        </a:rPr>
                        <a:t>it</a:t>
                      </a:r>
                      <a:r>
                        <a:rPr lang="es-ES" sz="900" b="1" i="1" u="none" dirty="0">
                          <a:solidFill>
                            <a:srgbClr val="C00000"/>
                          </a:solidFill>
                          <a:latin typeface="Comic Sans MS" panose="030F0702030302020204" pitchFamily="66" charset="0"/>
                        </a:rPr>
                        <a:t> is</a:t>
                      </a:r>
                      <a:r>
                        <a:rPr lang="es-ES" sz="900" i="1" u="none" dirty="0">
                          <a:solidFill>
                            <a:srgbClr val="C00000"/>
                          </a:solidFill>
                          <a:latin typeface="Comic Sans MS" panose="030F0702030302020204" pitchFamily="66" charset="0"/>
                        </a:rPr>
                        <a:t> in…</a:t>
                      </a:r>
                    </a:p>
                    <a:p>
                      <a:pPr marL="0" indent="0">
                        <a:buFont typeface="Arial" panose="020B0604020202020204" pitchFamily="34" charset="0"/>
                        <a:buNone/>
                      </a:pPr>
                      <a:endParaRPr lang="es-ES" sz="900" i="1" u="none" dirty="0">
                        <a:solidFill>
                          <a:srgbClr val="C00000"/>
                        </a:solidFill>
                        <a:latin typeface="Comic Sans MS" panose="030F0702030302020204" pitchFamily="66" charset="0"/>
                      </a:endParaRPr>
                    </a:p>
                    <a:p>
                      <a:pPr marL="0" indent="0">
                        <a:buFont typeface="Arial" panose="020B0604020202020204" pitchFamily="34" charset="0"/>
                        <a:buNone/>
                      </a:pPr>
                      <a:r>
                        <a:rPr lang="es-ES" sz="900" dirty="0">
                          <a:latin typeface="Comic Sans MS" panose="030F0702030302020204" pitchFamily="66" charset="0"/>
                        </a:rPr>
                        <a:t>Está</a:t>
                      </a:r>
                      <a:r>
                        <a:rPr lang="es-ES" sz="900" b="1" u="sng" dirty="0">
                          <a:latin typeface="Comic Sans MS" panose="030F0702030302020204" pitchFamily="66" charset="0"/>
                        </a:rPr>
                        <a:t>n</a:t>
                      </a:r>
                      <a:r>
                        <a:rPr lang="es-ES" sz="900" dirty="0">
                          <a:latin typeface="Comic Sans MS" panose="030F0702030302020204" pitchFamily="66" charset="0"/>
                        </a:rPr>
                        <a:t> en… - </a:t>
                      </a:r>
                      <a:r>
                        <a:rPr lang="es-ES" sz="900" b="1" i="1" u="sng" dirty="0" err="1">
                          <a:solidFill>
                            <a:srgbClr val="C00000"/>
                          </a:solidFill>
                          <a:latin typeface="Comic Sans MS" panose="030F0702030302020204" pitchFamily="66" charset="0"/>
                        </a:rPr>
                        <a:t>they</a:t>
                      </a:r>
                      <a:r>
                        <a:rPr lang="es-ES" sz="900" i="1" dirty="0">
                          <a:solidFill>
                            <a:srgbClr val="C00000"/>
                          </a:solidFill>
                          <a:latin typeface="Comic Sans MS" panose="030F0702030302020204" pitchFamily="66" charset="0"/>
                        </a:rPr>
                        <a:t> are in…</a:t>
                      </a:r>
                      <a:endParaRPr lang="es-ES" sz="900" dirty="0">
                        <a:solidFill>
                          <a:srgbClr val="C00000"/>
                        </a:solidFill>
                        <a:latin typeface="Comic Sans MS" panose="030F0702030302020204" pitchFamily="66" charset="0"/>
                      </a:endParaRPr>
                    </a:p>
                  </a:txBody>
                  <a:tcPr anchor="ctr">
                    <a:solidFill>
                      <a:srgbClr val="FDF0E7"/>
                    </a:solidFill>
                  </a:tcPr>
                </a:tc>
                <a:tc>
                  <a:txBody>
                    <a:bodyPr/>
                    <a:lstStyle/>
                    <a:p>
                      <a:pPr marL="0" indent="0">
                        <a:buFont typeface="Arial" panose="020B0604020202020204" pitchFamily="34" charset="0"/>
                        <a:buNone/>
                      </a:pPr>
                      <a:r>
                        <a:rPr lang="es-ES" sz="900" dirty="0">
                          <a:latin typeface="Comic Sans MS" panose="030F0702030302020204" pitchFamily="66" charset="0"/>
                        </a:rPr>
                        <a:t>…en casa. – </a:t>
                      </a:r>
                      <a:r>
                        <a:rPr lang="es-ES" sz="900" i="1" dirty="0">
                          <a:solidFill>
                            <a:srgbClr val="C00000"/>
                          </a:solidFill>
                          <a:latin typeface="Comic Sans MS" panose="030F0702030302020204" pitchFamily="66" charset="0"/>
                        </a:rPr>
                        <a:t>at home.</a:t>
                      </a: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…en la cocina. – </a:t>
                      </a:r>
                      <a:r>
                        <a:rPr lang="es-ES" sz="900" i="1" dirty="0">
                          <a:solidFill>
                            <a:srgbClr val="C00000"/>
                          </a:solidFill>
                          <a:latin typeface="Comic Sans MS" panose="030F0702030302020204" pitchFamily="66" charset="0"/>
                        </a:rPr>
                        <a:t>in the </a:t>
                      </a:r>
                      <a:r>
                        <a:rPr lang="es-ES" sz="900" i="1" dirty="0" err="1">
                          <a:solidFill>
                            <a:srgbClr val="C00000"/>
                          </a:solidFill>
                          <a:latin typeface="Comic Sans MS" panose="030F0702030302020204" pitchFamily="66" charset="0"/>
                        </a:rPr>
                        <a:t>kitchen</a:t>
                      </a:r>
                      <a:r>
                        <a:rPr lang="es-ES" sz="900" i="1" dirty="0">
                          <a:solidFill>
                            <a:srgbClr val="C00000"/>
                          </a:solidFill>
                          <a:latin typeface="Comic Sans MS" panose="030F0702030302020204" pitchFamily="66" charset="0"/>
                        </a:rPr>
                        <a:t>.</a:t>
                      </a:r>
                      <a:endParaRPr lang="es-ES" sz="900" dirty="0">
                        <a:solidFill>
                          <a:srgbClr val="C00000"/>
                        </a:solidFill>
                        <a:latin typeface="Comic Sans MS" panose="030F0702030302020204" pitchFamily="66" charset="0"/>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…en el salón. – </a:t>
                      </a:r>
                      <a:r>
                        <a:rPr lang="es-ES" sz="900" i="1" dirty="0">
                          <a:solidFill>
                            <a:srgbClr val="C00000"/>
                          </a:solidFill>
                          <a:latin typeface="Comic Sans MS" panose="030F0702030302020204" pitchFamily="66" charset="0"/>
                        </a:rPr>
                        <a:t>in the living room.</a:t>
                      </a:r>
                      <a:endParaRPr lang="es-ES" sz="900" dirty="0">
                        <a:solidFill>
                          <a:srgbClr val="C00000"/>
                        </a:solidFill>
                        <a:latin typeface="Comic Sans MS" panose="030F0702030302020204" pitchFamily="66" charset="0"/>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…en el jardín. – </a:t>
                      </a:r>
                      <a:r>
                        <a:rPr lang="es-ES" sz="900" i="1" dirty="0">
                          <a:solidFill>
                            <a:srgbClr val="C00000"/>
                          </a:solidFill>
                          <a:latin typeface="Comic Sans MS" panose="030F0702030302020204" pitchFamily="66" charset="0"/>
                        </a:rPr>
                        <a:t>in the </a:t>
                      </a:r>
                      <a:r>
                        <a:rPr lang="es-ES" sz="900" i="1" dirty="0" err="1">
                          <a:solidFill>
                            <a:srgbClr val="C00000"/>
                          </a:solidFill>
                          <a:latin typeface="Comic Sans MS" panose="030F0702030302020204" pitchFamily="66" charset="0"/>
                        </a:rPr>
                        <a:t>garden</a:t>
                      </a:r>
                      <a:r>
                        <a:rPr lang="es-ES" sz="900" i="1" dirty="0">
                          <a:solidFill>
                            <a:srgbClr val="C00000"/>
                          </a:solidFill>
                          <a:latin typeface="Comic Sans MS" panose="030F0702030302020204" pitchFamily="66" charset="0"/>
                        </a:rPr>
                        <a:t>.</a:t>
                      </a:r>
                      <a:endParaRPr lang="es-ES" sz="900" dirty="0">
                        <a:solidFill>
                          <a:srgbClr val="C00000"/>
                        </a:solidFill>
                        <a:latin typeface="Comic Sans MS" panose="030F0702030302020204" pitchFamily="66" charset="0"/>
                      </a:endParaRP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…en un restaurante. – </a:t>
                      </a:r>
                      <a:r>
                        <a:rPr lang="es-ES" sz="900" i="1" dirty="0">
                          <a:solidFill>
                            <a:srgbClr val="C00000"/>
                          </a:solidFill>
                          <a:latin typeface="Comic Sans MS" panose="030F0702030302020204" pitchFamily="66" charset="0"/>
                        </a:rPr>
                        <a:t>in a restaurant.</a:t>
                      </a:r>
                    </a:p>
                  </a:txBody>
                  <a:tcPr>
                    <a:solidFill>
                      <a:srgbClr val="FDF0E7"/>
                    </a:solidFill>
                  </a:tcPr>
                </a:tc>
                <a:extLst>
                  <a:ext uri="{0D108BD9-81ED-4DB2-BD59-A6C34878D82A}">
                    <a16:rowId xmlns:a16="http://schemas.microsoft.com/office/drawing/2014/main" val="1442494384"/>
                  </a:ext>
                </a:extLst>
              </a:tr>
              <a:tr h="668124">
                <a:tc>
                  <a:txBody>
                    <a:bodyPr/>
                    <a:lstStyle/>
                    <a:p>
                      <a:pPr marL="0" indent="0" algn="ctr">
                        <a:buFont typeface="Arial" panose="020B0604020202020204" pitchFamily="34" charset="0"/>
                        <a:buNone/>
                      </a:pPr>
                      <a:r>
                        <a:rPr lang="es-ES" sz="900" b="1" dirty="0">
                          <a:solidFill>
                            <a:schemeClr val="bg1"/>
                          </a:solidFill>
                          <a:latin typeface="Comic Sans MS" panose="030F0702030302020204" pitchFamily="66" charset="0"/>
                        </a:rPr>
                        <a:t>¿Qué están haciendo?</a:t>
                      </a:r>
                    </a:p>
                  </a:txBody>
                  <a:tcPr vert="vert270">
                    <a:solidFill>
                      <a:schemeClr val="accent2">
                        <a:lumMod val="75000"/>
                      </a:schemeClr>
                    </a:solidFill>
                  </a:tcPr>
                </a:tc>
                <a:tc>
                  <a:txBody>
                    <a:bodyPr/>
                    <a:lstStyle/>
                    <a:p>
                      <a:pPr marL="0" indent="0">
                        <a:buFont typeface="Arial" panose="020B0604020202020204" pitchFamily="34" charset="0"/>
                        <a:buNone/>
                      </a:pPr>
                      <a:r>
                        <a:rPr lang="es-ES" sz="900" dirty="0">
                          <a:latin typeface="Comic Sans MS" panose="030F0702030302020204" pitchFamily="66" charset="0"/>
                        </a:rPr>
                        <a:t>Él / Ella está…</a:t>
                      </a:r>
                    </a:p>
                    <a:p>
                      <a:pPr marL="0" indent="0">
                        <a:buFont typeface="Arial" panose="020B0604020202020204" pitchFamily="34" charset="0"/>
                        <a:buNone/>
                      </a:pPr>
                      <a:r>
                        <a:rPr lang="es-ES" sz="900" i="1" dirty="0">
                          <a:solidFill>
                            <a:srgbClr val="C00000"/>
                          </a:solidFill>
                          <a:latin typeface="Comic Sans MS" panose="030F0702030302020204" pitchFamily="66" charset="0"/>
                        </a:rPr>
                        <a:t>He / </a:t>
                      </a:r>
                      <a:r>
                        <a:rPr lang="es-ES" sz="900" i="1" dirty="0" err="1">
                          <a:solidFill>
                            <a:srgbClr val="C00000"/>
                          </a:solidFill>
                          <a:latin typeface="Comic Sans MS" panose="030F0702030302020204" pitchFamily="66" charset="0"/>
                        </a:rPr>
                        <a:t>She</a:t>
                      </a:r>
                      <a:r>
                        <a:rPr lang="es-ES" sz="900" i="1" dirty="0">
                          <a:solidFill>
                            <a:srgbClr val="C00000"/>
                          </a:solidFill>
                          <a:latin typeface="Comic Sans MS" panose="030F0702030302020204" pitchFamily="66" charset="0"/>
                        </a:rPr>
                        <a:t> is…</a:t>
                      </a:r>
                    </a:p>
                    <a:p>
                      <a:pPr marL="285750" indent="-285750">
                        <a:buFont typeface="Arial" panose="020B0604020202020204" pitchFamily="34" charset="0"/>
                        <a:buChar char="•"/>
                      </a:pPr>
                      <a:endParaRPr lang="es-ES" sz="900" dirty="0">
                        <a:latin typeface="Comic Sans MS" panose="030F0702030302020204" pitchFamily="66" charset="0"/>
                      </a:endParaRPr>
                    </a:p>
                    <a:p>
                      <a:pPr marL="0" indent="0">
                        <a:buFont typeface="Arial" panose="020B0604020202020204" pitchFamily="34" charset="0"/>
                        <a:buNone/>
                      </a:pPr>
                      <a:r>
                        <a:rPr lang="es-ES" sz="900" dirty="0">
                          <a:latin typeface="Comic Sans MS" panose="030F0702030302020204" pitchFamily="66" charset="0"/>
                        </a:rPr>
                        <a:t>Ellos / Ellas están…</a:t>
                      </a:r>
                    </a:p>
                    <a:p>
                      <a:pPr marL="0" indent="0">
                        <a:buFont typeface="Arial" panose="020B0604020202020204" pitchFamily="34" charset="0"/>
                        <a:buNone/>
                      </a:pPr>
                      <a:r>
                        <a:rPr lang="es-ES" sz="900" i="1" dirty="0" err="1">
                          <a:solidFill>
                            <a:srgbClr val="C00000"/>
                          </a:solidFill>
                          <a:latin typeface="Comic Sans MS" panose="030F0702030302020204" pitchFamily="66" charset="0"/>
                        </a:rPr>
                        <a:t>They</a:t>
                      </a:r>
                      <a:r>
                        <a:rPr lang="es-ES" sz="900" i="1" dirty="0">
                          <a:solidFill>
                            <a:srgbClr val="C00000"/>
                          </a:solidFill>
                          <a:latin typeface="Comic Sans MS" panose="030F0702030302020204" pitchFamily="66" charset="0"/>
                        </a:rPr>
                        <a:t> are…</a:t>
                      </a:r>
                    </a:p>
                  </a:txBody>
                  <a:tcPr anchor="ctr">
                    <a:solidFill>
                      <a:srgbClr val="FDF0E7"/>
                    </a:solidFill>
                  </a:tcPr>
                </a:tc>
                <a:tc>
                  <a:txBody>
                    <a:bodyPr/>
                    <a:lstStyle/>
                    <a:p>
                      <a:pPr marL="0" indent="0">
                        <a:buFont typeface="Arial" panose="020B0604020202020204" pitchFamily="34" charset="0"/>
                        <a:buNone/>
                      </a:pPr>
                      <a:r>
                        <a:rPr lang="es-ES" sz="900" dirty="0">
                          <a:latin typeface="Comic Sans MS" panose="030F0702030302020204" pitchFamily="66" charset="0"/>
                        </a:rPr>
                        <a:t>…cocinando. – </a:t>
                      </a:r>
                      <a:r>
                        <a:rPr lang="es-ES" sz="900" i="1" dirty="0" err="1">
                          <a:solidFill>
                            <a:srgbClr val="C00000"/>
                          </a:solidFill>
                          <a:latin typeface="Comic Sans MS" panose="030F0702030302020204" pitchFamily="66" charset="0"/>
                        </a:rPr>
                        <a:t>cooking</a:t>
                      </a:r>
                      <a:r>
                        <a:rPr lang="es-ES" sz="900" i="1" dirty="0">
                          <a:solidFill>
                            <a:srgbClr val="C00000"/>
                          </a:solidFill>
                          <a:latin typeface="Comic Sans MS" panose="030F0702030302020204" pitchFamily="66" charset="0"/>
                        </a:rPr>
                        <a:t>.</a:t>
                      </a: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…comiendo. – </a:t>
                      </a:r>
                      <a:r>
                        <a:rPr lang="es-ES" sz="900" i="1" dirty="0" err="1">
                          <a:solidFill>
                            <a:srgbClr val="C00000"/>
                          </a:solidFill>
                          <a:latin typeface="Comic Sans MS" panose="030F0702030302020204" pitchFamily="66" charset="0"/>
                        </a:rPr>
                        <a:t>eating</a:t>
                      </a:r>
                      <a:r>
                        <a:rPr lang="es-ES" sz="900" i="1" dirty="0">
                          <a:solidFill>
                            <a:srgbClr val="C00000"/>
                          </a:solidFill>
                          <a:latin typeface="Comic Sans MS" panose="030F0702030302020204" pitchFamily="66" charset="0"/>
                        </a:rPr>
                        <a:t>.</a:t>
                      </a: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…jugando. – </a:t>
                      </a:r>
                      <a:r>
                        <a:rPr lang="es-ES" sz="900" i="1" dirty="0" err="1">
                          <a:solidFill>
                            <a:srgbClr val="C00000"/>
                          </a:solidFill>
                          <a:latin typeface="Comic Sans MS" panose="030F0702030302020204" pitchFamily="66" charset="0"/>
                        </a:rPr>
                        <a:t>playing</a:t>
                      </a:r>
                      <a:r>
                        <a:rPr lang="es-ES" sz="900" i="1" dirty="0">
                          <a:solidFill>
                            <a:srgbClr val="C00000"/>
                          </a:solidFill>
                          <a:latin typeface="Comic Sans MS" panose="030F0702030302020204" pitchFamily="66" charset="0"/>
                        </a:rPr>
                        <a:t>.</a:t>
                      </a: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…sonriendo. – </a:t>
                      </a:r>
                      <a:r>
                        <a:rPr lang="es-ES" sz="900" i="1" dirty="0" err="1">
                          <a:solidFill>
                            <a:srgbClr val="C00000"/>
                          </a:solidFill>
                          <a:latin typeface="Comic Sans MS" panose="030F0702030302020204" pitchFamily="66" charset="0"/>
                        </a:rPr>
                        <a:t>smiling</a:t>
                      </a:r>
                      <a:r>
                        <a:rPr lang="es-ES" sz="900" i="1" dirty="0">
                          <a:solidFill>
                            <a:srgbClr val="C00000"/>
                          </a:solidFill>
                          <a:latin typeface="Comic Sans MS" panose="030F0702030302020204" pitchFamily="66" charset="0"/>
                        </a:rPr>
                        <a:t>.</a:t>
                      </a: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…leyendo. – </a:t>
                      </a:r>
                      <a:r>
                        <a:rPr lang="es-ES" sz="900" i="1" dirty="0" err="1">
                          <a:solidFill>
                            <a:srgbClr val="C00000"/>
                          </a:solidFill>
                          <a:latin typeface="Comic Sans MS" panose="030F0702030302020204" pitchFamily="66" charset="0"/>
                        </a:rPr>
                        <a:t>reading</a:t>
                      </a:r>
                      <a:r>
                        <a:rPr lang="es-ES" sz="900" i="1" dirty="0">
                          <a:solidFill>
                            <a:srgbClr val="C00000"/>
                          </a:solidFill>
                          <a:latin typeface="Comic Sans MS" panose="030F0702030302020204" pitchFamily="66" charset="0"/>
                        </a:rPr>
                        <a:t>.</a:t>
                      </a:r>
                    </a:p>
                    <a:p>
                      <a:pPr marL="0" marR="0" lvl="0" indent="0" algn="l" defTabSz="128016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900" dirty="0">
                          <a:latin typeface="Comic Sans MS" panose="030F0702030302020204" pitchFamily="66" charset="0"/>
                        </a:rPr>
                        <a:t>…hablando. – </a:t>
                      </a:r>
                      <a:r>
                        <a:rPr lang="es-ES" sz="900" i="1" dirty="0">
                          <a:solidFill>
                            <a:srgbClr val="C00000"/>
                          </a:solidFill>
                          <a:latin typeface="Comic Sans MS" panose="030F0702030302020204" pitchFamily="66" charset="0"/>
                        </a:rPr>
                        <a:t>talking.</a:t>
                      </a:r>
                    </a:p>
                  </a:txBody>
                  <a:tcPr>
                    <a:solidFill>
                      <a:srgbClr val="FDF0E7"/>
                    </a:solidFill>
                  </a:tcPr>
                </a:tc>
                <a:extLst>
                  <a:ext uri="{0D108BD9-81ED-4DB2-BD59-A6C34878D82A}">
                    <a16:rowId xmlns:a16="http://schemas.microsoft.com/office/drawing/2014/main" val="2997774772"/>
                  </a:ext>
                </a:extLst>
              </a:tr>
            </a:tbl>
          </a:graphicData>
        </a:graphic>
      </p:graphicFrame>
      <p:pic>
        <p:nvPicPr>
          <p:cNvPr id="1026" name="Picture 2" descr="Familia con niños divirtiéndose y riendo mientras se preparan para las vacaciones de Navidad en la cocina">
            <a:extLst>
              <a:ext uri="{FF2B5EF4-FFF2-40B4-BE49-F238E27FC236}">
                <a16:creationId xmlns:a16="http://schemas.microsoft.com/office/drawing/2014/main" id="{37F2BBEE-FF7F-A1FE-5D89-E7C3B0FBD2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30" t="10810" r="10533"/>
          <a:stretch/>
        </p:blipFill>
        <p:spPr bwMode="auto">
          <a:xfrm rot="345043">
            <a:off x="2221257" y="4820835"/>
            <a:ext cx="1605164" cy="1114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283547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0745782784C84F8FDF8CAAF58C50CE" ma:contentTypeVersion="19" ma:contentTypeDescription="Create a new document." ma:contentTypeScope="" ma:versionID="1aab600451c89748e756692df78603fb">
  <xsd:schema xmlns:xsd="http://www.w3.org/2001/XMLSchema" xmlns:xs="http://www.w3.org/2001/XMLSchema" xmlns:p="http://schemas.microsoft.com/office/2006/metadata/properties" xmlns:ns3="ca53378a-76d9-42c4-b665-e7b36438e58c" xmlns:ns4="17c79c40-5cd6-488b-9b9c-b2649454b5da" targetNamespace="http://schemas.microsoft.com/office/2006/metadata/properties" ma:root="true" ma:fieldsID="f22f40353802d3f9ea1686b7895ce952" ns3:_="" ns4:_="">
    <xsd:import namespace="ca53378a-76d9-42c4-b665-e7b36438e58c"/>
    <xsd:import namespace="17c79c40-5cd6-488b-9b9c-b2649454b5d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_activity" minOccurs="0"/>
                <xsd:element ref="ns4:MediaServiceObjectDetectorVersions" minOccurs="0"/>
                <xsd:element ref="ns4:MediaServiceSearchProperties" minOccurs="0"/>
                <xsd:element ref="ns4:MediaLengthInSeconds" minOccurs="0"/>
                <xsd:element ref="ns4:MediaServiceDateTaken" minOccurs="0"/>
                <xsd:element ref="ns4:MediaServiceSystemTags" minOccurs="0"/>
                <xsd:element ref="ns4:MediaServiceLocation"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53378a-76d9-42c4-b665-e7b36438e58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c79c40-5cd6-488b-9b9c-b2649454b5d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7c79c40-5cd6-488b-9b9c-b2649454b5da" xsi:nil="true"/>
  </documentManagement>
</p:properties>
</file>

<file path=customXml/itemProps1.xml><?xml version="1.0" encoding="utf-8"?>
<ds:datastoreItem xmlns:ds="http://schemas.openxmlformats.org/officeDocument/2006/customXml" ds:itemID="{085E7116-BE79-4F3A-B2A1-F30B1240F2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53378a-76d9-42c4-b665-e7b36438e58c"/>
    <ds:schemaRef ds:uri="17c79c40-5cd6-488b-9b9c-b2649454b5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4FC069-9A45-441B-9810-2D649AA47388}">
  <ds:schemaRefs>
    <ds:schemaRef ds:uri="http://schemas.microsoft.com/sharepoint/v3/contenttype/forms"/>
  </ds:schemaRefs>
</ds:datastoreItem>
</file>

<file path=customXml/itemProps3.xml><?xml version="1.0" encoding="utf-8"?>
<ds:datastoreItem xmlns:ds="http://schemas.openxmlformats.org/officeDocument/2006/customXml" ds:itemID="{9B6FB6CB-11DF-4941-A013-D40935FEC6EB}">
  <ds:schemaRefs>
    <ds:schemaRef ds:uri="http://purl.org/dc/terms/"/>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http://purl.org/dc/elements/1.1/"/>
    <ds:schemaRef ds:uri="http://schemas.microsoft.com/office/infopath/2007/PartnerControls"/>
    <ds:schemaRef ds:uri="17c79c40-5cd6-488b-9b9c-b2649454b5da"/>
    <ds:schemaRef ds:uri="ca53378a-76d9-42c4-b665-e7b36438e58c"/>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21932</TotalTime>
  <Words>3380</Words>
  <Application>Microsoft Office PowerPoint</Application>
  <PresentationFormat>A3 Paper (297x420 mm)</PresentationFormat>
  <Paragraphs>422</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Calibri</vt:lpstr>
      <vt:lpstr>Calibri Light</vt:lpstr>
      <vt:lpstr>coffee+tea Medium</vt:lpstr>
      <vt:lpstr>Comic Sans MS</vt:lpstr>
      <vt:lpstr>Times New Roman</vt:lpstr>
      <vt:lpstr>Wingdings</vt:lpstr>
      <vt:lpstr>Tema de Office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Alba Andrades gálvez</dc:creator>
  <cp:lastModifiedBy>Miss R Szabo</cp:lastModifiedBy>
  <cp:revision>12</cp:revision>
  <dcterms:created xsi:type="dcterms:W3CDTF">2022-10-17T17:35:17Z</dcterms:created>
  <dcterms:modified xsi:type="dcterms:W3CDTF">2026-09-21T19:02:27Z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0x0101000F0745782784C84F8FDF8CAAF58C50CE</vt:lpwstr>
  </property>
</Properties>
</file>