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  <p:sldId id="261" r:id="rId6"/>
  </p:sldIdLst>
  <p:sldSz cx="12801600" cy="9601200" type="A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F2562"/>
    <a:srgbClr val="E2F0D9"/>
    <a:srgbClr val="F9EBF4"/>
    <a:srgbClr val="FAEAF5"/>
    <a:srgbClr val="FBEFF7"/>
    <a:srgbClr val="F5DBEC"/>
    <a:srgbClr val="008582"/>
    <a:srgbClr val="FDF0E7"/>
    <a:srgbClr val="00F2EC"/>
    <a:srgbClr val="00D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F82304-F0A3-436F-8099-2EDC2AE3821B}" v="47" dt="2025-02-25T19:52:03.8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64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4489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0763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5144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9345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9822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22100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4535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09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4655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5468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4099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13E94-5D16-47E7-BD0B-D4C11ABE8FE4}" type="datetimeFigureOut">
              <a:rPr lang="es-ES" smtClean="0"/>
              <a:t>21/09/2026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9B2B5-508C-46A2-8DFB-BB069EF0BD4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8430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491563-FEAD-D36C-4FB5-8C497031C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14AD7040-49B3-37C4-D693-14FA7ADC6AA5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7F2562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4 – Mi estilo de vida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6BC4FC4-33A6-25DE-C4B1-F735F64D419C}"/>
              </a:ext>
            </a:extLst>
          </p:cNvPr>
          <p:cNvSpPr txBox="1"/>
          <p:nvPr/>
        </p:nvSpPr>
        <p:spPr>
          <a:xfrm>
            <a:off x="8350249" y="9280"/>
            <a:ext cx="446857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</a:t>
            </a:r>
          </a:p>
        </p:txBody>
      </p:sp>
      <p:sp>
        <p:nvSpPr>
          <p:cNvPr id="7" name="Text Box 2">
            <a:extLst>
              <a:ext uri="{FF2B5EF4-FFF2-40B4-BE49-F238E27FC236}">
                <a16:creationId xmlns:a16="http://schemas.microsoft.com/office/drawing/2014/main" id="{0678D802-7D87-AAA4-5DEA-2AFE6F6051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7" y="393799"/>
            <a:ext cx="3442071" cy="6083201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INTRODUCCIÓN - ¡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rico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Para… - </a:t>
            </a:r>
            <a:r>
              <a:rPr lang="en-GB" sz="1000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desayuno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comida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breakfast / lunch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merienda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afternoon snack / dinner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comida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típica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typical meal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popular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popular dish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país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plato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country is each dish from?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El/La… es de…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…is from…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Los/Las… son de…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…are from…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México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Perú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Mexico / Spain / Peru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Chile / Argentina / Cuba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Chile / Argentina / Cuba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argentino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/ chileno/a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Argentinian / Chilean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colombiano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cubano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Colombian / Cuban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español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(a)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inglés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inglesa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Spanish / English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mexicano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peruano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Mexican / Peruvian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venezolano/a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Venezuelan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¿En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consiste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(n)?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it/are they made of?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con… 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made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hechos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/as con…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are made with…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Consiste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consists / They consist of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verdura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/carne/*pollo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vegetables/meat/chicken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pescado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/arroz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fish/rice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comida 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food or drink would you like to try?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(la paella).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like to try (paella).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¿Por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/las?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Why would you like to try it/them?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parece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looks/sounds tasty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(n)…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like…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(very) healthy.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beneficios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has lots of health benefits.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¡A comer!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Let’s eat!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¡Buen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provecho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Enjoy your meal!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(Más)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temprano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Earli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(er)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(Más)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Late(r)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5A7A377A-EA49-C065-F461-22D766DF10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7" y="6559599"/>
            <a:ext cx="3442071" cy="2954655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sana? (Part 1)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rutina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your routine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mañana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morning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afternoon 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noche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In the evening / night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Durante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día/la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During the day/week…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 fin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the weekend…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domingos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 Sundays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días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Every day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fines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Every weekend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algunos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días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days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algunos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fines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 weekends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Primero… / Luego…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First / Later/Afterwards…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Finalmente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Finally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Antes de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Después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 / After…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doing homework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levantarme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getting up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vestirme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getting dressed</a:t>
            </a:r>
          </a:p>
        </p:txBody>
      </p:sp>
      <p:pic>
        <p:nvPicPr>
          <p:cNvPr id="6" name="Picture 5" descr="A rainbow colored pyramid with a fruit and a rainbow colored triangle&#10;&#10;AI-generated content may be incorrect.">
            <a:extLst>
              <a:ext uri="{FF2B5EF4-FFF2-40B4-BE49-F238E27FC236}">
                <a16:creationId xmlns:a16="http://schemas.microsoft.com/office/drawing/2014/main" id="{E8925A71-E076-7073-953A-CC7AF4CDE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6839" y="5770132"/>
            <a:ext cx="652162" cy="652162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5853DD00-C303-2559-5367-378E7846C8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1438" y="403077"/>
            <a:ext cx="3442071" cy="5661173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1 -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Llevas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sana? (Part 2)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terminar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clases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finishing classes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desayuno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having breakfast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volver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casa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returning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acostarme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going to bed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costumbres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sanas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healthy habits do you have?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Duermo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(bien) / *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entreno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sleep (well) / I train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diez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minutos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ejercicio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 ten minutes of exercise.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Llevo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botella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carry a bottle of water.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levanto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Me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acuesto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get up / I go to bed…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las … / a la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misma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… (o’clock) / at the same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temprano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late / early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un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descanso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a rest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relajo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relax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–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usually eat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Suelo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meditación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usually meditate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Tiene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hambre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you are / he/she is hungry.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Tiene sed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you are / he/she is thirsty.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Tiene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sueño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you are / he/she is sleepy.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Tiene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calor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/ you are / he/she is hot.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costumbres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malsanas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you have any unhealthy habits?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hambre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/sed,…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I’m hungry/thirsty,…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/ eat / drink…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agua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lots of 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algunos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dulces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some/lots of sweets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algunas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verduras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some/lots of vegetables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chocolate/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fruta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/pasta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chocolate/fruit/pasta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A4B3EEA1-4EC9-5475-8788-66B1E64F3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1438" y="6137813"/>
            <a:ext cx="3442071" cy="3376441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lo que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comemos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(Part 1)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At what time do you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desayuno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almuerzo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breakfast/lunch?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merienda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cena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afternoon snack/dinner?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Normalmente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Generalmente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Normally/Generally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lo/la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have it…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entre las… y las…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between … and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las…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Sometimes I eat 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probarlos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Would you like to try them?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recomiendo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recommend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have to try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un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postre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típico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a tasty           /typical dessert.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típica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a tasty/typical drink.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probarlo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would like to try it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gustaría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probarlos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/las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I’d like to try them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parece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it looks/sounds…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parecen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suenan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 they look/sound…</a:t>
            </a:r>
          </a:p>
        </p:txBody>
      </p:sp>
      <p:sp>
        <p:nvSpPr>
          <p:cNvPr id="14" name="Text Box 2">
            <a:extLst>
              <a:ext uri="{FF2B5EF4-FFF2-40B4-BE49-F238E27FC236}">
                <a16:creationId xmlns:a16="http://schemas.microsoft.com/office/drawing/2014/main" id="{A692BDB0-8F86-31DD-9D3F-0A7F1C4CE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409" y="403077"/>
            <a:ext cx="2619241" cy="3679973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2 - ¿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lo que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comemos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(Part 2)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       your diet like?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Tengo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sana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have a healthy diet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because…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vegano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vegan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vegetariano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vegetarian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comida sana/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malsana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eat healthy/unhealthy food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dulces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pasteles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eat too many sweets/cakes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hay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sana?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have to do to have a healthy diet?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have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necesita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need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falta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 is necessary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equilibrada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eat a balanced diet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cuidado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cantidad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azúcar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que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tomas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 careful with the amount of sugar you have.</a:t>
            </a: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F943FB8E-0A10-F296-6642-0EE133C16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52550" y="403077"/>
            <a:ext cx="2839583" cy="9111177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3 - ¡Los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(Part 2)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hacías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libre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eras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pequeño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did you do in your free time when you were little?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suficiente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ejercicio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did / didn’t do (lots of/enough) exercise/sports.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Iba a la piscina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/ didn’t go to the pool (three times a week).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Montaba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bici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día).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rode / didn’t ride my bike (every day).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Jugaba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played / didn’t play…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Siempre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cansado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 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enfermo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was (always) tired and sick.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rutina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is your routine like now?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Cuido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look after my diet more.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eres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ahora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are you like now?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siento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feel a lot better.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Soy bastante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quite active.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/ 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 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US" sz="1000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don’t / no longer…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ejercicio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(lots of)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(lots of) sports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nada para </a:t>
            </a:r>
            <a:r>
              <a:rPr lang="en-US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mantenerme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forma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 anything to stay in shape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levanto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temprano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antes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get up early like before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y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like to eat and drink?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Como comida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rápida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eat fast food.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Como comida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malsana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eat unhealthy food.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 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Como… -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 (no longer) eat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Ya no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Bebo… -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I (no longer) drink…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Prefiero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bebidas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azúcar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prefer sugary drinks.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U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comida sana. -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like to eat healthy food.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libre?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do you do in your free time?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Hago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ejercicio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do exercise.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Hago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do sports.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Voy 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go to the gym.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Voy al cine.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go                to the cinema.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Juego a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videojuegos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             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(don’t) play videogames.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Box 2">
            <a:extLst>
              <a:ext uri="{FF2B5EF4-FFF2-40B4-BE49-F238E27FC236}">
                <a16:creationId xmlns:a16="http://schemas.microsoft.com/office/drawing/2014/main" id="{66D04393-FAA4-5D72-EF55-A7BF123991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3409" y="4162962"/>
            <a:ext cx="2619241" cy="5351292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3 - ¡Los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cambian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r>
              <a:rPr lang="en-GB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(Part 1)</a:t>
            </a:r>
            <a:endParaRPr lang="en-GB" sz="1000" b="1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eras antes?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were you like before?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pequeño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I was little…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era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joven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I was younger…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Antes…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Cuando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años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I was … years old…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dormía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bien/mal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slept well/badly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levantaba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got up…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acostaba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went to bed…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temprano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/pronto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tarde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late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era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was (not) very active.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had / I didn’t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mucha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energía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(lots of) energy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sana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healthy life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nunca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(never) went to the gym.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did you like to eat and drink?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Solía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usually ate / drank…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(No)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ate / I didn’t eat…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demasiado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café.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drank too much coffee.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encantaban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postres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loved desserts.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gustaba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comer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dulces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	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liked eating sweets.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Picture 17" descr="A person with arms up&#10;&#10;AI-generated content may be incorrect.">
            <a:extLst>
              <a:ext uri="{FF2B5EF4-FFF2-40B4-BE49-F238E27FC236}">
                <a16:creationId xmlns:a16="http://schemas.microsoft.com/office/drawing/2014/main" id="{3CB0CCEF-8181-607F-C763-AC8C14C64F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888" y="8851899"/>
            <a:ext cx="595199" cy="595199"/>
          </a:xfrm>
          <a:prstGeom prst="rect">
            <a:avLst/>
          </a:prstGeom>
        </p:spPr>
      </p:pic>
      <p:pic>
        <p:nvPicPr>
          <p:cNvPr id="20" name="Picture 19" descr="A cartoon of a person holding a knife and fork&#10;&#10;AI-generated content may be incorrect.">
            <a:extLst>
              <a:ext uri="{FF2B5EF4-FFF2-40B4-BE49-F238E27FC236}">
                <a16:creationId xmlns:a16="http://schemas.microsoft.com/office/drawing/2014/main" id="{DA9F98FC-F35D-0560-9F9A-B47D40A4F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073" y="2672822"/>
            <a:ext cx="737177" cy="737177"/>
          </a:xfrm>
          <a:prstGeom prst="rect">
            <a:avLst/>
          </a:prstGeom>
        </p:spPr>
      </p:pic>
      <p:pic>
        <p:nvPicPr>
          <p:cNvPr id="23" name="Picture 22" descr="A croissant and coffee on a tray&#10;&#10;AI-generated content may be incorrect.">
            <a:extLst>
              <a:ext uri="{FF2B5EF4-FFF2-40B4-BE49-F238E27FC236}">
                <a16:creationId xmlns:a16="http://schemas.microsoft.com/office/drawing/2014/main" id="{B8896B2A-9BA9-E852-5626-88F2A91051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823" y="7653075"/>
            <a:ext cx="742302" cy="742302"/>
          </a:xfrm>
          <a:prstGeom prst="rect">
            <a:avLst/>
          </a:prstGeom>
        </p:spPr>
      </p:pic>
      <p:pic>
        <p:nvPicPr>
          <p:cNvPr id="25" name="Picture 24" descr="A group of circular icons with a heart apple and dumbbells&#10;&#10;AI-generated content may be incorrect.">
            <a:extLst>
              <a:ext uri="{FF2B5EF4-FFF2-40B4-BE49-F238E27FC236}">
                <a16:creationId xmlns:a16="http://schemas.microsoft.com/office/drawing/2014/main" id="{3F9241D4-B401-24AA-FEA1-6A05A1C30E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3116" y="653522"/>
            <a:ext cx="483128" cy="483128"/>
          </a:xfrm>
          <a:prstGeom prst="rect">
            <a:avLst/>
          </a:prstGeom>
        </p:spPr>
      </p:pic>
      <p:pic>
        <p:nvPicPr>
          <p:cNvPr id="28" name="Picture 27" descr="A hand holding a dumbbell&#10;&#10;AI-generated content may be incorrect.">
            <a:extLst>
              <a:ext uri="{FF2B5EF4-FFF2-40B4-BE49-F238E27FC236}">
                <a16:creationId xmlns:a16="http://schemas.microsoft.com/office/drawing/2014/main" id="{7D7C4E0B-D22C-1D18-362B-BA0CE9E28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8377" y="8858249"/>
            <a:ext cx="662355" cy="66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619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4B982-D576-DF24-FC45-1779A80E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285E3C3-7E1E-7057-B1AA-CDA9578694EF}"/>
              </a:ext>
            </a:extLst>
          </p:cNvPr>
          <p:cNvSpPr txBox="1"/>
          <p:nvPr/>
        </p:nvSpPr>
        <p:spPr>
          <a:xfrm>
            <a:off x="0" y="0"/>
            <a:ext cx="12801600" cy="323165"/>
          </a:xfrm>
          <a:prstGeom prst="rect">
            <a:avLst/>
          </a:prstGeom>
          <a:solidFill>
            <a:srgbClr val="7F2562"/>
          </a:solidFill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bg1"/>
                </a:solidFill>
                <a:latin typeface="Comic Sans MS" panose="030F0702030302020204" pitchFamily="66" charset="0"/>
              </a:rPr>
              <a:t>KNOWLEDGE ORGANISER: Módulo 4 – Mi estilo de vida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946C22A-0955-A366-C829-933AEFD80D76}"/>
              </a:ext>
            </a:extLst>
          </p:cNvPr>
          <p:cNvSpPr txBox="1"/>
          <p:nvPr/>
        </p:nvSpPr>
        <p:spPr>
          <a:xfrm>
            <a:off x="5613621" y="9279"/>
            <a:ext cx="72052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500" b="1" i="1" dirty="0">
                <a:solidFill>
                  <a:srgbClr val="FFFF00"/>
                </a:solidFill>
                <a:latin typeface="Comic Sans MS" panose="030F0702030302020204" pitchFamily="66" charset="0"/>
              </a:rPr>
              <a:t>KEY VOCABULARY &amp; GRAMMAR POINTS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D36F7D-557D-7714-6546-CCF1B736C983}"/>
              </a:ext>
            </a:extLst>
          </p:cNvPr>
          <p:cNvSpPr txBox="1"/>
          <p:nvPr/>
        </p:nvSpPr>
        <p:spPr>
          <a:xfrm>
            <a:off x="1509178" y="6097962"/>
            <a:ext cx="194179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B9206034-052C-44F2-67B3-33665C4E22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7" y="393799"/>
            <a:ext cx="3173483" cy="7016651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4 - ¡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mal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What’s the matter with you?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duele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(n) 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/ your / his/her … hurt(s)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brazo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estómago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arm / stomach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pie / la boca / la mano 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foot / mouth / hand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cabeza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espalda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head / back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garganta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nariz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throat / nose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rodilla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pierna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knee / leg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oídos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orejas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ears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ojos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eyes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dedos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dientes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fingers / teeth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cuerpo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(whole) body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Estoy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enfermo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/a.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(very) sick.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siento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muy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mal.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feel (very) unwell.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siento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bien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porque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don’t feel well because I have…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fiebre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/ *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dolor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cabeza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 fever / a headache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herida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 injury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Ayer… – </a:t>
            </a:r>
            <a:r>
              <a:rPr lang="en-GB" sz="1000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Yesterday…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pasada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…	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Last week…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rompí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broke my…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corté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cut my…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quemé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burned my…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pierna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piel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leg/skin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cuándo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así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Since when have you been like this?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desde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ayer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since (yesterday)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desde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hace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 an hour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desde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hace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(dos días)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 more than (two days)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Debes /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Necesitas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must / You need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Tienes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que…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 have to…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quedarte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 in bed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quedarte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casa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stay at home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descansar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dormir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rest/sleep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comprar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medicinas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farmacia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buy medicine (at the chemist’s)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evitar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sol	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avoid the sun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recuperarte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relajarte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recover/relax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médico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to the doctor’s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hospital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go to the hospital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pedir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cita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médico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going to ask for a doctor’s appointment.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2">
            <a:extLst>
              <a:ext uri="{FF2B5EF4-FFF2-40B4-BE49-F238E27FC236}">
                <a16:creationId xmlns:a16="http://schemas.microsoft.com/office/drawing/2014/main" id="{457E43C7-407A-37DD-6CCB-96AA8E11F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466" y="7487435"/>
            <a:ext cx="3173483" cy="2039544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ADJECTIVES OF NATIONALITY</a:t>
            </a: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07950" indent="-1079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</a:rPr>
              <a:t>They do not start with a capital letter.</a:t>
            </a:r>
          </a:p>
          <a:p>
            <a:pPr marL="107950" indent="-1079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</a:rPr>
              <a:t>They agree with the noun in gender/number. </a:t>
            </a:r>
          </a:p>
          <a:p>
            <a:pPr marL="107950" indent="-1079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</a:rPr>
              <a:t>They come after the noun.</a:t>
            </a:r>
          </a:p>
          <a:p>
            <a:pPr marL="107950" indent="-1079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</a:rPr>
              <a:t>Look at the different endings below: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Box 2">
            <a:extLst>
              <a:ext uri="{FF2B5EF4-FFF2-40B4-BE49-F238E27FC236}">
                <a16:creationId xmlns:a16="http://schemas.microsoft.com/office/drawing/2014/main" id="{236DCD4C-AF77-4E00-96DC-637CB7E2AE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978" y="393798"/>
            <a:ext cx="3173483" cy="5346602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UNIDAD 5 – Mi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de la cabeza a </a:t>
            </a:r>
            <a:r>
              <a:rPr lang="en-GB" sz="1000" b="1" u="sng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pies (Part 2)</a:t>
            </a:r>
          </a:p>
          <a:p>
            <a:pPr algn="ctr"/>
            <a:endParaRPr lang="es-ES" sz="5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Cómo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cambiarás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estilo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How will you change your lifestyle?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dejo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comer/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fumar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 stop eating/drinking/smoking,…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duermo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ocho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horas),…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 sleep (at least eight hours),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practico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 practise more sport,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tengo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vida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activa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),…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If I have (a more active life),…</a:t>
            </a: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sentiré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feliz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be happier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física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/mental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mejorará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my physical /mental health will improve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dormiré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sleep better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levantaré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con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energía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wake up with more energy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Qué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harás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tu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futuro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?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What will you do to improve your health in the future?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cambiar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esta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mala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costumbre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change this bad habit,…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Para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mejorar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mi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salud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improve my diet/health …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dormiré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más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tiempo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sleep longer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agua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drink water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…no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móvil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después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nueve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won’t use my mobile (after nine o’clock)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(al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)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go (to the gym)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evitaré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beber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alcohol y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fumar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avoid drinking alcohol and smoking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empezaré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practicar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deporte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-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will start practising sport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E4C1F7-765A-FF0F-4D2B-FD027EEE60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080" t="55279" r="25443" b="5293"/>
          <a:stretch/>
        </p:blipFill>
        <p:spPr>
          <a:xfrm>
            <a:off x="152399" y="8400911"/>
            <a:ext cx="3081868" cy="1076773"/>
          </a:xfrm>
          <a:prstGeom prst="rect">
            <a:avLst/>
          </a:prstGeom>
        </p:spPr>
      </p:pic>
      <p:sp>
        <p:nvSpPr>
          <p:cNvPr id="12" name="Text Box 2">
            <a:extLst>
              <a:ext uri="{FF2B5EF4-FFF2-40B4-BE49-F238E27FC236}">
                <a16:creationId xmlns:a16="http://schemas.microsoft.com/office/drawing/2014/main" id="{3205460B-F4F7-4E94-A269-9551E8A87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977" y="5811032"/>
            <a:ext cx="3173483" cy="2329667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“ANTES DE” AND “DESPUÉS DE”</a:t>
            </a: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two expressions can be followed by a verb or a noun. 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followed by a verb, use the infinitive.</a:t>
            </a:r>
          </a:p>
          <a:p>
            <a:pPr>
              <a:spcAft>
                <a:spcPts val="100"/>
              </a:spcAft>
            </a:pP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al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gimnasio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después</a:t>
            </a:r>
            <a:r>
              <a:rPr lang="en-GB" sz="10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de 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comer</a:t>
            </a: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go to the gym </a:t>
            </a:r>
            <a:r>
              <a:rPr lang="en-GB" sz="1000" i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eating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 reflexive verbs, add the correct reflexive pronoun.</a:t>
            </a:r>
          </a:p>
          <a:p>
            <a:pPr>
              <a:spcAft>
                <a:spcPts val="100"/>
              </a:spcAft>
            </a:pP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  <a:r>
              <a:rPr lang="en-GB" sz="1000" b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Antes de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vestir</a:t>
            </a:r>
            <a:r>
              <a:rPr lang="en-GB" sz="1000" b="1" u="sng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me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me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lavo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los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dientes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-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getting dressed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I brush my teeth.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When followed by a masculine singular noun, remember that de +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del.</a:t>
            </a:r>
          </a:p>
          <a:p>
            <a:pPr>
              <a:spcAft>
                <a:spcPts val="100"/>
              </a:spcAft>
            </a:pP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&gt; </a:t>
            </a:r>
            <a:r>
              <a:rPr lang="en-GB" sz="1000" b="1" dirty="0" err="1">
                <a:solidFill>
                  <a:srgbClr val="00B05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Después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del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desayuno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al colegio</a:t>
            </a:r>
            <a:r>
              <a:rPr lang="en-GB" sz="1000" i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-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After breakfast, I go to school.</a:t>
            </a: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i="1" dirty="0">
              <a:solidFill>
                <a:srgbClr val="C0000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1EDA8FA7-F88E-368D-07B9-FFD73B8BB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489" y="393798"/>
            <a:ext cx="2567261" cy="3784502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INDEFINITE ADJECTIVES</a:t>
            </a: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describe nouns in a general or non-specific way. 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agree in gender/number with the noun they modify, except for </a:t>
            </a:r>
            <a:r>
              <a:rPr lang="en-US" sz="1000" b="1" i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cada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which is invariable. 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They are always placed </a:t>
            </a:r>
            <a:r>
              <a:rPr lang="en-US" sz="1000" u="sng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before the noun</a:t>
            </a:r>
            <a:r>
              <a:rPr lang="en-U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US" sz="5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r>
              <a:rPr lang="en-US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Examples: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Voy a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una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fiesta con </a:t>
            </a:r>
            <a:r>
              <a:rPr lang="en-GB" sz="1000" b="1" dirty="0" err="1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algunos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amigos.</a:t>
            </a:r>
          </a:p>
          <a:p>
            <a:pPr>
              <a:spcAft>
                <a:spcPts val="100"/>
              </a:spcAft>
            </a:pP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am going to a party with </a:t>
            </a:r>
            <a:r>
              <a:rPr lang="en-GB" sz="1000" i="1" dirty="0">
                <a:solidFill>
                  <a:srgbClr val="0070C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some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friends.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Hago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ejercicio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dirty="0" err="1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todas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las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semanas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>
              <a:spcAft>
                <a:spcPts val="100"/>
              </a:spcAft>
            </a:pP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 exercise </a:t>
            </a:r>
            <a:r>
              <a:rPr lang="en-GB" sz="1000" i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every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week. </a:t>
            </a:r>
          </a:p>
          <a:p>
            <a:pPr>
              <a:spcAft>
                <a:spcPts val="100"/>
              </a:spcAft>
            </a:pPr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i="1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1F227787-1088-260D-81B9-BCBE28067746}"/>
              </a:ext>
            </a:extLst>
          </p:cNvPr>
          <p:cNvGraphicFramePr>
            <a:graphicFrameLocks noGrp="1"/>
          </p:cNvGraphicFramePr>
          <p:nvPr/>
        </p:nvGraphicFramePr>
        <p:xfrm>
          <a:off x="6716438" y="1787231"/>
          <a:ext cx="2338662" cy="1463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46462">
                  <a:extLst>
                    <a:ext uri="{9D8B030D-6E8A-4147-A177-3AD203B41FA5}">
                      <a16:colId xmlns:a16="http://schemas.microsoft.com/office/drawing/2014/main" val="3504281624"/>
                    </a:ext>
                  </a:extLst>
                </a:gridCol>
                <a:gridCol w="1092200">
                  <a:extLst>
                    <a:ext uri="{9D8B030D-6E8A-4147-A177-3AD203B41FA5}">
                      <a16:colId xmlns:a16="http://schemas.microsoft.com/office/drawing/2014/main" val="344808766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algun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some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933665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mism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same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00781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otr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other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0463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much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many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/ a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lot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of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9683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demasiad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too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many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74097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s-ES" sz="1000" dirty="0">
                          <a:latin typeface="Comic Sans MS" panose="030F0702030302020204" pitchFamily="66" charset="0"/>
                        </a:rPr>
                        <a:t>tod</a:t>
                      </a:r>
                      <a:r>
                        <a:rPr lang="es-ES" sz="1000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</a:rPr>
                        <a:t>os</a:t>
                      </a:r>
                      <a:r>
                        <a:rPr lang="es-ES" sz="1000" dirty="0">
                          <a:latin typeface="Comic Sans MS" panose="030F0702030302020204" pitchFamily="66" charset="0"/>
                        </a:rPr>
                        <a:t>/</a:t>
                      </a:r>
                      <a:r>
                        <a:rPr lang="es-ES" sz="1000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</a:rPr>
                        <a:t>as </a:t>
                      </a:r>
                      <a:r>
                        <a:rPr lang="es-ES" sz="100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</a:rPr>
                        <a:t>(los/las)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all</a:t>
                      </a:r>
                      <a:r>
                        <a:rPr lang="es-ES" sz="1000" i="1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 / </a:t>
                      </a:r>
                      <a:r>
                        <a:rPr lang="es-ES" sz="1000" i="1" dirty="0" err="1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Comic Sans MS" panose="030F0702030302020204" pitchFamily="66" charset="0"/>
                        </a:rPr>
                        <a:t>every</a:t>
                      </a:r>
                      <a:endParaRPr lang="es-ES" sz="1000" i="1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215893"/>
                  </a:ext>
                </a:extLst>
              </a:tr>
            </a:tbl>
          </a:graphicData>
        </a:graphic>
      </p:graphicFrame>
      <p:sp>
        <p:nvSpPr>
          <p:cNvPr id="17" name="Text Box 2">
            <a:extLst>
              <a:ext uri="{FF2B5EF4-FFF2-40B4-BE49-F238E27FC236}">
                <a16:creationId xmlns:a16="http://schemas.microsoft.com/office/drawing/2014/main" id="{06906D75-587F-5B19-815E-FCF842107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8976" y="8224128"/>
            <a:ext cx="3173483" cy="1302851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USING IMPERSONAL VERBS</a:t>
            </a:r>
          </a:p>
          <a:p>
            <a:pPr algn="ctr"/>
            <a:endParaRPr lang="es-ES" sz="3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These impersonal verbs are followed by the infinitive: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Hay que =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must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necesita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needs</a:t>
            </a:r>
          </a:p>
          <a:p>
            <a:pPr marL="171450" indent="-171450"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Hace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falta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=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you/one needs to</a:t>
            </a:r>
          </a:p>
          <a:p>
            <a:pPr algn="ctr">
              <a:spcAft>
                <a:spcPts val="100"/>
              </a:spcAft>
            </a:pP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Eg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Hay que comer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sano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– 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must eat healthy.</a:t>
            </a:r>
            <a:endParaRPr lang="en-GB" sz="1000" dirty="0">
              <a:solidFill>
                <a:srgbClr val="7F2562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Box 2">
            <a:extLst>
              <a:ext uri="{FF2B5EF4-FFF2-40B4-BE49-F238E27FC236}">
                <a16:creationId xmlns:a16="http://schemas.microsoft.com/office/drawing/2014/main" id="{AE92CC2C-01E0-62E5-F462-224DA073E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487" y="4239654"/>
            <a:ext cx="2567261" cy="2802496"/>
          </a:xfrm>
          <a:prstGeom prst="rect">
            <a:avLst/>
          </a:prstGeom>
          <a:pattFill prst="wdUpDiag">
            <a:fgClr>
              <a:srgbClr val="FAEAF5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DIRECT OBJECT PRONOUNS</a:t>
            </a:r>
            <a:endParaRPr lang="en-GB" sz="1000" u="sng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Direct 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Object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Pronouns</a:t>
            </a:r>
            <a:r>
              <a:rPr lang="es-ES" sz="1000" b="1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replace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which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has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just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been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mentioned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in a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sentence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and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avoid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repetition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must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agree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with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noun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it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replaces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The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direct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object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pronoun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goes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before the </a:t>
            </a:r>
            <a:r>
              <a:rPr lang="es-E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verb</a:t>
            </a:r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.</a:t>
            </a:r>
          </a:p>
          <a:p>
            <a:r>
              <a:rPr lang="es-ES" sz="1000" b="1" dirty="0" err="1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Examples</a:t>
            </a:r>
            <a:r>
              <a:rPr lang="es-E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: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 </a:t>
            </a:r>
            <a:endParaRPr lang="es-ES" sz="1000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</a:rPr>
              <a:t>Toco la guitarra 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es-ES" sz="1000" b="1" dirty="0">
                <a:solidFill>
                  <a:srgbClr val="FF66FF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La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toco</a:t>
            </a:r>
          </a:p>
          <a:p>
            <a:r>
              <a:rPr lang="es-ES" sz="1000" i="1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I </a:t>
            </a:r>
            <a:r>
              <a:rPr lang="es-E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play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the guitar – I </a:t>
            </a:r>
            <a:r>
              <a:rPr lang="es-E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play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FF66FF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it</a:t>
            </a:r>
            <a:endParaRPr lang="es-ES" sz="1000" i="1" dirty="0">
              <a:solidFill>
                <a:srgbClr val="FF66FF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Vimos a mis amigos  </a:t>
            </a:r>
            <a:r>
              <a:rPr lang="es-ES" sz="1000" b="1" dirty="0">
                <a:solidFill>
                  <a:srgbClr val="0070C0"/>
                </a:solidFill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Los</a:t>
            </a:r>
            <a:r>
              <a:rPr lang="es-ES" sz="1000" dirty="0">
                <a:effectLst/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vimos</a:t>
            </a:r>
          </a:p>
          <a:p>
            <a:r>
              <a:rPr lang="es-ES" sz="1000" dirty="0"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	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I </a:t>
            </a:r>
            <a:r>
              <a:rPr lang="es-E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saw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my </a:t>
            </a:r>
            <a:r>
              <a:rPr lang="es-E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friends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– I </a:t>
            </a:r>
            <a:r>
              <a:rPr lang="es-E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saw</a:t>
            </a:r>
            <a:r>
              <a:rPr lang="es-E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s-ES" sz="1000" i="1" dirty="0" err="1">
                <a:solidFill>
                  <a:srgbClr val="0070C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Times New Roman" panose="02020603050405020304" pitchFamily="18" charset="0"/>
                <a:sym typeface="Wingdings" panose="05000000000000000000" pitchFamily="2" charset="2"/>
              </a:rPr>
              <a:t>them</a:t>
            </a:r>
            <a:endParaRPr lang="es-ES" sz="1000" dirty="0">
              <a:solidFill>
                <a:srgbClr val="0070C0"/>
              </a:solidFill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effectLst/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i="1" dirty="0">
              <a:latin typeface="Comic Sans MS" panose="030F0702030302020204" pitchFamily="66" charset="0"/>
              <a:ea typeface="coffee+tea Medium" panose="02000603000000000000" pitchFamily="50" charset="0"/>
              <a:cs typeface="Times New Roman" panose="02020603050405020304" pitchFamily="18" charset="0"/>
            </a:endParaRPr>
          </a:p>
          <a:p>
            <a:endParaRPr lang="es-ES" sz="1000" b="1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7551ADB7-177D-A1CE-1403-65F10274F30A}"/>
              </a:ext>
            </a:extLst>
          </p:cNvPr>
          <p:cNvGraphicFramePr>
            <a:graphicFrameLocks noGrp="1"/>
          </p:cNvGraphicFramePr>
          <p:nvPr/>
        </p:nvGraphicFramePr>
        <p:xfrm>
          <a:off x="6716438" y="5123423"/>
          <a:ext cx="2329814" cy="731520"/>
        </p:xfrm>
        <a:graphic>
          <a:graphicData uri="http://schemas.openxmlformats.org/drawingml/2006/table">
            <a:tbl>
              <a:tblPr/>
              <a:tblGrid>
                <a:gridCol w="781367">
                  <a:extLst>
                    <a:ext uri="{9D8B030D-6E8A-4147-A177-3AD203B41FA5}">
                      <a16:colId xmlns:a16="http://schemas.microsoft.com/office/drawing/2014/main" val="3037992175"/>
                    </a:ext>
                  </a:extLst>
                </a:gridCol>
                <a:gridCol w="805180">
                  <a:extLst>
                    <a:ext uri="{9D8B030D-6E8A-4147-A177-3AD203B41FA5}">
                      <a16:colId xmlns:a16="http://schemas.microsoft.com/office/drawing/2014/main" val="2957374714"/>
                    </a:ext>
                  </a:extLst>
                </a:gridCol>
                <a:gridCol w="743267">
                  <a:extLst>
                    <a:ext uri="{9D8B030D-6E8A-4147-A177-3AD203B41FA5}">
                      <a16:colId xmlns:a16="http://schemas.microsoft.com/office/drawing/2014/main" val="2864442834"/>
                    </a:ext>
                  </a:extLst>
                </a:gridCol>
              </a:tblGrid>
              <a:tr h="149437">
                <a:tc>
                  <a:txBody>
                    <a:bodyPr/>
                    <a:lstStyle/>
                    <a:p>
                      <a:pPr algn="ctr" fontAlgn="base"/>
                      <a:endParaRPr lang="en-GB" sz="1000" b="0" i="0" dirty="0">
                        <a:solidFill>
                          <a:srgbClr val="00000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Masculine​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</a:rPr>
                        <a:t>Feminine​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3066193"/>
                  </a:ext>
                </a:extLst>
              </a:tr>
              <a:tr h="149437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Singular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lo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rgbClr val="FF66FF"/>
                          </a:solidFill>
                          <a:effectLst/>
                          <a:latin typeface="Comic Sans MS" panose="030F0702030302020204" pitchFamily="66" charset="0"/>
                        </a:rPr>
                        <a:t>la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540245"/>
                  </a:ext>
                </a:extLst>
              </a:tr>
              <a:tr h="149437"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rgbClr val="000000"/>
                          </a:solidFill>
                          <a:effectLst/>
                          <a:latin typeface="Comic Sans MS" panose="030F0702030302020204" pitchFamily="66" charset="0"/>
                        </a:rPr>
                        <a:t>Plural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 err="1">
                          <a:solidFill>
                            <a:srgbClr val="0070C0"/>
                          </a:solidFill>
                          <a:effectLst/>
                          <a:latin typeface="Comic Sans MS" panose="030F0702030302020204" pitchFamily="66" charset="0"/>
                        </a:rPr>
                        <a:t>los</a:t>
                      </a:r>
                      <a:endParaRPr lang="en-GB" sz="1000" b="0" i="0" dirty="0">
                        <a:solidFill>
                          <a:srgbClr val="0070C0"/>
                        </a:solidFill>
                        <a:effectLst/>
                        <a:latin typeface="Comic Sans MS" panose="030F0702030302020204" pitchFamily="66" charset="0"/>
                      </a:endParaRP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GB" sz="1000" b="0" i="0" dirty="0">
                          <a:solidFill>
                            <a:srgbClr val="FF66FF"/>
                          </a:solidFill>
                          <a:effectLst/>
                          <a:latin typeface="Comic Sans MS" panose="030F0702030302020204" pitchFamily="66" charset="0"/>
                        </a:rPr>
                        <a:t>las</a:t>
                      </a:r>
                    </a:p>
                  </a:txBody>
                  <a:tcPr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756521"/>
                  </a:ext>
                </a:extLst>
              </a:tr>
            </a:tbl>
          </a:graphicData>
        </a:graphic>
      </p:graphicFrame>
      <p:sp>
        <p:nvSpPr>
          <p:cNvPr id="20" name="Text Box 2">
            <a:extLst>
              <a:ext uri="{FF2B5EF4-FFF2-40B4-BE49-F238E27FC236}">
                <a16:creationId xmlns:a16="http://schemas.microsoft.com/office/drawing/2014/main" id="{BCAF1DF0-E209-C9F2-AF9A-FB27BDC157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487" y="7122655"/>
            <a:ext cx="2567262" cy="2404324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REFLEXIVE VERBS IN THE PRETERITE TENSE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Reflexive verbs in the </a:t>
            </a:r>
            <a:r>
              <a:rPr lang="en-GB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preterite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tense work in the same way as all the other verb in this tense, you just need to add the reflexive pronoun.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132FD066-1178-4F5B-8E48-DE53B5E3645B}"/>
              </a:ext>
            </a:extLst>
          </p:cNvPr>
          <p:cNvGraphicFramePr>
            <a:graphicFrameLocks noGrp="1"/>
          </p:cNvGraphicFramePr>
          <p:nvPr/>
        </p:nvGraphicFramePr>
        <p:xfrm>
          <a:off x="6665637" y="8102758"/>
          <a:ext cx="2446614" cy="1295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95326">
                  <a:extLst>
                    <a:ext uri="{9D8B030D-6E8A-4147-A177-3AD203B41FA5}">
                      <a16:colId xmlns:a16="http://schemas.microsoft.com/office/drawing/2014/main" val="1936171767"/>
                    </a:ext>
                  </a:extLst>
                </a:gridCol>
                <a:gridCol w="851288">
                  <a:extLst>
                    <a:ext uri="{9D8B030D-6E8A-4147-A177-3AD203B41FA5}">
                      <a16:colId xmlns:a16="http://schemas.microsoft.com/office/drawing/2014/main" val="59967374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Levantarse</a:t>
                      </a:r>
                      <a:r>
                        <a:rPr lang="en-GB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(to get up)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417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marL="0" indent="0"/>
                      <a:endParaRPr lang="en-GB" sz="8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sz="800" i="1" dirty="0"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3073120"/>
                  </a:ext>
                </a:extLst>
              </a:tr>
            </a:tbl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1FB09065-B2EC-900E-5D61-68E3D23532F3}"/>
              </a:ext>
            </a:extLst>
          </p:cNvPr>
          <p:cNvSpPr txBox="1"/>
          <p:nvPr/>
        </p:nvSpPr>
        <p:spPr>
          <a:xfrm>
            <a:off x="6608489" y="8324817"/>
            <a:ext cx="1792565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Yo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)</a:t>
            </a:r>
            <a:r>
              <a:rPr lang="en-GB" sz="850" baseline="0" dirty="0"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me</a:t>
            </a:r>
            <a:r>
              <a:rPr lang="en-GB" sz="850" b="1" baseline="0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levanté</a:t>
            </a:r>
            <a:endParaRPr lang="en-GB" sz="850" b="1" baseline="0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(Tú)</a:t>
            </a:r>
            <a:r>
              <a:rPr lang="en-GB" sz="850" baseline="0" dirty="0"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te</a:t>
            </a:r>
            <a:r>
              <a:rPr lang="en-GB" sz="850" b="1" baseline="0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levantaste</a:t>
            </a:r>
            <a:endParaRPr lang="en-GB" sz="850" b="1" baseline="0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Él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/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ella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)</a:t>
            </a:r>
            <a:r>
              <a:rPr lang="en-GB" sz="850" baseline="0" dirty="0"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se</a:t>
            </a:r>
            <a:r>
              <a:rPr lang="en-GB" sz="850" b="1" baseline="0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levantó</a:t>
            </a:r>
            <a:endParaRPr lang="en-GB" sz="850" b="1" baseline="0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Nosotros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/as) </a:t>
            </a:r>
            <a:r>
              <a:rPr lang="en-GB" sz="850" b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nos</a:t>
            </a:r>
            <a:r>
              <a:rPr lang="en-GB" sz="850" b="1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levantamos</a:t>
            </a:r>
            <a:endParaRPr lang="en-GB" sz="850" b="1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Vosotros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/as) </a:t>
            </a:r>
            <a:r>
              <a:rPr lang="en-GB" sz="850" b="1" dirty="0" err="1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os</a:t>
            </a:r>
            <a:r>
              <a:rPr lang="en-GB" sz="850" b="1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levantasteis</a:t>
            </a:r>
            <a:endParaRPr lang="en-GB" sz="850" b="1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  <a:p>
            <a:pPr marL="0" indent="0">
              <a:spcBef>
                <a:spcPts val="300"/>
              </a:spcBef>
            </a:pP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(</a:t>
            </a:r>
            <a:r>
              <a:rPr lang="en-GB" sz="850" dirty="0" err="1">
                <a:latin typeface="Comic Sans MS" panose="030F0702030302020204" pitchFamily="66" charset="0"/>
                <a:ea typeface="coffee+tea Medium" panose="02000603000000000000" pitchFamily="50" charset="0"/>
              </a:rPr>
              <a:t>Ellos</a:t>
            </a:r>
            <a:r>
              <a:rPr lang="en-GB" sz="850" dirty="0">
                <a:latin typeface="Comic Sans MS" panose="030F0702030302020204" pitchFamily="66" charset="0"/>
                <a:ea typeface="coffee+tea Medium" panose="02000603000000000000" pitchFamily="50" charset="0"/>
              </a:rPr>
              <a:t>/as)</a:t>
            </a:r>
            <a:r>
              <a:rPr lang="en-GB" sz="850" baseline="0" dirty="0"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>
                <a:solidFill>
                  <a:srgbClr val="FF000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se</a:t>
            </a:r>
            <a:r>
              <a:rPr lang="en-GB" sz="850" b="1" baseline="0" dirty="0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 </a:t>
            </a:r>
            <a:r>
              <a:rPr lang="en-GB" sz="850" b="1" baseline="0" dirty="0" err="1">
                <a:solidFill>
                  <a:srgbClr val="7030A0"/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levantaron</a:t>
            </a:r>
            <a:endParaRPr lang="en-GB" sz="850" b="1" dirty="0">
              <a:solidFill>
                <a:srgbClr val="FF0000"/>
              </a:solidFill>
              <a:latin typeface="Comic Sans MS" panose="030F0702030302020204" pitchFamily="66" charset="0"/>
              <a:ea typeface="coffee+tea Medium" panose="02000603000000000000" pitchFamily="50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9A100F9-B283-F686-C13D-3A98FF72F179}"/>
              </a:ext>
            </a:extLst>
          </p:cNvPr>
          <p:cNvSpPr txBox="1"/>
          <p:nvPr/>
        </p:nvSpPr>
        <p:spPr>
          <a:xfrm>
            <a:off x="8249185" y="8325931"/>
            <a:ext cx="1049337" cy="10695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I got up</a:t>
            </a:r>
          </a:p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You got up</a:t>
            </a:r>
          </a:p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He/she got up</a:t>
            </a:r>
          </a:p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We got up</a:t>
            </a:r>
          </a:p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You all got up</a:t>
            </a:r>
          </a:p>
          <a:p>
            <a:pPr>
              <a:spcBef>
                <a:spcPts val="300"/>
              </a:spcBef>
            </a:pPr>
            <a:r>
              <a:rPr lang="en-GB" sz="850" i="1" dirty="0">
                <a:solidFill>
                  <a:schemeClr val="tx1">
                    <a:lumMod val="50000"/>
                    <a:lumOff val="50000"/>
                  </a:schemeClr>
                </a:solidFill>
                <a:latin typeface="Comic Sans MS" panose="030F0702030302020204" pitchFamily="66" charset="0"/>
                <a:ea typeface="coffee+tea Medium" panose="02000603000000000000" pitchFamily="50" charset="0"/>
              </a:rPr>
              <a:t>They got up</a:t>
            </a:r>
            <a:endParaRPr lang="es-ES" sz="8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Text Box 2">
            <a:extLst>
              <a:ext uri="{FF2B5EF4-FFF2-40B4-BE49-F238E27FC236}">
                <a16:creationId xmlns:a16="http://schemas.microsoft.com/office/drawing/2014/main" id="{5F97FAE7-CEE9-955C-B322-F61B1D99D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1778" y="393798"/>
            <a:ext cx="3440355" cy="2329667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n-GB" sz="1000" b="1" u="sng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PRETERITE TENSE</a:t>
            </a:r>
          </a:p>
          <a:p>
            <a:pPr>
              <a:spcAft>
                <a:spcPts val="100"/>
              </a:spcAft>
            </a:pP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conjugate verbs, take the infinitive and remove the last two letters. Then add these endings:</a:t>
            </a: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100"/>
              </a:spcAft>
            </a:pPr>
            <a:endParaRPr lang="en-GB" sz="10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One of the most common </a:t>
            </a:r>
            <a:r>
              <a:rPr lang="en-GB" sz="1000" b="1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irregular verbs 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is </a:t>
            </a:r>
            <a:r>
              <a:rPr lang="en-GB" sz="1000" b="1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ir</a:t>
            </a:r>
            <a:r>
              <a:rPr lang="en-GB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(to go):</a:t>
            </a:r>
          </a:p>
          <a:p>
            <a:r>
              <a:rPr lang="en-GB" sz="1000" i="1" dirty="0" err="1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Yo</a:t>
            </a:r>
            <a:r>
              <a:rPr lang="en-GB" sz="1000" i="1" dirty="0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</a:t>
            </a:r>
            <a:r>
              <a:rPr lang="en-GB" sz="1000" i="1" dirty="0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tú</a:t>
            </a:r>
            <a:r>
              <a:rPr lang="en-GB" sz="1000" i="1" dirty="0">
                <a:solidFill>
                  <a:srgbClr val="7F2562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él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/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ella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nosotros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fuimos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vosotros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fuisteis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GB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ellos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1000" b="1" i="1" dirty="0" err="1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fueron</a:t>
            </a:r>
            <a:r>
              <a:rPr lang="en-GB" sz="1000" i="1" dirty="0">
                <a:solidFill>
                  <a:srgbClr val="7F2562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GB" sz="1000" dirty="0">
              <a:solidFill>
                <a:srgbClr val="0070C0"/>
              </a:solidFill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Box 2">
            <a:extLst>
              <a:ext uri="{FF2B5EF4-FFF2-40B4-BE49-F238E27FC236}">
                <a16:creationId xmlns:a16="http://schemas.microsoft.com/office/drawing/2014/main" id="{E57CE04E-CDE4-0F76-4404-0A1172648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1774" y="2785243"/>
            <a:ext cx="3436619" cy="4333423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IMPERFECT TENSE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imperfect tense is used for three things             in Spanish: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Repeated actions in the past. Example: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Descriptions in the past (using was or were in English).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To talk about things that you used to do. Example: </a:t>
            </a:r>
          </a:p>
          <a:p>
            <a:endParaRPr lang="en-GB" sz="500" i="1" dirty="0">
              <a:solidFill>
                <a:srgbClr val="F67B00"/>
              </a:solidFill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marR="102235" indent="-457200">
              <a:lnSpc>
                <a:spcPct val="100000"/>
              </a:lnSpc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To form imperfect tense in Spanish: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Take the infinitive of a verb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hablar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)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Remove the infinitive ending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-)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Add the appropriate endings. (</a:t>
            </a: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habl</a:t>
            </a:r>
            <a:r>
              <a:rPr lang="en-US" sz="1000" b="1" dirty="0" err="1">
                <a:solidFill>
                  <a:srgbClr val="008000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aba</a:t>
            </a: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)</a:t>
            </a: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L="190500" marR="102235" indent="-190500">
              <a:lnSpc>
                <a:spcPct val="100000"/>
              </a:lnSpc>
              <a:buFont typeface="+mj-lt"/>
              <a:buAutoNum type="arabicPeriod"/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5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  <a:p>
            <a:pPr marR="102235">
              <a:tabLst>
                <a:tab pos="281305" algn="l"/>
              </a:tabLst>
            </a:pP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Only three verbs are irregular in the imperfect.</a:t>
            </a:r>
          </a:p>
          <a:p>
            <a:pPr marL="82550" marR="102235" indent="-82550"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Ser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 (to be) = era, eras, era,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éramos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erais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eran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82550" marR="102235" indent="-82550"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n-US" sz="1000" b="1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Ir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 (to go) =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iba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ibas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iba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íbamos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ibais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iban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L="82550" marR="102235" indent="-82550">
              <a:buFont typeface="Arial" panose="020B0604020202020204" pitchFamily="34" charset="0"/>
              <a:buChar char="•"/>
              <a:tabLst>
                <a:tab pos="281305" algn="l"/>
              </a:tabLst>
            </a:pPr>
            <a:r>
              <a:rPr lang="en-US" sz="1000" b="1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Ver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 (to see) =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veíamos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veíais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, </a:t>
            </a:r>
            <a:r>
              <a:rPr lang="en-US" sz="1000" dirty="0" err="1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veían</a:t>
            </a:r>
            <a:r>
              <a:rPr lang="en-US" sz="1000" dirty="0"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.</a:t>
            </a:r>
          </a:p>
          <a:p>
            <a:pPr marR="102235">
              <a:tabLst>
                <a:tab pos="281305" algn="l"/>
              </a:tabLst>
            </a:pP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*For </a:t>
            </a:r>
            <a:r>
              <a:rPr lang="en-US" sz="1000" b="1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more info 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on the </a:t>
            </a:r>
            <a:r>
              <a:rPr lang="en-US" sz="1000" i="1" dirty="0" err="1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preterite</a:t>
            </a:r>
            <a:r>
              <a:rPr lang="en-US" sz="1000" i="1" dirty="0">
                <a:solidFill>
                  <a:srgbClr val="7F2562"/>
                </a:solidFill>
                <a:latin typeface="Comic Sans MS" panose="030F0702030302020204" pitchFamily="66" charset="0"/>
                <a:ea typeface="coffee+tea Medium" panose="02000603000000000000" pitchFamily="50" charset="0"/>
                <a:cs typeface="Comic Sans MS"/>
              </a:rPr>
              <a:t> and the imperfect tenses, go to KO1 and KO2.</a:t>
            </a:r>
          </a:p>
          <a:p>
            <a:pPr marR="102235">
              <a:lnSpc>
                <a:spcPct val="100000"/>
              </a:lnSpc>
              <a:tabLst>
                <a:tab pos="281305" algn="l"/>
              </a:tabLst>
            </a:pPr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</p:txBody>
      </p:sp>
      <p:graphicFrame>
        <p:nvGraphicFramePr>
          <p:cNvPr id="28" name="Tabla 16">
            <a:extLst>
              <a:ext uri="{FF2B5EF4-FFF2-40B4-BE49-F238E27FC236}">
                <a16:creationId xmlns:a16="http://schemas.microsoft.com/office/drawing/2014/main" id="{221FC832-3F04-7353-8519-DAEE6CBF1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55593"/>
              </p:ext>
            </p:extLst>
          </p:nvPr>
        </p:nvGraphicFramePr>
        <p:xfrm>
          <a:off x="9325186" y="4656063"/>
          <a:ext cx="3289794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8378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843280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794068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794068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pronouns</a:t>
                      </a:r>
                      <a:endParaRPr lang="es-ES" sz="9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</a:p>
                    <a:p>
                      <a:pPr algn="ctr"/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</a:t>
                      </a:r>
                      <a:r>
                        <a:rPr lang="es-ES" sz="900" b="0" i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talk</a:t>
                      </a:r>
                      <a:endParaRPr lang="es-ES" sz="900" b="0" i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</a:t>
                      </a:r>
                      <a:r>
                        <a:rPr lang="es-ES" sz="900" b="0" i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eat</a:t>
                      </a:r>
                      <a:endParaRPr lang="es-ES" sz="900" b="0" i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live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 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 </a:t>
                      </a:r>
                      <a:endParaRPr lang="es-ES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 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ábamos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abais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aban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ías</a:t>
                      </a:r>
                    </a:p>
                    <a:p>
                      <a:pPr algn="ctr"/>
                      <a:r>
                        <a:rPr lang="es-ES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ia</a:t>
                      </a:r>
                      <a:endParaRPr lang="es-ES" sz="9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íamos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íais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ían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sp>
        <p:nvSpPr>
          <p:cNvPr id="29" name="Text Box 2">
            <a:extLst>
              <a:ext uri="{FF2B5EF4-FFF2-40B4-BE49-F238E27FC236}">
                <a16:creationId xmlns:a16="http://schemas.microsoft.com/office/drawing/2014/main" id="{2B2BCF66-091E-2D7D-A2A7-5B44F81F3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1774" y="7181850"/>
            <a:ext cx="3436619" cy="2345129"/>
          </a:xfrm>
          <a:prstGeom prst="rect">
            <a:avLst/>
          </a:prstGeom>
          <a:pattFill prst="wdUpDiag">
            <a:fgClr>
              <a:srgbClr val="F9EBF4"/>
            </a:fgClr>
            <a:bgClr>
              <a:schemeClr val="bg1"/>
            </a:bgClr>
          </a:pattFill>
          <a:ln w="12700">
            <a:solidFill>
              <a:srgbClr val="7F2562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es-ES" sz="1000" b="1" u="sng" dirty="0">
                <a:latin typeface="Comic Sans MS" panose="030F07020303020202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THE FUTURE TENSE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The future tense is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used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talk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about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what you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or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someone </a:t>
            </a:r>
            <a:r>
              <a:rPr lang="es-ES" sz="1000" b="1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will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do. To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it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just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add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the </a:t>
            </a:r>
          </a:p>
          <a:p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following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endings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to the infinitive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form</a:t>
            </a:r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s-ES" sz="1000" dirty="0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of the </a:t>
            </a:r>
            <a:r>
              <a:rPr lang="es-ES" sz="1000" dirty="0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verb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All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three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types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of infinitives </a:t>
            </a:r>
          </a:p>
          <a:p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(ar,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er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, ir) use the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same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 set of </a:t>
            </a:r>
            <a:r>
              <a:rPr lang="es-ES" sz="1000" dirty="0" err="1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endings</a:t>
            </a:r>
            <a:r>
              <a:rPr lang="es-ES" sz="10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s-ES" sz="1000" dirty="0">
              <a:effectLst/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sz="1000" b="1" dirty="0">
              <a:latin typeface="Comic Sans MS" panose="030F0702030302020204" pitchFamily="66" charset="0"/>
              <a:ea typeface="coffee+tea Medium" panose="02000603000000000000" pitchFamily="50" charset="0"/>
              <a:cs typeface="Comic Sans MS"/>
            </a:endParaRPr>
          </a:p>
        </p:txBody>
      </p:sp>
      <p:graphicFrame>
        <p:nvGraphicFramePr>
          <p:cNvPr id="31" name="Tabla 16">
            <a:extLst>
              <a:ext uri="{FF2B5EF4-FFF2-40B4-BE49-F238E27FC236}">
                <a16:creationId xmlns:a16="http://schemas.microsoft.com/office/drawing/2014/main" id="{AFCBFBCD-895F-B880-96AE-07B7FDA740FC}"/>
              </a:ext>
            </a:extLst>
          </p:cNvPr>
          <p:cNvGraphicFramePr>
            <a:graphicFrameLocks noGrp="1"/>
          </p:cNvGraphicFramePr>
          <p:nvPr/>
        </p:nvGraphicFramePr>
        <p:xfrm>
          <a:off x="9325186" y="8183635"/>
          <a:ext cx="3289794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62897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828394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828393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770110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9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pronouns</a:t>
                      </a:r>
                      <a:endParaRPr lang="es-ES" sz="900" b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</a:p>
                    <a:p>
                      <a:pPr algn="ctr"/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</a:t>
                      </a:r>
                      <a:r>
                        <a:rPr lang="es-ES" sz="900" b="0" i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talk</a:t>
                      </a:r>
                      <a:endParaRPr lang="es-ES" sz="900" b="0" i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</a:t>
                      </a:r>
                      <a:r>
                        <a:rPr lang="es-ES" sz="900" b="0" i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eat</a:t>
                      </a:r>
                      <a:endParaRPr lang="es-ES" sz="900" b="0" i="1" dirty="0">
                        <a:solidFill>
                          <a:schemeClr val="bg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b="0" i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To live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 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 </a:t>
                      </a:r>
                      <a:endParaRPr lang="es-ES" sz="9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 </a:t>
                      </a:r>
                    </a:p>
                    <a:p>
                      <a:pPr algn="r"/>
                      <a:r>
                        <a:rPr lang="es-ES" sz="9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emos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éis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900" b="0" dirty="0" err="1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Hablar</a:t>
                      </a:r>
                      <a:r>
                        <a:rPr lang="pt-BR" sz="9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án</a:t>
                      </a:r>
                      <a:endParaRPr lang="pt-BR" sz="900" b="0" dirty="0">
                        <a:solidFill>
                          <a:schemeClr val="tx1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emos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éis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comer</a:t>
                      </a:r>
                      <a:r>
                        <a:rPr lang="es-ES" sz="9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án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emos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éis</a:t>
                      </a:r>
                    </a:p>
                    <a:p>
                      <a:pPr algn="ctr"/>
                      <a:r>
                        <a:rPr lang="es-ES" sz="900" b="0" dirty="0">
                          <a:solidFill>
                            <a:schemeClr val="tx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Vivir</a:t>
                      </a:r>
                      <a:r>
                        <a:rPr lang="es-ES" sz="9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án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pic>
        <p:nvPicPr>
          <p:cNvPr id="32" name="Picture 31" descr="Icon&#10;&#10;Description automatically generated">
            <a:extLst>
              <a:ext uri="{FF2B5EF4-FFF2-40B4-BE49-F238E27FC236}">
                <a16:creationId xmlns:a16="http://schemas.microsoft.com/office/drawing/2014/main" id="{81701BB9-A7F9-6423-D296-F52B70622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63401" y="7503591"/>
            <a:ext cx="678244" cy="678244"/>
          </a:xfrm>
          <a:prstGeom prst="rect">
            <a:avLst/>
          </a:prstGeom>
        </p:spPr>
      </p:pic>
      <p:pic>
        <p:nvPicPr>
          <p:cNvPr id="9" name="Picture 8" descr="A cartoon of a person with a broken leg&#10;&#10;AI-generated content may be incorrect.">
            <a:extLst>
              <a:ext uri="{FF2B5EF4-FFF2-40B4-BE49-F238E27FC236}">
                <a16:creationId xmlns:a16="http://schemas.microsoft.com/office/drawing/2014/main" id="{EB047CE9-BB09-FE4E-D1EA-D136E3F926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982" y="3342829"/>
            <a:ext cx="1081967" cy="1081967"/>
          </a:xfrm>
          <a:prstGeom prst="rect">
            <a:avLst/>
          </a:prstGeom>
        </p:spPr>
      </p:pic>
      <p:pic>
        <p:nvPicPr>
          <p:cNvPr id="13" name="Picture 12" descr="A globe with flags around it&#10;&#10;AI-generated content may be incorrect.">
            <a:extLst>
              <a:ext uri="{FF2B5EF4-FFF2-40B4-BE49-F238E27FC236}">
                <a16:creationId xmlns:a16="http://schemas.microsoft.com/office/drawing/2014/main" id="{BE51F004-FC0E-52E4-88D5-F082970A8D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051" y="7522641"/>
            <a:ext cx="439992" cy="439992"/>
          </a:xfrm>
          <a:prstGeom prst="rect">
            <a:avLst/>
          </a:prstGeom>
        </p:spPr>
      </p:pic>
      <p:graphicFrame>
        <p:nvGraphicFramePr>
          <p:cNvPr id="22" name="Tabla 16">
            <a:extLst>
              <a:ext uri="{FF2B5EF4-FFF2-40B4-BE49-F238E27FC236}">
                <a16:creationId xmlns:a16="http://schemas.microsoft.com/office/drawing/2014/main" id="{AACE1D6C-94DE-F239-8991-8805934835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264892"/>
              </p:ext>
            </p:extLst>
          </p:nvPr>
        </p:nvGraphicFramePr>
        <p:xfrm>
          <a:off x="9387451" y="949086"/>
          <a:ext cx="3165263" cy="1249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83487">
                  <a:extLst>
                    <a:ext uri="{9D8B030D-6E8A-4147-A177-3AD203B41FA5}">
                      <a16:colId xmlns:a16="http://schemas.microsoft.com/office/drawing/2014/main" val="2030733123"/>
                    </a:ext>
                  </a:extLst>
                </a:gridCol>
                <a:gridCol w="696312">
                  <a:extLst>
                    <a:ext uri="{9D8B030D-6E8A-4147-A177-3AD203B41FA5}">
                      <a16:colId xmlns:a16="http://schemas.microsoft.com/office/drawing/2014/main" val="3468543288"/>
                    </a:ext>
                  </a:extLst>
                </a:gridCol>
                <a:gridCol w="692732">
                  <a:extLst>
                    <a:ext uri="{9D8B030D-6E8A-4147-A177-3AD203B41FA5}">
                      <a16:colId xmlns:a16="http://schemas.microsoft.com/office/drawing/2014/main" val="1272420323"/>
                    </a:ext>
                  </a:extLst>
                </a:gridCol>
                <a:gridCol w="692732">
                  <a:extLst>
                    <a:ext uri="{9D8B030D-6E8A-4147-A177-3AD203B41FA5}">
                      <a16:colId xmlns:a16="http://schemas.microsoft.com/office/drawing/2014/main" val="27437647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Subject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 </a:t>
                      </a:r>
                      <a:r>
                        <a:rPr lang="es-ES" sz="1000" b="1" dirty="0" err="1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pr</a:t>
                      </a:r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.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</a:t>
                      </a:r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ER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chemeClr val="bg1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IR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13596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Yo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Tú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Él/ella/usted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Nosotros/as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Vosotros/as</a:t>
                      </a:r>
                    </a:p>
                    <a:p>
                      <a:pPr algn="r"/>
                      <a:r>
                        <a:rPr lang="es-ES" sz="1000" dirty="0"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Ellos/as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-é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aste</a:t>
                      </a:r>
                      <a:endParaRPr lang="pt-BR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-ó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-amos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asteis</a:t>
                      </a:r>
                      <a:endParaRPr lang="pt-BR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>
                          <a:solidFill>
                            <a:srgbClr val="FF000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aron</a:t>
                      </a:r>
                      <a:endParaRPr lang="es-ES" sz="1000" b="1" dirty="0">
                        <a:solidFill>
                          <a:srgbClr val="FF000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-í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iste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ió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-imos</a:t>
                      </a: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isteis</a:t>
                      </a:r>
                      <a:endParaRPr lang="pt-BR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pt-BR" sz="1000" b="1" dirty="0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pt-BR" sz="1000" b="1" dirty="0" err="1">
                          <a:solidFill>
                            <a:srgbClr val="0070C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ieron</a:t>
                      </a:r>
                      <a:endParaRPr lang="es-ES" sz="1000" b="1" dirty="0">
                        <a:solidFill>
                          <a:srgbClr val="0070C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-í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-iste</a:t>
                      </a: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ió</a:t>
                      </a:r>
                      <a:endParaRPr lang="es-ES" sz="10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imos</a:t>
                      </a:r>
                      <a:endParaRPr lang="es-ES" sz="10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isteis</a:t>
                      </a:r>
                      <a:endParaRPr lang="es-ES" sz="10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  <a:p>
                      <a:pPr algn="ctr"/>
                      <a:r>
                        <a:rPr lang="es-ES" sz="1000" b="1" dirty="0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-</a:t>
                      </a:r>
                      <a:r>
                        <a:rPr lang="es-ES" sz="1000" b="1" dirty="0" err="1">
                          <a:solidFill>
                            <a:srgbClr val="00B050"/>
                          </a:solidFill>
                          <a:latin typeface="Comic Sans MS" panose="030F0702030302020204" pitchFamily="66" charset="0"/>
                          <a:ea typeface="coffee+tea Medium" panose="02000603000000000000" pitchFamily="50" charset="0"/>
                        </a:rPr>
                        <a:t>ieron</a:t>
                      </a:r>
                      <a:endParaRPr lang="es-ES" sz="1000" b="1" dirty="0">
                        <a:solidFill>
                          <a:srgbClr val="00B050"/>
                        </a:solidFill>
                        <a:latin typeface="Comic Sans MS" panose="030F0702030302020204" pitchFamily="66" charset="0"/>
                        <a:ea typeface="coffee+tea Medium" panose="02000603000000000000" pitchFamily="50" charset="0"/>
                      </a:endParaRPr>
                    </a:p>
                  </a:txBody>
                  <a:tcPr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756889"/>
                  </a:ext>
                </a:extLst>
              </a:tr>
            </a:tbl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A5FE8A04-57CC-6D2E-4A9D-02E9C1E2A39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4050" y="2863650"/>
            <a:ext cx="557595" cy="557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2172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0745782784C84F8FDF8CAAF58C50CE" ma:contentTypeVersion="19" ma:contentTypeDescription="Create a new document." ma:contentTypeScope="" ma:versionID="1aab600451c89748e756692df78603fb">
  <xsd:schema xmlns:xsd="http://www.w3.org/2001/XMLSchema" xmlns:xs="http://www.w3.org/2001/XMLSchema" xmlns:p="http://schemas.microsoft.com/office/2006/metadata/properties" xmlns:ns3="ca53378a-76d9-42c4-b665-e7b36438e58c" xmlns:ns4="17c79c40-5cd6-488b-9b9c-b2649454b5da" targetNamespace="http://schemas.microsoft.com/office/2006/metadata/properties" ma:root="true" ma:fieldsID="f22f40353802d3f9ea1686b7895ce952" ns3:_="" ns4:_="">
    <xsd:import namespace="ca53378a-76d9-42c4-b665-e7b36438e58c"/>
    <xsd:import namespace="17c79c40-5cd6-488b-9b9c-b2649454b5d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_activity" minOccurs="0"/>
                <xsd:element ref="ns4:MediaServiceObjectDetectorVersions" minOccurs="0"/>
                <xsd:element ref="ns4:MediaServiceSearchProperties" minOccurs="0"/>
                <xsd:element ref="ns4:MediaLengthInSeconds" minOccurs="0"/>
                <xsd:element ref="ns4:MediaServiceDateTaken" minOccurs="0"/>
                <xsd:element ref="ns4:MediaServiceSystemTag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53378a-76d9-42c4-b665-e7b36438e58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c79c40-5cd6-488b-9b9c-b2649454b5d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2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17c79c40-5cd6-488b-9b9c-b2649454b5da" xsi:nil="true"/>
  </documentManagement>
</p:properties>
</file>

<file path=customXml/itemProps1.xml><?xml version="1.0" encoding="utf-8"?>
<ds:datastoreItem xmlns:ds="http://schemas.openxmlformats.org/officeDocument/2006/customXml" ds:itemID="{B0FEBCE8-A321-4DB1-8E7D-F9AE85EB13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a53378a-76d9-42c4-b665-e7b36438e58c"/>
    <ds:schemaRef ds:uri="17c79c40-5cd6-488b-9b9c-b2649454b5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8CD138E-533D-437F-9587-E9FCF8F31AF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5E1800E-98A2-4FAE-B2E0-2805F18D444D}">
  <ds:schemaRefs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ca53378a-76d9-42c4-b665-e7b36438e58c"/>
    <ds:schemaRef ds:uri="17c79c40-5cd6-488b-9b9c-b2649454b5da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24831</TotalTime>
  <Words>3534</Words>
  <Application>Microsoft Office PowerPoint</Application>
  <PresentationFormat>A3 Paper (297x420 mm)</PresentationFormat>
  <Paragraphs>488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coffee+tea Medium</vt:lpstr>
      <vt:lpstr>Comic Sans MS</vt:lpstr>
      <vt:lpstr>Times New Roman</vt:lpstr>
      <vt:lpstr>Wingdings</vt:lpstr>
      <vt:lpstr>Tema de Office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Alba Andrades gálvez</dc:creator>
  <cp:lastModifiedBy>Miss R Szabo</cp:lastModifiedBy>
  <cp:revision>12</cp:revision>
  <dcterms:created xsi:type="dcterms:W3CDTF">2022-10-17T17:35:17Z</dcterms:created>
  <dcterms:modified xsi:type="dcterms:W3CDTF">2026-09-21T19:03:30Z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0x0101000F0745782784C84F8FDF8CAAF58C50CE</vt:lpwstr>
  </property>
</Properties>
</file>