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9" r:id="rId5"/>
    <p:sldId id="262" r:id="rId6"/>
  </p:sldIdLst>
  <p:sldSz cx="12801600" cy="9601200" type="A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FFEFEF"/>
    <a:srgbClr val="FFE5E5"/>
    <a:srgbClr val="FFE1E1"/>
    <a:srgbClr val="7F2562"/>
    <a:srgbClr val="E2F0D9"/>
    <a:srgbClr val="F9EBF4"/>
    <a:srgbClr val="FAEAF5"/>
    <a:srgbClr val="FBEFF7"/>
    <a:srgbClr val="F5DB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BE9FC0E-5273-47EE-9F19-F0F015BE4494}" v="34" dt="2025-04-17T17:48:25.8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39" d="100"/>
          <a:sy n="39" d="100"/>
        </p:scale>
        <p:origin x="643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3E94-5D16-47E7-BD0B-D4C11ABE8FE4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B2B5-508C-46A2-8DFB-BB069EF0BD4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64489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3E94-5D16-47E7-BD0B-D4C11ABE8FE4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B2B5-508C-46A2-8DFB-BB069EF0BD4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80763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3E94-5D16-47E7-BD0B-D4C11ABE8FE4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B2B5-508C-46A2-8DFB-BB069EF0BD4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15144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3E94-5D16-47E7-BD0B-D4C11ABE8FE4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B2B5-508C-46A2-8DFB-BB069EF0BD4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9345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3E94-5D16-47E7-BD0B-D4C11ABE8FE4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B2B5-508C-46A2-8DFB-BB069EF0BD4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9822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3E94-5D16-47E7-BD0B-D4C11ABE8FE4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B2B5-508C-46A2-8DFB-BB069EF0BD4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221007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3E94-5D16-47E7-BD0B-D4C11ABE8FE4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B2B5-508C-46A2-8DFB-BB069EF0BD4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64535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3E94-5D16-47E7-BD0B-D4C11ABE8FE4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B2B5-508C-46A2-8DFB-BB069EF0BD4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20988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3E94-5D16-47E7-BD0B-D4C11ABE8FE4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B2B5-508C-46A2-8DFB-BB069EF0BD4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44655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3E94-5D16-47E7-BD0B-D4C11ABE8FE4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B2B5-508C-46A2-8DFB-BB069EF0BD4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5468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3E94-5D16-47E7-BD0B-D4C11ABE8FE4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B2B5-508C-46A2-8DFB-BB069EF0BD4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0999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013E94-5D16-47E7-BD0B-D4C11ABE8FE4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D9B2B5-508C-46A2-8DFB-BB069EF0BD4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28430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491563-FEAD-D36C-4FB5-8C497031CB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14AD7040-49B3-37C4-D693-14FA7ADC6AA5}"/>
              </a:ext>
            </a:extLst>
          </p:cNvPr>
          <p:cNvSpPr txBox="1"/>
          <p:nvPr/>
        </p:nvSpPr>
        <p:spPr>
          <a:xfrm>
            <a:off x="0" y="0"/>
            <a:ext cx="12801600" cy="3231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s-ES" sz="1500" b="1" dirty="0">
                <a:solidFill>
                  <a:schemeClr val="bg1"/>
                </a:solidFill>
                <a:latin typeface="Comic Sans MS" panose="030F0702030302020204" pitchFamily="66" charset="0"/>
              </a:rPr>
              <a:t>KNOWLEDGE ORGANISER: Módulo 5 - ¡A clase!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6BC4FC4-33A6-25DE-C4B1-F735F64D419C}"/>
              </a:ext>
            </a:extLst>
          </p:cNvPr>
          <p:cNvSpPr txBox="1"/>
          <p:nvPr/>
        </p:nvSpPr>
        <p:spPr>
          <a:xfrm>
            <a:off x="8350249" y="9280"/>
            <a:ext cx="446857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500" b="1" i="1" dirty="0">
                <a:solidFill>
                  <a:srgbClr val="FFFF00"/>
                </a:solidFill>
                <a:latin typeface="Comic Sans MS" panose="030F0702030302020204" pitchFamily="66" charset="0"/>
              </a:rPr>
              <a:t>KEY VOCABULARY</a:t>
            </a:r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0678D802-7D87-AAA4-5DEA-2AFE6F6051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116" y="393799"/>
            <a:ext cx="3179538" cy="7637327"/>
          </a:xfrm>
          <a:prstGeom prst="rect">
            <a:avLst/>
          </a:prstGeom>
          <a:pattFill prst="wdUpDiag">
            <a:fgClr>
              <a:srgbClr val="FFEFEF"/>
            </a:fgClr>
            <a:bgClr>
              <a:schemeClr val="bg1"/>
            </a:bgClr>
          </a:pattFill>
          <a:ln w="12700">
            <a:solidFill>
              <a:srgbClr val="FF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INTRODUCCIÓN – La </a:t>
            </a:r>
            <a:r>
              <a:rPr lang="en-GB" sz="1000" b="1" u="sng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vida</a:t>
            </a:r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escolar </a:t>
            </a:r>
            <a:r>
              <a:rPr lang="en-GB" sz="1000" b="1" u="sng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</a:t>
            </a:r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España</a:t>
            </a:r>
          </a:p>
          <a:p>
            <a:pPr algn="ctr"/>
            <a:endParaRPr lang="es-ES" sz="5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¿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Cómo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es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tu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instituto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?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What’s your high school like?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curso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escolar –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 school year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 día escolar –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 school day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instituto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Secondary school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escuela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*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primaria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	 - </a:t>
            </a:r>
            <a:r>
              <a:rPr lang="en-GB" sz="1000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Primary school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escuela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pública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privada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State/Private school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Los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alumnos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estudiantes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Students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Los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estudios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	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Studies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formación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profesional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Vocational training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*El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bachillerato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Baccalaureate (= to A Levels)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¿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Qué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ropa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llevas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insti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?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What clothes do you wear at school?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Llevo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wear…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ropa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deportiva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…sports clothes</a:t>
            </a:r>
            <a:endParaRPr lang="en-GB" sz="1000" dirty="0">
              <a:solidFill>
                <a:srgbClr val="FF000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…un jersey/…un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pantalón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…a jumper/trousers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uniforme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…a uniform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camisa/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camiseta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…a shirt/t-shirt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…un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vestido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falda - </a:t>
            </a:r>
            <a:r>
              <a:rPr lang="en-GB" sz="1000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…a dress/skirt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chaqueta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corbata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…a jacket/tie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zapatos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…some shoes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unas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zapatillas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deporte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	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…some trainers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¿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Cómo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son las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instalaciones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?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What are the facilities like?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edificio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la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biblioteca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building / library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campos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deportivos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sports grounds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gimnasio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gym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*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laboratorios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labs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*las aulas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classrooms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caro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/a(s) –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expensive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barato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/a(s)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cheap</a:t>
            </a:r>
            <a:endParaRPr lang="en-GB" sz="1000" dirty="0">
              <a:solidFill>
                <a:srgbClr val="FF000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cómodo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/a(s) –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comfortable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incómodo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/a(s)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uncomfortable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bonito/a(s) –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beautiful, nice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feo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/a(s) –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ugly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divertido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/a(s) –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fun, amusing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excelente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(s)	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excellent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viejo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/a(s) –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old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decepcionante</a:t>
            </a: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(s)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disappointing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¿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Cómo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es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director / la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directora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?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What is the headteacher like?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 mi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opinión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director / la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directora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In my opinion, the headteacher 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…es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alegre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…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is happy/cheerful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buenísimo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/a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…very good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tiene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buen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sentido</a:t>
            </a: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del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humor</a:t>
            </a: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…has a good sense of humour</a:t>
            </a:r>
            <a:endParaRPr lang="en-GB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0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Box 2">
            <a:extLst>
              <a:ext uri="{FF2B5EF4-FFF2-40B4-BE49-F238E27FC236}">
                <a16:creationId xmlns:a16="http://schemas.microsoft.com/office/drawing/2014/main" id="{7A21CA2A-C6FE-4C6D-EB8A-FF525B5A1E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9860" y="393799"/>
            <a:ext cx="4212990" cy="7637327"/>
          </a:xfrm>
          <a:prstGeom prst="rect">
            <a:avLst/>
          </a:prstGeom>
          <a:pattFill prst="wdUpDiag">
            <a:fgClr>
              <a:srgbClr val="FFEFEF"/>
            </a:fgClr>
            <a:bgClr>
              <a:schemeClr val="bg1"/>
            </a:bgClr>
          </a:pattFill>
          <a:ln w="12700">
            <a:solidFill>
              <a:srgbClr val="FF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Unidad 1 – ¡Un día </a:t>
            </a:r>
            <a:r>
              <a:rPr lang="en-GB" sz="1000" b="1" u="sng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</a:t>
            </a:r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u="sng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</a:t>
            </a:r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u="sng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insti</a:t>
            </a:r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!</a:t>
            </a:r>
          </a:p>
          <a:p>
            <a:pPr algn="ctr"/>
            <a:endParaRPr lang="es-ES" sz="5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¿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Cómo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vas al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instituto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?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How do you go to school?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Voy (al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insti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) …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go (to school)…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…a pie/…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coche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/…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tren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	- …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on foot/…by car/…by train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autobús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/…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bici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…by bus/…by bike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¿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Cómo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es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tu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día escolar?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What is your school day like?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Las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clases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empiezan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terminan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 las… - </a:t>
            </a:r>
            <a:r>
              <a:rPr lang="en-GB" sz="1000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Classes start/end at…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Cada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clase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dura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hora.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Each class lasts an hour.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Hay un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descanso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 las…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There is a break at…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¿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Qué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sueles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hacer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 la hora de comer?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What do you usually do at lunchtime?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Salgo al patio.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go out to the playground.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Traigo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un bocadillo.	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bring a sandwich.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Voy a la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biblioteca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/cantina.	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go to the library/canteen.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¿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Qué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día de la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semana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prefieres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?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Which day of the week do you prefer?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Prefiero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martes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cuando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prefer Tuesdays when…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tengo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/…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tenemos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I/we have…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actividades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*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extraescolares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…extracurricular activities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todas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mis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asignaturas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favoritas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…all my favourite subjects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¿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Qué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haces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después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del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insti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?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What do you do after school?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Soy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miembro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de un club.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am a member of a club.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Soy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capitán</a:t>
            </a: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capitana</a:t>
            </a: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del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equipo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–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am captain of the team.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Ayudo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con la radio escolar.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help with the school radio.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Toco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la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orquesta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	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play in the orchestra.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¿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Cuánto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tiempo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llevas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…?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How long have you been …?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Llevo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Llevamos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dos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años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I/We have been … for two years.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participando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proyecto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…participating in the project.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asistiendo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clases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baile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…attending dance classes.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jugando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al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voleibol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playing volleyball.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¿Por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qué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gusta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esta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actividad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?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Why do you like this activity?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encanta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porque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love it because it…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ayuda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a… - …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helps you to…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da </a:t>
            </a: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la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oportunidad</a:t>
            </a: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de…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…gives you the opportunity to…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te</a:t>
            </a: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anima 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a…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…it encourages you to…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te</a:t>
            </a: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permite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…it allows you to…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aprender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cosas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nuevas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…learn new things.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desarrollar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tus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talentos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…develop your talents.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 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hacer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nuevos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amigos.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…make new friends.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…ser *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creativo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/a.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…be creative.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da…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…gives you…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más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confianza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…more confidence.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…un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sentimiento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éxito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…a sense of accomplishment.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hace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sentir</a:t>
            </a: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orgulloso</a:t>
            </a: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makes you feel proud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¿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Qué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hiciste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recientemente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con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club/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equipo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?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What did you do recently with the club/team?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Organizamos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competición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We organised a competition…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Hicimos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un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espectáculo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de…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We did a … show.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Acabo</a:t>
            </a: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have just…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0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Box 2">
            <a:extLst>
              <a:ext uri="{FF2B5EF4-FFF2-40B4-BE49-F238E27FC236}">
                <a16:creationId xmlns:a16="http://schemas.microsoft.com/office/drawing/2014/main" id="{F14FC498-1776-CF72-FDAA-3C8F3C3136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2056" y="393799"/>
            <a:ext cx="5068428" cy="5548382"/>
          </a:xfrm>
          <a:prstGeom prst="rect">
            <a:avLst/>
          </a:prstGeom>
          <a:pattFill prst="wdUpDiag">
            <a:fgClr>
              <a:srgbClr val="FFEFEF"/>
            </a:fgClr>
            <a:bgClr>
              <a:schemeClr val="bg1"/>
            </a:bgClr>
          </a:pattFill>
          <a:ln w="12700">
            <a:solidFill>
              <a:srgbClr val="FF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Unidad 2 - ¿</a:t>
            </a:r>
            <a:r>
              <a:rPr lang="en-GB" sz="1000" b="1" u="sng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Qué</a:t>
            </a:r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u="sng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tal</a:t>
            </a:r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u="sng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tu</a:t>
            </a:r>
            <a:r>
              <a:rPr lang="en-GB" sz="1000" b="1" u="sng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</a:t>
            </a:r>
            <a:r>
              <a:rPr lang="en-GB" sz="1000" b="1" u="sng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u="sng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estudios</a:t>
            </a:r>
            <a:r>
              <a:rPr lang="en-GB" sz="1000" b="1" u="sng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es-ES" sz="5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GB" sz="10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BCF6E1D-05C1-52E2-CB18-EB023E8118A8}"/>
              </a:ext>
            </a:extLst>
          </p:cNvPr>
          <p:cNvSpPr txBox="1"/>
          <p:nvPr/>
        </p:nvSpPr>
        <p:spPr>
          <a:xfrm>
            <a:off x="7658406" y="622608"/>
            <a:ext cx="2806394" cy="5478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¿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Cuál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es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tu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asignatura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favorita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?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What is your favourite subject?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Mi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asignatura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favorita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es…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My favourite subject is…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Lo que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más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menos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me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gusta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es …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What I like the most/least is…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me da(n) 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bien/mal …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am good/bad at…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dibujo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teatro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Drama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español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Spanish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inglés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English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geografía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Geography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historia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History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la *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literatura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Literature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música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Music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religión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Religion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educación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física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tecnología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Technology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La *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informática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Las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ciencias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Science(s)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Las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matemáticas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Maths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Los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idiomas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	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Languages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Porque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es/son…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Because it is/they are…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Ya que es/son…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Given that it is/they are…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aburrido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/a(s) –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boring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difícil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(es)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difficult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divertido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/a(s) –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fun, amusing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duro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/a(s)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hard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fácil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(es) –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easy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importante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(s)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important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imposible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(s) –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impossible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interesante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(s)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interesting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96A295F-4C50-BEB0-399A-3794A46479DD}"/>
              </a:ext>
            </a:extLst>
          </p:cNvPr>
          <p:cNvSpPr txBox="1"/>
          <p:nvPr/>
        </p:nvSpPr>
        <p:spPr>
          <a:xfrm>
            <a:off x="10376454" y="617645"/>
            <a:ext cx="2336081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útil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(es) –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useful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práctico</a:t>
            </a: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/a(s)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practical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complejo</a:t>
            </a: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/a(s)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complex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pesado</a:t>
            </a: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/a(s)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annoying</a:t>
            </a:r>
            <a:endParaRPr lang="en-GB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Me cuesta (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mucho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)…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find it very difficult to…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Es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difícil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It is difficult…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recordar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todas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las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fechas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 remember all the dates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…resolver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problemas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 resolve problems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¿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Qué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vas 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hacer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para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tener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éxito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?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What are you going to do to be successful?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Para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aprobar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mis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exámenes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,…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 pass my exams,…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Para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mejorar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mi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nivel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,…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 improve my level,…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Para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sacar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buenas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mejores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notas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, …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 get good/better marks,…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Para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tener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éxito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la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prueba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,…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 be successful in the test, 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aprenderé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de mis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errores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will learn from my mistakes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participaré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más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clase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will participate more in class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preguntaré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al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profesor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si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no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entiendo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will ask the teacher if I don’t understand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pasaré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más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tiempo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*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repasando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will spend more time revising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asistiré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clases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de *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repaso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will attend revision classes</a:t>
            </a:r>
          </a:p>
        </p:txBody>
      </p:sp>
      <p:sp>
        <p:nvSpPr>
          <p:cNvPr id="26" name="Text Box 2">
            <a:extLst>
              <a:ext uri="{FF2B5EF4-FFF2-40B4-BE49-F238E27FC236}">
                <a16:creationId xmlns:a16="http://schemas.microsoft.com/office/drawing/2014/main" id="{73ADC5FA-0CDF-3618-AC95-22EDC0C0EC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2056" y="6033465"/>
            <a:ext cx="5068428" cy="3468344"/>
          </a:xfrm>
          <a:prstGeom prst="rect">
            <a:avLst/>
          </a:prstGeom>
          <a:pattFill prst="wdUpDiag">
            <a:fgClr>
              <a:srgbClr val="FFEFEF"/>
            </a:fgClr>
            <a:bgClr>
              <a:schemeClr val="bg1"/>
            </a:bgClr>
          </a:pattFill>
          <a:ln w="12700">
            <a:solidFill>
              <a:srgbClr val="FF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Unidad 3 - ¿</a:t>
            </a:r>
            <a:r>
              <a:rPr lang="en-GB" sz="1000" b="1" u="sng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Cómo</a:t>
            </a:r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u="sng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cambiarías</a:t>
            </a:r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u="sng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tu</a:t>
            </a:r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u="sng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instituto</a:t>
            </a:r>
            <a:r>
              <a:rPr lang="en-GB" sz="1000" b="1" u="sng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es-ES" sz="5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GB" sz="10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713AAF8-C300-8677-38BE-CAE399E10FBE}"/>
              </a:ext>
            </a:extLst>
          </p:cNvPr>
          <p:cNvSpPr txBox="1"/>
          <p:nvPr/>
        </p:nvSpPr>
        <p:spPr>
          <a:xfrm>
            <a:off x="7652055" y="6192315"/>
            <a:ext cx="5068427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¿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Qué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harías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para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mejorar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tu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instituto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?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What would you do to improve your school?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Mejoraría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la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calidad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de la comida.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would improve the quality of the food.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Reduciría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precio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del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uniforme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would reduce the price of the uniform.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Permitiría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uso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móviles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clase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would allow the use of mobiles in class.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Construiría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un nuevo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gimnasio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would build a new gym.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Ofrecería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más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actividades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*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extraescolares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would offer more extracurricular activities.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	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¿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Qué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es lo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malo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tu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instituto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?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What is the bad thing about your school?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Lo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malo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de mi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instituto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es que…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 bad thing about my school is that…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…las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instalaciones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deportivas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…the sports facilities </a:t>
            </a:r>
            <a:endParaRPr lang="en-GB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…son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viejas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…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están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mal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estado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…are old/…are in a bad state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…las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reglas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son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demasiado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estrictas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…the rules are too strict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teléfonos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están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prohibidos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…telephones are prohibited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tenemos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que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gastar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dinero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we have to spend money on 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muchos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alumnos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tienen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miedo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– </a:t>
            </a:r>
            <a:r>
              <a:rPr lang="en-GB" sz="1000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many students are scared.</a:t>
            </a:r>
            <a:endParaRPr lang="en-GB" sz="1000" dirty="0">
              <a:solidFill>
                <a:srgbClr val="FF000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muchos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alumnos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sufren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*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amenazas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…many students suffer threats.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Hay que …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You have to…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llegar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tiempo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…arrive on time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respetar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alumnos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profesores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…respect students/teachers</a:t>
            </a:r>
          </a:p>
        </p:txBody>
      </p:sp>
      <p:sp>
        <p:nvSpPr>
          <p:cNvPr id="29" name="Text Box 2">
            <a:extLst>
              <a:ext uri="{FF2B5EF4-FFF2-40B4-BE49-F238E27FC236}">
                <a16:creationId xmlns:a16="http://schemas.microsoft.com/office/drawing/2014/main" id="{D8833947-9E7A-F499-C93E-44CCE55591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116" y="8125985"/>
            <a:ext cx="7481734" cy="1375824"/>
          </a:xfrm>
          <a:prstGeom prst="rect">
            <a:avLst/>
          </a:prstGeom>
          <a:pattFill prst="wdUpDiag">
            <a:fgClr>
              <a:srgbClr val="FFEFEF"/>
            </a:fgClr>
            <a:bgClr>
              <a:schemeClr val="bg1"/>
            </a:bgClr>
          </a:pattFill>
          <a:ln w="12700">
            <a:solidFill>
              <a:srgbClr val="FF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Unidad 3 - ¿</a:t>
            </a:r>
            <a:r>
              <a:rPr lang="en-GB" sz="1000" b="1" u="sng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Cómo</a:t>
            </a:r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u="sng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cambiarías</a:t>
            </a:r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u="sng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tu</a:t>
            </a:r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u="sng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instituto</a:t>
            </a:r>
            <a:r>
              <a:rPr lang="en-GB" sz="1000" b="1" u="sng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? (Part 2)</a:t>
            </a:r>
            <a:endParaRPr lang="es-ES" sz="5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GB" sz="10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EA4146A-D67A-1DD0-1621-3224944522E8}"/>
              </a:ext>
            </a:extLst>
          </p:cNvPr>
          <p:cNvSpPr txBox="1"/>
          <p:nvPr/>
        </p:nvSpPr>
        <p:spPr>
          <a:xfrm>
            <a:off x="81115" y="8308688"/>
            <a:ext cx="396423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mantener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limpio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patio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…keep the playground clean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quedarse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sentado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durante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la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clase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…stay seated during class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No </a:t>
            </a: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debe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You must (not)…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No </a:t>
            </a: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se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permite</a:t>
            </a: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Está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prohibido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You are (not) allowed to…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traer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aparatos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electrónicos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personales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…bring personal electronic devices</a:t>
            </a:r>
          </a:p>
          <a:p>
            <a:endParaRPr lang="en-GB" sz="1000" i="1" dirty="0">
              <a:solidFill>
                <a:srgbClr val="FF000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BAAA2DA-4527-E376-5825-7DC495C6C9D8}"/>
              </a:ext>
            </a:extLst>
          </p:cNvPr>
          <p:cNvSpPr txBox="1"/>
          <p:nvPr/>
        </p:nvSpPr>
        <p:spPr>
          <a:xfrm>
            <a:off x="3894151" y="8308688"/>
            <a:ext cx="3668699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tirar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basura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al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suelo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…throw rubbish on the floor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…comer/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beber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*las aulas	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…eat/drink in classrooms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al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servicio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sin *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permiso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del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profesor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…go to the toilet without the teacher’s permission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(No) Estoy de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acuerdo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con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esta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norma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porque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(don’t) agree with this rule because…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i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es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injusta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anticuada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…it is unfair/old-fashioned</a:t>
            </a:r>
          </a:p>
        </p:txBody>
      </p:sp>
      <p:pic>
        <p:nvPicPr>
          <p:cNvPr id="3" name="Picture 2" descr="A stack of books with a graduation cap&#10;&#10;AI-generated content may be incorrect.">
            <a:extLst>
              <a:ext uri="{FF2B5EF4-FFF2-40B4-BE49-F238E27FC236}">
                <a16:creationId xmlns:a16="http://schemas.microsoft.com/office/drawing/2014/main" id="{F42ABD7E-62A7-4520-4563-277ACA443C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4591" y="3377199"/>
            <a:ext cx="666307" cy="666307"/>
          </a:xfrm>
          <a:prstGeom prst="rect">
            <a:avLst/>
          </a:prstGeom>
        </p:spPr>
      </p:pic>
      <p:pic>
        <p:nvPicPr>
          <p:cNvPr id="12" name="Picture 11" descr="A cartoon of a person wearing a uniform&#10;&#10;AI-generated content may be incorrect.">
            <a:extLst>
              <a:ext uri="{FF2B5EF4-FFF2-40B4-BE49-F238E27FC236}">
                <a16:creationId xmlns:a16="http://schemas.microsoft.com/office/drawing/2014/main" id="{32F16F6E-7539-07CB-0F4D-0EC87687E9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2855" y="5808605"/>
            <a:ext cx="799882" cy="799882"/>
          </a:xfrm>
          <a:prstGeom prst="rect">
            <a:avLst/>
          </a:prstGeom>
        </p:spPr>
      </p:pic>
      <p:pic>
        <p:nvPicPr>
          <p:cNvPr id="14" name="Picture 13" descr="A cartoon of a person with blue hair&#10;&#10;AI-generated content may be incorrect.">
            <a:extLst>
              <a:ext uri="{FF2B5EF4-FFF2-40B4-BE49-F238E27FC236}">
                <a16:creationId xmlns:a16="http://schemas.microsoft.com/office/drawing/2014/main" id="{B0C63D93-E7BA-DBDE-151F-D4A63D9D28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800" y="4871480"/>
            <a:ext cx="799882" cy="799882"/>
          </a:xfrm>
          <a:prstGeom prst="rect">
            <a:avLst/>
          </a:prstGeom>
        </p:spPr>
      </p:pic>
      <p:pic>
        <p:nvPicPr>
          <p:cNvPr id="16" name="Picture 15" descr="A person standing in front of a board&#10;&#10;AI-generated content may be incorrect.">
            <a:extLst>
              <a:ext uri="{FF2B5EF4-FFF2-40B4-BE49-F238E27FC236}">
                <a16:creationId xmlns:a16="http://schemas.microsoft.com/office/drawing/2014/main" id="{12C6E3C1-0B16-0127-4254-6E5DE4C96E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572" y="6033465"/>
            <a:ext cx="839622" cy="83962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FE97AA8-A96E-94B2-34FC-C490AC87E1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37877" y="8024038"/>
            <a:ext cx="761079" cy="761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6194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2EBCFF-EFDA-9D90-BEA9-CEFAF4FF6C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Box 2">
            <a:extLst>
              <a:ext uri="{FF2B5EF4-FFF2-40B4-BE49-F238E27FC236}">
                <a16:creationId xmlns:a16="http://schemas.microsoft.com/office/drawing/2014/main" id="{B57999D7-352C-6388-8078-EE0518EF0C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9875" y="393800"/>
            <a:ext cx="5167661" cy="4066882"/>
          </a:xfrm>
          <a:prstGeom prst="rect">
            <a:avLst/>
          </a:prstGeom>
          <a:pattFill prst="wdUpDiag">
            <a:fgClr>
              <a:srgbClr val="FFEFEF"/>
            </a:fgClr>
            <a:bgClr>
              <a:schemeClr val="bg1"/>
            </a:bgClr>
          </a:pattFill>
          <a:ln w="12700">
            <a:solidFill>
              <a:srgbClr val="FF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 CONDITIONAL TENSE</a:t>
            </a:r>
          </a:p>
          <a:p>
            <a:pPr algn="ctr"/>
            <a:endParaRPr lang="es-ES" sz="5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conditional</a:t>
            </a: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tense is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used</a:t>
            </a: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to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talk</a:t>
            </a: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about</a:t>
            </a: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what you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or</a:t>
            </a: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someone </a:t>
            </a:r>
            <a:r>
              <a:rPr lang="es-ES" sz="10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would</a:t>
            </a: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do. To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form</a:t>
            </a: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it</a:t>
            </a: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just</a:t>
            </a: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add</a:t>
            </a: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the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following</a:t>
            </a: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endings</a:t>
            </a: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to the infinitive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form</a:t>
            </a: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of the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verb</a:t>
            </a: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endParaRPr lang="en-GB" sz="1000" i="1" dirty="0">
              <a:solidFill>
                <a:srgbClr val="FF000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46F4FC4-8712-4BEB-BE3D-720D3031F40C}"/>
              </a:ext>
            </a:extLst>
          </p:cNvPr>
          <p:cNvSpPr txBox="1"/>
          <p:nvPr/>
        </p:nvSpPr>
        <p:spPr>
          <a:xfrm>
            <a:off x="0" y="0"/>
            <a:ext cx="12801600" cy="3231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s-ES" sz="1500" b="1" dirty="0">
                <a:solidFill>
                  <a:schemeClr val="bg1"/>
                </a:solidFill>
                <a:latin typeface="Comic Sans MS" panose="030F0702030302020204" pitchFamily="66" charset="0"/>
              </a:rPr>
              <a:t>KNOWLEDGE ORGANISER: Módulo 5 - ¡A clase!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C78BBBC-8186-F184-AF8E-C9B2BEDBC73B}"/>
              </a:ext>
            </a:extLst>
          </p:cNvPr>
          <p:cNvSpPr txBox="1"/>
          <p:nvPr/>
        </p:nvSpPr>
        <p:spPr>
          <a:xfrm>
            <a:off x="8350249" y="9280"/>
            <a:ext cx="446857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500" b="1" i="1" dirty="0">
                <a:solidFill>
                  <a:srgbClr val="FFFF00"/>
                </a:solidFill>
                <a:latin typeface="Comic Sans MS" panose="030F0702030302020204" pitchFamily="66" charset="0"/>
              </a:rPr>
              <a:t>KEY VOCABULARY &amp; GRAMMAR POINTS</a:t>
            </a:r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A0656E57-B678-659D-5677-025B766E81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116" y="393799"/>
            <a:ext cx="3695754" cy="7175843"/>
          </a:xfrm>
          <a:prstGeom prst="rect">
            <a:avLst/>
          </a:prstGeom>
          <a:pattFill prst="wdUpDiag">
            <a:fgClr>
              <a:srgbClr val="FFEFEF"/>
            </a:fgClr>
            <a:bgClr>
              <a:schemeClr val="bg1"/>
            </a:bgClr>
          </a:pattFill>
          <a:ln w="12700">
            <a:solidFill>
              <a:srgbClr val="FF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Unidad 4 – La </a:t>
            </a:r>
            <a:r>
              <a:rPr lang="en-GB" sz="1000" b="1" u="sng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gente</a:t>
            </a:r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de mi </a:t>
            </a:r>
            <a:r>
              <a:rPr lang="en-GB" sz="1000" b="1" u="sng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insti</a:t>
            </a:r>
            <a:endParaRPr lang="en-GB" sz="1000" b="1" u="sng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es-ES" sz="5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¿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Qué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tipo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alumno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eres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?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What type of student are you?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Soy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muy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/bastante/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demasiado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am very/quite/too…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responsable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responsible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trabajador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(a)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hard-working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independiente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independent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*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perezoso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/a	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lazy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Tengo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ganas</a:t>
            </a: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tener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éxito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am keen to be successful.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(No)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Quiero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(No) Me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gusta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(don’t) want / I (don’t) like…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aprender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aprobar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	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 learn / to pass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estudiar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*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repasar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 study / to revise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¿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Cómo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preparas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para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día escolar?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How do you prepare for a school day?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(No/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Nunca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)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Llego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temprano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tiempo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(don’t/never) arrive early / on time.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¿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Dónde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sueles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hacer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deberes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?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Where do you usually do your homework?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Los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hago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casa o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la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biblioteca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do it at home or in the library.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No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hago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jamás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never do it.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¿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Aprendes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mucho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clase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?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Do you learn a lot in class?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(No)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Escucho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al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profe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nadie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(don’t) listen to the teacher / to anyone.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(No) Hago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todas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las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tareas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	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(don’t) do all the homework.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Suelo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usually…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sacar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buenas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notas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get good marks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recordar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lo que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necesito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…remember what I need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¿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Cómo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sería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tu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profesor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(a) *ideal?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What would your ideal teacher be like?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Mi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profesor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(a) *ideal…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My ideal teacher…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haría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mucho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esfuerzo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para…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…would make a lot of effort to…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…no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gritaría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nada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…wouldn’t shout at all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…no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pondría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demasiados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deberes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…wouldn’t give us too much homework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…no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sería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demasiado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estricto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/a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…wouldn’t be too strict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dejaría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usar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móvil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…would let us use our mobile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nunca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llegaría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tarde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clase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…would never arrive late to class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tendría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un buen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sentido</a:t>
            </a: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del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humor</a:t>
            </a: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…would have a good sense of humour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sería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*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comprensivo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/a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…would be understanding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0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 Box 2">
            <a:extLst>
              <a:ext uri="{FF2B5EF4-FFF2-40B4-BE49-F238E27FC236}">
                <a16:creationId xmlns:a16="http://schemas.microsoft.com/office/drawing/2014/main" id="{8B42AE38-DE5F-DEF3-F2F8-88CA834E43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7096" y="393800"/>
            <a:ext cx="3599179" cy="3669318"/>
          </a:xfrm>
          <a:prstGeom prst="rect">
            <a:avLst/>
          </a:prstGeom>
          <a:pattFill prst="wdUpDiag">
            <a:fgClr>
              <a:srgbClr val="FFEFEF"/>
            </a:fgClr>
            <a:bgClr>
              <a:schemeClr val="bg1"/>
            </a:bgClr>
          </a:pattFill>
          <a:ln w="12700">
            <a:solidFill>
              <a:srgbClr val="FF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Unidad 5 – El </a:t>
            </a:r>
            <a:r>
              <a:rPr lang="en-GB" sz="1000" b="1" u="sng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viaje</a:t>
            </a:r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de fin de </a:t>
            </a:r>
            <a:r>
              <a:rPr lang="en-GB" sz="1000" b="1" u="sng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curso</a:t>
            </a:r>
            <a:endParaRPr lang="en-GB" sz="1000" b="1" u="sng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es-ES" sz="5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¿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Cómo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fue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viaje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?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How was the trip?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(des)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afortunadamente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(un)fortunately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especialmente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generalmente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especially / generally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inmediatamente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rápidamente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immediately / quickly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recientemente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actualmente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recently / currently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seguramente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verdaderamente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surely / truly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Hicimos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un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viaje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de fin de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curso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We went on an end-of-year trip.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 primer/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segundo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/tercer día…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 first/second/ third day 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¿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Visitaste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algún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lugar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interés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?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Did you visit any place of interest?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Visitamos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parque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nacional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We visited the national park…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Fuimos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al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parque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temático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We went to the theme park.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¿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Qué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otras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actividades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hiciste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?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What other activities did you do?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Cada día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hicimos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actividades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distintas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We did different activities each day.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Asistimos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clase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cocina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-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We attended a cookery class.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0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1F3ECB39-6F75-67D7-ECB8-CA706B8642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116" y="7662619"/>
            <a:ext cx="3695754" cy="1870995"/>
          </a:xfrm>
          <a:prstGeom prst="rect">
            <a:avLst/>
          </a:prstGeom>
          <a:pattFill prst="wdUpDiag">
            <a:fgClr>
              <a:srgbClr val="FFEFEF"/>
            </a:fgClr>
            <a:bgClr>
              <a:schemeClr val="bg1"/>
            </a:bgClr>
          </a:pattFill>
          <a:ln w="12700">
            <a:solidFill>
              <a:srgbClr val="FF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 ABSOLUTE SUPERLATIVE</a:t>
            </a:r>
          </a:p>
          <a:p>
            <a:pPr algn="ctr"/>
            <a:endParaRPr lang="es-ES" sz="5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GB" sz="10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 absolute s</a:t>
            </a:r>
            <a:r>
              <a:rPr lang="es-ES" sz="1000" b="1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uperlative</a:t>
            </a:r>
            <a:r>
              <a:rPr lang="es-ES" sz="1000" b="1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</a:t>
            </a:r>
            <a:r>
              <a:rPr lang="es-E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is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used</a:t>
            </a:r>
            <a:r>
              <a:rPr lang="es-E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to say that something is “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really</a:t>
            </a:r>
            <a:r>
              <a:rPr lang="es-E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”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or</a:t>
            </a:r>
            <a:r>
              <a:rPr lang="es-E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“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extremely</a:t>
            </a:r>
            <a:r>
              <a:rPr lang="es-E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”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goo</a:t>
            </a:r>
            <a:r>
              <a:rPr lang="es-ES" sz="1000" dirty="0" err="1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d</a:t>
            </a:r>
            <a:r>
              <a:rPr lang="es-ES" sz="1000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, </a:t>
            </a:r>
            <a:r>
              <a:rPr lang="es-ES" sz="1000" dirty="0" err="1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expensive</a:t>
            </a:r>
            <a:r>
              <a:rPr lang="es-ES" sz="1000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, </a:t>
            </a:r>
            <a:r>
              <a:rPr lang="es-ES" sz="1000" dirty="0" err="1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cheap</a:t>
            </a:r>
            <a:r>
              <a:rPr lang="es-ES" sz="1000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, etc.</a:t>
            </a:r>
          </a:p>
          <a:p>
            <a:r>
              <a:rPr lang="es-E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In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order</a:t>
            </a:r>
            <a:r>
              <a:rPr lang="es-E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to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form</a:t>
            </a:r>
            <a:r>
              <a:rPr lang="es-E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the absolute superlative, you must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add</a:t>
            </a:r>
            <a:r>
              <a:rPr lang="es-E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–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ísimo</a:t>
            </a:r>
            <a:r>
              <a:rPr lang="es-E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/-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ísima</a:t>
            </a:r>
            <a:r>
              <a:rPr lang="es-E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(s) to the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end</a:t>
            </a:r>
            <a:r>
              <a:rPr lang="es-E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of and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adjective</a:t>
            </a:r>
            <a:r>
              <a:rPr lang="es-E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. The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ending</a:t>
            </a:r>
            <a:r>
              <a:rPr lang="es-E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has to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agree</a:t>
            </a:r>
            <a:r>
              <a:rPr lang="es-E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with the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gender</a:t>
            </a:r>
            <a:r>
              <a:rPr lang="es-E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and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number</a:t>
            </a:r>
            <a:r>
              <a:rPr lang="es-E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of the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adjective</a:t>
            </a:r>
            <a:r>
              <a:rPr lang="es-E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.</a:t>
            </a:r>
          </a:p>
          <a:p>
            <a:r>
              <a:rPr lang="es-ES" sz="1000" b="1" dirty="0" err="1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Examples</a:t>
            </a:r>
            <a:r>
              <a:rPr lang="es-ES" sz="1000" b="1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El español es facilísimo. – </a:t>
            </a:r>
            <a:r>
              <a:rPr lang="es-ES" sz="1000" i="1" dirty="0">
                <a:solidFill>
                  <a:srgbClr val="FF0000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Spanish is </a:t>
            </a:r>
            <a:r>
              <a:rPr lang="es-ES" sz="1000" i="1" dirty="0" err="1">
                <a:solidFill>
                  <a:srgbClr val="FF0000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extremely</a:t>
            </a:r>
            <a:r>
              <a:rPr lang="es-ES" sz="1000" i="1" dirty="0">
                <a:solidFill>
                  <a:srgbClr val="FF0000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</a:t>
            </a:r>
            <a:r>
              <a:rPr lang="es-ES" sz="1000" i="1" dirty="0" err="1">
                <a:solidFill>
                  <a:srgbClr val="FF0000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easy</a:t>
            </a:r>
            <a:r>
              <a:rPr lang="es-ES" sz="1000" i="1" dirty="0">
                <a:solidFill>
                  <a:srgbClr val="FF0000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.</a:t>
            </a:r>
            <a:endParaRPr lang="es-ES" sz="1000" dirty="0">
              <a:solidFill>
                <a:srgbClr val="FF0000"/>
              </a:solidFill>
              <a:effectLst/>
              <a:latin typeface="Comic Sans MS" panose="030F0702030302020204" pitchFamily="66" charset="0"/>
              <a:ea typeface="coffee+tea Medium" panose="02000603000000000000" pitchFamily="50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La comida era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carísima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–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Food was really expensive.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Los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deberes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son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dificilísimos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–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 homework is extremely difficult.</a:t>
            </a:r>
            <a:endParaRPr lang="en-GB" sz="1000" dirty="0">
              <a:solidFill>
                <a:srgbClr val="FF000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000" dirty="0">
              <a:solidFill>
                <a:srgbClr val="FF000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Box 2">
            <a:extLst>
              <a:ext uri="{FF2B5EF4-FFF2-40B4-BE49-F238E27FC236}">
                <a16:creationId xmlns:a16="http://schemas.microsoft.com/office/drawing/2014/main" id="{E98DA8CE-4CF9-292B-DA1B-5B02DB054F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7095" y="4149655"/>
            <a:ext cx="3599179" cy="1686602"/>
          </a:xfrm>
          <a:prstGeom prst="rect">
            <a:avLst/>
          </a:prstGeom>
          <a:pattFill prst="wdUpDiag">
            <a:fgClr>
              <a:srgbClr val="FFEFEF"/>
            </a:fgClr>
            <a:bgClr>
              <a:schemeClr val="bg1"/>
            </a:bgClr>
          </a:pattFill>
          <a:ln w="12700">
            <a:solidFill>
              <a:srgbClr val="FF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RELATIVE PRONOUNS</a:t>
            </a:r>
          </a:p>
          <a:p>
            <a:pPr algn="ctr"/>
            <a:endParaRPr lang="es-ES" sz="5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Use the relative pronouns </a:t>
            </a: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(that/which/who),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donde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(where) or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cuando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(when) to give more information about the noun you are talking about.</a:t>
            </a:r>
          </a:p>
          <a:p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Examples: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Voy al cine con un amigo, que se llama Pedro. –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go to the cinema with a friend, who is called Alex.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Durante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recreo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salgo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al patio,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donde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hablo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con mis amigos. –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During break, I go to the playground, where I chat to my friends.</a:t>
            </a:r>
            <a:endParaRPr lang="en-GB" sz="1000" dirty="0">
              <a:solidFill>
                <a:srgbClr val="FF000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Box 2">
            <a:extLst>
              <a:ext uri="{FF2B5EF4-FFF2-40B4-BE49-F238E27FC236}">
                <a16:creationId xmlns:a16="http://schemas.microsoft.com/office/drawing/2014/main" id="{0285A080-BC40-F5EE-A3AA-6E364E5FE0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7095" y="5940021"/>
            <a:ext cx="3599179" cy="1629621"/>
          </a:xfrm>
          <a:prstGeom prst="rect">
            <a:avLst/>
          </a:prstGeom>
          <a:pattFill prst="wdUpDiag">
            <a:fgClr>
              <a:srgbClr val="FFEFEF"/>
            </a:fgClr>
            <a:bgClr>
              <a:schemeClr val="bg1"/>
            </a:bgClr>
          </a:pattFill>
          <a:ln w="12700">
            <a:solidFill>
              <a:srgbClr val="FF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GB" sz="1000" b="1" u="sng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LLEVAR + TIME PERIOD + PRESENT PARTICIPLE</a:t>
            </a:r>
          </a:p>
          <a:p>
            <a:pPr algn="ctr"/>
            <a:endParaRPr lang="es-ES" sz="5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 say how long you have been doing something, use:</a:t>
            </a:r>
          </a:p>
          <a:p>
            <a:endParaRPr lang="en-GB" sz="5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GB" sz="1000" b="1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GB" sz="1000" b="1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Examples:</a:t>
            </a:r>
          </a:p>
          <a:p>
            <a:pPr marL="171450" indent="-1714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000" b="1" dirty="0" err="1">
                <a:solidFill>
                  <a:srgbClr val="00B05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Llevo</a:t>
            </a: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tres</a:t>
            </a:r>
            <a:r>
              <a:rPr lang="en-GB" sz="1000" b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meses </a:t>
            </a:r>
            <a:r>
              <a:rPr lang="en-GB" sz="1000" b="1" dirty="0" err="1">
                <a:solidFill>
                  <a:srgbClr val="7030A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estudiando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español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–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have been studying Spanish for three months.</a:t>
            </a:r>
          </a:p>
          <a:p>
            <a:pPr marL="171450" indent="-1714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000" b="1" dirty="0" err="1">
                <a:solidFill>
                  <a:srgbClr val="00B05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Llevamos</a:t>
            </a: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cinco</a:t>
            </a:r>
            <a:r>
              <a:rPr lang="en-GB" sz="1000" b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años</a:t>
            </a:r>
            <a:r>
              <a:rPr lang="en-GB" sz="1000" b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dirty="0" err="1">
                <a:solidFill>
                  <a:srgbClr val="7030A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viviendo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Madrid. –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We have been living in Madrid for five years.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1EBD6E8-0F05-C15D-6FCF-FF98B8DEE62F}"/>
              </a:ext>
            </a:extLst>
          </p:cNvPr>
          <p:cNvSpPr txBox="1"/>
          <p:nvPr/>
        </p:nvSpPr>
        <p:spPr>
          <a:xfrm>
            <a:off x="3960135" y="6430820"/>
            <a:ext cx="3413097" cy="24622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present of </a:t>
            </a:r>
            <a:r>
              <a:rPr lang="en-GB" sz="1000" b="1" dirty="0" err="1">
                <a:solidFill>
                  <a:srgbClr val="00B05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llevar</a:t>
            </a: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+ </a:t>
            </a:r>
            <a:r>
              <a:rPr lang="en-GB" sz="1000" b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time period </a:t>
            </a: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+ </a:t>
            </a:r>
            <a:r>
              <a:rPr lang="en-GB" sz="1000" b="1" dirty="0">
                <a:solidFill>
                  <a:srgbClr val="7030A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gerund</a:t>
            </a: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(-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ing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word).</a:t>
            </a:r>
          </a:p>
        </p:txBody>
      </p:sp>
      <p:sp>
        <p:nvSpPr>
          <p:cNvPr id="16" name="Text Box 2">
            <a:extLst>
              <a:ext uri="{FF2B5EF4-FFF2-40B4-BE49-F238E27FC236}">
                <a16:creationId xmlns:a16="http://schemas.microsoft.com/office/drawing/2014/main" id="{D31177F7-EFF7-6637-DEDC-B922CEFFED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7093" y="7662619"/>
            <a:ext cx="3599179" cy="1870995"/>
          </a:xfrm>
          <a:prstGeom prst="rect">
            <a:avLst/>
          </a:prstGeom>
          <a:pattFill prst="wdUpDiag">
            <a:fgClr>
              <a:srgbClr val="FFEFEF"/>
            </a:fgClr>
            <a:bgClr>
              <a:schemeClr val="bg1"/>
            </a:bgClr>
          </a:pattFill>
          <a:ln w="12700">
            <a:solidFill>
              <a:srgbClr val="FF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GB" sz="1000" b="1" u="sng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USING “LO QUE” TO MEAN WHAT</a:t>
            </a:r>
          </a:p>
          <a:p>
            <a:pPr algn="ctr"/>
            <a:endParaRPr lang="es-ES" sz="5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Use </a:t>
            </a: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lo que 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 say ‘what’ when you are not asking a question.</a:t>
            </a:r>
          </a:p>
          <a:p>
            <a:endParaRPr lang="en-GB" sz="500" b="1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Examples:</a:t>
            </a:r>
            <a:endParaRPr lang="en-GB" sz="500" b="1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Lo que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más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me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gusta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del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profesor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ciencias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es que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explica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bien. – </a:t>
            </a:r>
            <a:r>
              <a:rPr lang="en-GB" sz="1000" b="1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What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I like the most about the science teacher is that he explains well.</a:t>
            </a:r>
          </a:p>
          <a:p>
            <a:pPr>
              <a:buClr>
                <a:schemeClr val="tx1"/>
              </a:buClr>
            </a:pPr>
            <a:endParaRPr lang="en-GB" sz="500" i="1" dirty="0">
              <a:solidFill>
                <a:srgbClr val="FF000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No me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gusta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profesor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geografía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porque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no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entiendo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lo que 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dice.  –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don’t like the Geography teacher because I don’t understand </a:t>
            </a:r>
            <a:r>
              <a:rPr lang="en-GB" sz="1000" b="1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what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he says.</a:t>
            </a:r>
          </a:p>
        </p:txBody>
      </p:sp>
      <p:graphicFrame>
        <p:nvGraphicFramePr>
          <p:cNvPr id="19" name="Tabla 16">
            <a:extLst>
              <a:ext uri="{FF2B5EF4-FFF2-40B4-BE49-F238E27FC236}">
                <a16:creationId xmlns:a16="http://schemas.microsoft.com/office/drawing/2014/main" id="{9255E502-B5CC-825D-B816-A18047D7C3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5149230"/>
              </p:ext>
            </p:extLst>
          </p:nvPr>
        </p:nvGraphicFramePr>
        <p:xfrm>
          <a:off x="7650820" y="1067667"/>
          <a:ext cx="4975849" cy="1402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38403">
                  <a:extLst>
                    <a:ext uri="{9D8B030D-6E8A-4147-A177-3AD203B41FA5}">
                      <a16:colId xmlns:a16="http://schemas.microsoft.com/office/drawing/2014/main" val="2030733123"/>
                    </a:ext>
                  </a:extLst>
                </a:gridCol>
                <a:gridCol w="1352240">
                  <a:extLst>
                    <a:ext uri="{9D8B030D-6E8A-4147-A177-3AD203B41FA5}">
                      <a16:colId xmlns:a16="http://schemas.microsoft.com/office/drawing/2014/main" val="3468543288"/>
                    </a:ext>
                  </a:extLst>
                </a:gridCol>
                <a:gridCol w="1303311">
                  <a:extLst>
                    <a:ext uri="{9D8B030D-6E8A-4147-A177-3AD203B41FA5}">
                      <a16:colId xmlns:a16="http://schemas.microsoft.com/office/drawing/2014/main" val="1272420323"/>
                    </a:ext>
                  </a:extLst>
                </a:gridCol>
                <a:gridCol w="1181895">
                  <a:extLst>
                    <a:ext uri="{9D8B030D-6E8A-4147-A177-3AD203B41FA5}">
                      <a16:colId xmlns:a16="http://schemas.microsoft.com/office/drawing/2014/main" val="274376476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s-ES" sz="1000" b="1" dirty="0" err="1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Subject</a:t>
                      </a:r>
                      <a:r>
                        <a:rPr lang="es-ES" sz="1000" b="1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 </a:t>
                      </a:r>
                    </a:p>
                    <a:p>
                      <a:pPr algn="ctr"/>
                      <a:r>
                        <a:rPr lang="es-ES" sz="1000" b="1" dirty="0" err="1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pronouns</a:t>
                      </a:r>
                      <a:endParaRPr lang="es-ES" sz="1000" b="1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1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AR </a:t>
                      </a:r>
                      <a:r>
                        <a:rPr lang="es-ES" sz="1000" b="1" dirty="0" err="1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verbs</a:t>
                      </a:r>
                      <a:r>
                        <a:rPr lang="es-ES" sz="1000" b="1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 </a:t>
                      </a:r>
                    </a:p>
                    <a:p>
                      <a:pPr algn="ctr"/>
                      <a:r>
                        <a:rPr lang="es-ES" sz="1000" b="1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(hablar/to </a:t>
                      </a:r>
                      <a:r>
                        <a:rPr lang="es-ES" sz="1000" b="1" dirty="0" err="1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talk</a:t>
                      </a:r>
                      <a:r>
                        <a:rPr lang="es-ES" sz="1000" b="1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)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1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ER </a:t>
                      </a:r>
                      <a:r>
                        <a:rPr lang="es-ES" sz="1000" b="1" dirty="0" err="1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verbs</a:t>
                      </a:r>
                      <a:endParaRPr lang="es-ES" sz="1000" b="1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b="1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(comer/to </a:t>
                      </a:r>
                      <a:r>
                        <a:rPr lang="es-ES" sz="1000" b="1" dirty="0" err="1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eat</a:t>
                      </a:r>
                      <a:r>
                        <a:rPr lang="es-ES" sz="1000" b="1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)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1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IR </a:t>
                      </a:r>
                      <a:r>
                        <a:rPr lang="es-ES" sz="1000" b="1" dirty="0" err="1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verbs</a:t>
                      </a:r>
                      <a:endParaRPr lang="es-ES" sz="1000" b="1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00" b="1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(vivir/to live)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13596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es-ES" sz="100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Yo </a:t>
                      </a:r>
                    </a:p>
                    <a:p>
                      <a:pPr algn="r"/>
                      <a:r>
                        <a:rPr lang="es-ES" sz="100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Tú</a:t>
                      </a:r>
                    </a:p>
                    <a:p>
                      <a:pPr algn="r"/>
                      <a:r>
                        <a:rPr lang="es-ES" sz="100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Él/ella</a:t>
                      </a:r>
                    </a:p>
                    <a:p>
                      <a:pPr algn="r"/>
                      <a:r>
                        <a:rPr lang="es-ES" sz="100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Nosotros/as </a:t>
                      </a:r>
                      <a:endParaRPr lang="es-ES" sz="10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  <a:p>
                      <a:pPr algn="r"/>
                      <a:r>
                        <a:rPr lang="es-ES" sz="100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Vosotros/as </a:t>
                      </a:r>
                    </a:p>
                    <a:p>
                      <a:pPr algn="r"/>
                      <a:r>
                        <a:rPr lang="es-ES" sz="100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Ellos/as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b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hablar</a:t>
                      </a:r>
                      <a:r>
                        <a:rPr lang="pt-BR" sz="1000" b="1" dirty="0" err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ía</a:t>
                      </a:r>
                      <a:endParaRPr lang="pt-BR" sz="1000" b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  <a:p>
                      <a:pPr algn="ctr"/>
                      <a:r>
                        <a:rPr lang="pt-BR" sz="1000" b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hablar</a:t>
                      </a:r>
                      <a:r>
                        <a:rPr lang="pt-BR" sz="1000" b="1" dirty="0" err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ías</a:t>
                      </a:r>
                      <a:endParaRPr lang="pt-BR" sz="1000" b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  <a:p>
                      <a:pPr algn="ctr"/>
                      <a:r>
                        <a:rPr lang="pt-BR" sz="1000" b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hablar</a:t>
                      </a:r>
                      <a:r>
                        <a:rPr lang="pt-BR" sz="1000" b="1" dirty="0" err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ía</a:t>
                      </a:r>
                      <a:endParaRPr lang="pt-BR" sz="1000" b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  <a:p>
                      <a:pPr algn="ctr"/>
                      <a:r>
                        <a:rPr lang="pt-BR" sz="1000" b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hablar</a:t>
                      </a:r>
                      <a:r>
                        <a:rPr lang="pt-BR" sz="1000" b="1" dirty="0" err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íamos</a:t>
                      </a:r>
                      <a:endParaRPr lang="pt-BR" sz="1000" b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  <a:p>
                      <a:pPr algn="ctr"/>
                      <a:r>
                        <a:rPr lang="pt-BR" sz="1000" b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hablar</a:t>
                      </a:r>
                      <a:r>
                        <a:rPr lang="pt-BR" sz="1000" b="1" dirty="0" err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íais</a:t>
                      </a:r>
                      <a:endParaRPr lang="pt-BR" sz="1000" b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  <a:p>
                      <a:pPr algn="ctr"/>
                      <a:r>
                        <a:rPr lang="pt-BR" sz="1000" b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hablar</a:t>
                      </a:r>
                      <a:r>
                        <a:rPr lang="pt-BR" sz="1000" b="1" dirty="0" err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ían</a:t>
                      </a:r>
                      <a:r>
                        <a:rPr lang="pt-BR" sz="10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 </a:t>
                      </a:r>
                      <a:endParaRPr lang="pt-BR" sz="1000" b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comer</a:t>
                      </a:r>
                      <a:r>
                        <a:rPr lang="es-ES" sz="10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ía</a:t>
                      </a:r>
                    </a:p>
                    <a:p>
                      <a:pPr algn="ctr"/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comer</a:t>
                      </a:r>
                      <a:r>
                        <a:rPr lang="es-ES" sz="10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ías</a:t>
                      </a:r>
                    </a:p>
                    <a:p>
                      <a:pPr algn="ctr"/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comer</a:t>
                      </a:r>
                      <a:r>
                        <a:rPr lang="es-ES" sz="10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ía</a:t>
                      </a:r>
                    </a:p>
                    <a:p>
                      <a:pPr algn="ctr"/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comer</a:t>
                      </a:r>
                      <a:r>
                        <a:rPr lang="es-ES" sz="10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íamos</a:t>
                      </a:r>
                    </a:p>
                    <a:p>
                      <a:pPr algn="ctr"/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comer</a:t>
                      </a:r>
                      <a:r>
                        <a:rPr lang="es-ES" sz="10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íais</a:t>
                      </a:r>
                    </a:p>
                    <a:p>
                      <a:pPr algn="ctr"/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comer</a:t>
                      </a:r>
                      <a:r>
                        <a:rPr lang="es-ES" sz="10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ían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vivir</a:t>
                      </a:r>
                      <a:r>
                        <a:rPr lang="es-ES" sz="1000" b="1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ía</a:t>
                      </a:r>
                    </a:p>
                    <a:p>
                      <a:pPr algn="ctr"/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vivir</a:t>
                      </a:r>
                      <a:r>
                        <a:rPr lang="es-ES" sz="1000" b="1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ías</a:t>
                      </a:r>
                    </a:p>
                    <a:p>
                      <a:pPr algn="ctr"/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vivir</a:t>
                      </a:r>
                      <a:r>
                        <a:rPr lang="es-ES" sz="1000" b="1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ía</a:t>
                      </a:r>
                    </a:p>
                    <a:p>
                      <a:pPr algn="ctr"/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vivir</a:t>
                      </a:r>
                      <a:r>
                        <a:rPr lang="es-ES" sz="1000" b="1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íamos</a:t>
                      </a:r>
                    </a:p>
                    <a:p>
                      <a:pPr algn="ctr"/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vivir</a:t>
                      </a:r>
                      <a:r>
                        <a:rPr lang="es-ES" sz="1000" b="1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íais</a:t>
                      </a:r>
                    </a:p>
                    <a:p>
                      <a:pPr algn="ctr"/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vivir</a:t>
                      </a:r>
                      <a:r>
                        <a:rPr lang="es-ES" sz="1000" b="1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ían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3756889"/>
                  </a:ext>
                </a:extLst>
              </a:tr>
            </a:tbl>
          </a:graphicData>
        </a:graphic>
      </p:graphicFrame>
      <p:sp>
        <p:nvSpPr>
          <p:cNvPr id="21" name="Text Box 2">
            <a:extLst>
              <a:ext uri="{FF2B5EF4-FFF2-40B4-BE49-F238E27FC236}">
                <a16:creationId xmlns:a16="http://schemas.microsoft.com/office/drawing/2014/main" id="{C6067B9C-3C6E-40A2-1996-7EB556F037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9874" y="2526629"/>
            <a:ext cx="5167660" cy="193405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s-ES" sz="1000" b="1" u="sng" dirty="0">
                <a:solidFill>
                  <a:srgbClr val="FF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IRREGULAR VERBS </a:t>
            </a:r>
            <a:r>
              <a:rPr lang="es-ES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IN THE CONDITIONAL TENSES</a:t>
            </a:r>
            <a:endParaRPr lang="en-GB" sz="1000" u="sng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These verbs have irregular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stems</a:t>
            </a: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but</a:t>
            </a: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the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endings</a:t>
            </a: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remain</a:t>
            </a: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the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same</a:t>
            </a: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Add</a:t>
            </a: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the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conditional</a:t>
            </a: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endings</a:t>
            </a: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to the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following</a:t>
            </a: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stems</a:t>
            </a: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Decir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(to say) 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s-ES" sz="1000" dirty="0" err="1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dir</a:t>
            </a:r>
            <a:r>
              <a:rPr lang="es-ES" sz="1000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 dir</a:t>
            </a:r>
            <a:r>
              <a:rPr lang="es-ES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ía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(I would say)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Hacer</a:t>
            </a: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(to do/make)  </a:t>
            </a:r>
            <a:r>
              <a:rPr lang="es-ES" sz="1000" dirty="0" err="1">
                <a:solidFill>
                  <a:srgbClr val="FF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har</a:t>
            </a:r>
            <a:r>
              <a:rPr lang="es-ES" sz="1000" dirty="0">
                <a:solidFill>
                  <a:srgbClr val="FF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</a:t>
            </a: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 har</a:t>
            </a:r>
            <a:r>
              <a:rPr lang="es-ES" sz="10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ía</a:t>
            </a: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(I would do/make)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Poder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(to be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able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to)  </a:t>
            </a:r>
            <a:r>
              <a:rPr lang="es-ES" sz="1000" dirty="0" err="1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podr</a:t>
            </a:r>
            <a:r>
              <a:rPr lang="es-ES" sz="1000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 podría (I would be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able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to)</a:t>
            </a:r>
            <a:endParaRPr lang="es-ES" sz="1000" b="1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Poner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(to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put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)  </a:t>
            </a:r>
            <a:r>
              <a:rPr lang="es-ES" sz="1000" dirty="0" err="1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pondr</a:t>
            </a:r>
            <a:r>
              <a:rPr lang="es-ES" sz="1000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 pondría (I would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put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Querer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(to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want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)  </a:t>
            </a:r>
            <a:r>
              <a:rPr lang="es-ES" sz="1000" dirty="0" err="1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querr</a:t>
            </a:r>
            <a:r>
              <a:rPr lang="es-ES" sz="1000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 querría (I would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want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Saber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(to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know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)  </a:t>
            </a:r>
            <a:r>
              <a:rPr lang="es-ES" sz="1000" dirty="0" err="1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sabr</a:t>
            </a:r>
            <a:r>
              <a:rPr lang="es-ES" sz="1000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 sabría (I would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know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Salir</a:t>
            </a: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(to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go</a:t>
            </a: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out</a:t>
            </a: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) </a:t>
            </a:r>
            <a:r>
              <a:rPr lang="es-ES" sz="1000" dirty="0">
                <a:solidFill>
                  <a:srgbClr val="FF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s-ES" sz="1000" dirty="0" err="1">
                <a:solidFill>
                  <a:srgbClr val="FF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saldr</a:t>
            </a:r>
            <a:r>
              <a:rPr lang="es-ES" sz="1000" dirty="0">
                <a:solidFill>
                  <a:srgbClr val="FF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 </a:t>
            </a: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saldría (I would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go</a:t>
            </a: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out</a:t>
            </a: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Tener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(to have)  </a:t>
            </a:r>
            <a:r>
              <a:rPr lang="es-ES" sz="1000" dirty="0" err="1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tendr</a:t>
            </a:r>
            <a:r>
              <a:rPr lang="es-ES" sz="1000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 tendría (I would have)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b="1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Venir</a:t>
            </a: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(to come)  </a:t>
            </a:r>
            <a:r>
              <a:rPr lang="es-ES" sz="1000" dirty="0" err="1">
                <a:solidFill>
                  <a:srgbClr val="FF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vendr</a:t>
            </a:r>
            <a:r>
              <a:rPr lang="es-ES" sz="1000" dirty="0">
                <a:solidFill>
                  <a:srgbClr val="FF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-</a:t>
            </a: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 vendría (I would come)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s-ES" sz="10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s-ES" sz="10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Box 2">
            <a:extLst>
              <a:ext uri="{FF2B5EF4-FFF2-40B4-BE49-F238E27FC236}">
                <a16:creationId xmlns:a16="http://schemas.microsoft.com/office/drawing/2014/main" id="{7BC11788-7C22-334C-816B-7530823EB7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9491" y="4548811"/>
            <a:ext cx="5150092" cy="1073155"/>
          </a:xfrm>
          <a:prstGeom prst="rect">
            <a:avLst/>
          </a:prstGeom>
          <a:pattFill prst="wdUpDiag">
            <a:fgClr>
              <a:srgbClr val="FFEFEF"/>
            </a:fgClr>
            <a:bgClr>
              <a:schemeClr val="bg1"/>
            </a:bgClr>
          </a:pattFill>
          <a:ln w="12700">
            <a:solidFill>
              <a:srgbClr val="FF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USING IMPERSONAL VERBS + </a:t>
            </a:r>
            <a:r>
              <a:rPr lang="en-GB" sz="1000" b="1" u="sng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INFINITIVE</a:t>
            </a:r>
            <a:endParaRPr lang="en-GB" sz="1000" b="1" u="sng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es-ES" sz="3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100"/>
              </a:spcAft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These impersonal verbs are followed by the infinitive:</a:t>
            </a:r>
          </a:p>
          <a:p>
            <a:pPr marL="171450" indent="-171450"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Hay que =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you/one must 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 </a:t>
            </a:r>
            <a:endParaRPr lang="en-GB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(No) se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debe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=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you/one must (not)</a:t>
            </a:r>
          </a:p>
          <a:p>
            <a:pPr marL="171450" indent="-171450"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No se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permite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=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you are (not) allowed to</a:t>
            </a:r>
          </a:p>
          <a:p>
            <a:pPr marL="171450" indent="-171450"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Está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prohibido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=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It is forbidden (to)</a:t>
            </a:r>
          </a:p>
          <a:p>
            <a:pPr>
              <a:spcAft>
                <a:spcPts val="100"/>
              </a:spcAft>
            </a:pPr>
            <a:endParaRPr lang="en-GB" sz="1000" dirty="0">
              <a:solidFill>
                <a:srgbClr val="7F2562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9570058-0314-2F1E-D67D-D9E18A2FC52C}"/>
              </a:ext>
            </a:extLst>
          </p:cNvPr>
          <p:cNvSpPr txBox="1"/>
          <p:nvPr/>
        </p:nvSpPr>
        <p:spPr>
          <a:xfrm>
            <a:off x="10301021" y="4972794"/>
            <a:ext cx="2301795" cy="55399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Example: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Está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prohibido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usar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móvil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–</a:t>
            </a:r>
            <a:r>
              <a:rPr lang="en-GB" sz="1000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It is forbidden to use your phone.</a:t>
            </a:r>
          </a:p>
        </p:txBody>
      </p:sp>
      <p:sp>
        <p:nvSpPr>
          <p:cNvPr id="31" name="Text Box 2">
            <a:extLst>
              <a:ext uri="{FF2B5EF4-FFF2-40B4-BE49-F238E27FC236}">
                <a16:creationId xmlns:a16="http://schemas.microsoft.com/office/drawing/2014/main" id="{57760262-1E0E-796D-CABC-6F7A195D5D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9874" y="5712085"/>
            <a:ext cx="5150092" cy="2098415"/>
          </a:xfrm>
          <a:prstGeom prst="rect">
            <a:avLst/>
          </a:prstGeom>
          <a:pattFill prst="wdUpDiag">
            <a:fgClr>
              <a:srgbClr val="FFEFEF"/>
            </a:fgClr>
            <a:bgClr>
              <a:schemeClr val="bg1"/>
            </a:bgClr>
          </a:pattFill>
          <a:ln w="12700">
            <a:solidFill>
              <a:srgbClr val="FF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NEGATIVE EXPRESSIONS</a:t>
            </a:r>
          </a:p>
          <a:p>
            <a:pPr algn="ctr"/>
            <a:endParaRPr lang="es-ES" sz="3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100"/>
              </a:spcAft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Many negative expressions form a ‘sandwich’ around the verb. </a:t>
            </a:r>
          </a:p>
          <a:p>
            <a:pPr marL="171450" indent="-171450"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hago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nada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=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</a:t>
            </a:r>
            <a:r>
              <a:rPr lang="en-GB" sz="1000" b="1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don’t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do </a:t>
            </a:r>
            <a:r>
              <a:rPr lang="en-GB" sz="1000" b="1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anything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endParaRPr lang="en-GB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escucho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nadie</a:t>
            </a: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=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</a:t>
            </a:r>
            <a:r>
              <a:rPr lang="en-GB" sz="1000" b="1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don’t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listen to </a:t>
            </a:r>
            <a:r>
              <a:rPr lang="en-GB" sz="1000" b="1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anyone</a:t>
            </a:r>
          </a:p>
          <a:p>
            <a:pPr marL="171450" indent="-171450"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estudio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ni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dibujo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ni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teatro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=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</a:t>
            </a:r>
            <a:r>
              <a:rPr lang="en-GB" sz="1000" b="1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don’t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study </a:t>
            </a:r>
            <a:r>
              <a:rPr lang="en-GB" sz="1000" b="1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either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art </a:t>
            </a:r>
            <a:r>
              <a:rPr lang="en-GB" sz="1000" b="1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or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drama</a:t>
            </a:r>
          </a:p>
          <a:p>
            <a:pPr marL="171450" indent="-171450"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falto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ninguna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clase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=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don’t miss </a:t>
            </a:r>
            <a:r>
              <a:rPr lang="en-GB" sz="1000" b="1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 single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lesson</a:t>
            </a:r>
          </a:p>
          <a:p>
            <a:pPr>
              <a:spcAft>
                <a:spcPts val="100"/>
              </a:spcAft>
            </a:pP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Nunca</a:t>
            </a: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Jamás</a:t>
            </a: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(never) can go before or after the verb. If you use it after the verb, you need to add ‘no’ before the verb.</a:t>
            </a:r>
          </a:p>
          <a:p>
            <a:pPr marL="171450" indent="-171450"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Nunca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estudio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fines de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semana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–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</a:t>
            </a:r>
            <a:r>
              <a:rPr lang="en-GB" sz="1000" b="1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never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study at the weekend.</a:t>
            </a:r>
          </a:p>
          <a:p>
            <a:pPr marL="171450" indent="-171450"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estudio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nunca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fines de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semana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–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</a:t>
            </a:r>
            <a:r>
              <a:rPr lang="en-GB" sz="1000" b="1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never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study at the weekend.</a:t>
            </a:r>
          </a:p>
          <a:p>
            <a:pPr>
              <a:spcAft>
                <a:spcPts val="100"/>
              </a:spcAft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Tampoco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(neither/nor) usually goes before the verb:</a:t>
            </a:r>
          </a:p>
          <a:p>
            <a:pPr marL="171450" indent="-171450"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Tampoco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hago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deberes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–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</a:t>
            </a:r>
            <a:r>
              <a:rPr lang="en-GB" sz="1000" b="1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don’t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do my homework </a:t>
            </a:r>
            <a:r>
              <a:rPr lang="en-GB" sz="1000" b="1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either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6" name="Text Box 2">
            <a:extLst>
              <a:ext uri="{FF2B5EF4-FFF2-40B4-BE49-F238E27FC236}">
                <a16:creationId xmlns:a16="http://schemas.microsoft.com/office/drawing/2014/main" id="{37D7F1CE-F7A3-DE2C-D601-D269D26289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9874" y="7887919"/>
            <a:ext cx="5150092" cy="1645695"/>
          </a:xfrm>
          <a:prstGeom prst="rect">
            <a:avLst/>
          </a:prstGeom>
          <a:pattFill prst="wdUpDiag">
            <a:fgClr>
              <a:srgbClr val="FFEFEF"/>
            </a:fgClr>
            <a:bgClr>
              <a:schemeClr val="bg1"/>
            </a:bgClr>
          </a:pattFill>
          <a:ln w="12700">
            <a:solidFill>
              <a:srgbClr val="FF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ADJECTIVE AGREEMENT</a:t>
            </a:r>
          </a:p>
          <a:p>
            <a:r>
              <a:rPr lang="es-ES" sz="9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In Spanish, </a:t>
            </a:r>
            <a:r>
              <a:rPr lang="es-ES" sz="9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adjectives</a:t>
            </a:r>
            <a:r>
              <a:rPr lang="es-ES" sz="9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9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follow</a:t>
            </a:r>
            <a:r>
              <a:rPr lang="es-ES" sz="9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the </a:t>
            </a:r>
            <a:r>
              <a:rPr lang="es-ES" sz="9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noun</a:t>
            </a:r>
            <a:r>
              <a:rPr lang="es-ES" sz="9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and have to </a:t>
            </a:r>
            <a:r>
              <a:rPr lang="es-ES" sz="9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agree</a:t>
            </a:r>
            <a:r>
              <a:rPr lang="es-ES" sz="9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in </a:t>
            </a:r>
            <a:r>
              <a:rPr lang="es-ES" sz="9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gender</a:t>
            </a:r>
            <a:r>
              <a:rPr lang="es-ES" sz="9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and </a:t>
            </a:r>
            <a:r>
              <a:rPr lang="es-ES" sz="9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number</a:t>
            </a:r>
            <a:r>
              <a:rPr lang="es-ES" sz="9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9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 profesor simpátic</a:t>
            </a:r>
            <a:r>
              <a:rPr lang="es-ES" sz="900" b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 </a:t>
            </a:r>
            <a:r>
              <a:rPr lang="es-ES" sz="900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(m)</a:t>
            </a:r>
            <a:r>
              <a:rPr lang="es-ES" sz="9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La profesora simpátic</a:t>
            </a:r>
            <a:r>
              <a:rPr lang="es-ES" sz="900" b="1" dirty="0">
                <a:solidFill>
                  <a:srgbClr val="FF00FF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 </a:t>
            </a:r>
            <a:r>
              <a:rPr lang="es-ES" sz="900" dirty="0">
                <a:solidFill>
                  <a:srgbClr val="FF00FF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(f)</a:t>
            </a:r>
          </a:p>
          <a:p>
            <a:r>
              <a:rPr lang="es-ES" sz="9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There are a few </a:t>
            </a:r>
            <a:r>
              <a:rPr lang="es-ES" sz="9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adejctives</a:t>
            </a:r>
            <a:r>
              <a:rPr lang="es-ES" sz="9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that </a:t>
            </a:r>
            <a:r>
              <a:rPr lang="es-ES" sz="9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always</a:t>
            </a:r>
            <a:r>
              <a:rPr lang="es-ES" sz="9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come before the </a:t>
            </a:r>
            <a:r>
              <a:rPr lang="es-ES" sz="9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noun</a:t>
            </a:r>
            <a:r>
              <a:rPr lang="es-ES" sz="9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9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they</a:t>
            </a:r>
            <a:r>
              <a:rPr lang="es-ES" sz="9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describe, </a:t>
            </a:r>
            <a:r>
              <a:rPr lang="es-ES" sz="9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like</a:t>
            </a:r>
            <a:r>
              <a:rPr lang="es-ES" sz="9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9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mucho/a(s), poco/a(s), próximo/a(s), último/a(s).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9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No tengo </a:t>
            </a:r>
            <a:r>
              <a:rPr lang="es-ES" sz="900" u="sng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muchos</a:t>
            </a:r>
            <a:r>
              <a:rPr lang="es-ES" sz="9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amigos – </a:t>
            </a:r>
            <a:r>
              <a:rPr lang="es-ES" sz="9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</a:t>
            </a:r>
            <a:r>
              <a:rPr lang="es-ES" sz="900" i="1" dirty="0" err="1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don’t</a:t>
            </a:r>
            <a:r>
              <a:rPr lang="es-ES" sz="9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have </a:t>
            </a:r>
            <a:r>
              <a:rPr lang="es-ES" sz="900" i="1" u="sng" dirty="0" err="1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many</a:t>
            </a:r>
            <a:r>
              <a:rPr lang="es-ES" sz="9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900" i="1" dirty="0" err="1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friends</a:t>
            </a:r>
            <a:r>
              <a:rPr lang="es-ES" sz="9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s-ES" sz="9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 </a:t>
            </a:r>
            <a:r>
              <a:rPr lang="es-ES" sz="9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meaning</a:t>
            </a:r>
            <a:r>
              <a:rPr lang="es-ES" sz="9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of </a:t>
            </a:r>
            <a:r>
              <a:rPr lang="es-ES" sz="9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certain</a:t>
            </a:r>
            <a:r>
              <a:rPr lang="es-ES" sz="9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9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adjectives</a:t>
            </a:r>
            <a:r>
              <a:rPr lang="es-ES" sz="9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9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depend</a:t>
            </a:r>
            <a:r>
              <a:rPr lang="es-ES" sz="9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on </a:t>
            </a:r>
            <a:r>
              <a:rPr lang="es-ES" sz="9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their</a:t>
            </a:r>
            <a:r>
              <a:rPr lang="es-ES" sz="9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position: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9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 </a:t>
            </a:r>
            <a:r>
              <a:rPr lang="es-ES" sz="9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único</a:t>
            </a:r>
            <a:r>
              <a:rPr lang="es-ES" sz="9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problema </a:t>
            </a:r>
            <a:r>
              <a:rPr lang="es-ES" sz="9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(the </a:t>
            </a:r>
            <a:r>
              <a:rPr lang="es-ES" sz="900" b="1" i="1" dirty="0" err="1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only</a:t>
            </a:r>
            <a:r>
              <a:rPr lang="es-ES" sz="9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problema)</a:t>
            </a:r>
            <a:r>
              <a:rPr lang="es-ES" sz="900" i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9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 Un </a:t>
            </a:r>
            <a:r>
              <a:rPr lang="es-ES" sz="9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lugar</a:t>
            </a:r>
            <a:r>
              <a:rPr lang="es-ES" sz="9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único </a:t>
            </a:r>
            <a:r>
              <a:rPr lang="es-ES" sz="9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(A </a:t>
            </a:r>
            <a:r>
              <a:rPr lang="es-ES" sz="900" b="1" i="1" dirty="0" err="1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unique</a:t>
            </a:r>
            <a:r>
              <a:rPr lang="es-ES" sz="9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place)</a:t>
            </a:r>
          </a:p>
          <a:p>
            <a:r>
              <a:rPr lang="es-ES" sz="9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When </a:t>
            </a:r>
            <a:r>
              <a:rPr lang="es-ES" sz="9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used</a:t>
            </a:r>
            <a:r>
              <a:rPr lang="es-ES" sz="9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before a masculine/</a:t>
            </a:r>
            <a:r>
              <a:rPr lang="es-ES" sz="9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feminine</a:t>
            </a:r>
            <a:r>
              <a:rPr lang="es-ES" sz="9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singular </a:t>
            </a:r>
            <a:r>
              <a:rPr lang="es-ES" sz="9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noun</a:t>
            </a:r>
            <a:r>
              <a:rPr lang="es-ES" sz="9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s-ES" sz="9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grande</a:t>
            </a:r>
            <a:r>
              <a:rPr lang="es-ES" sz="9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9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shortens</a:t>
            </a:r>
            <a:r>
              <a:rPr lang="es-ES" sz="9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to </a:t>
            </a:r>
            <a:r>
              <a:rPr lang="es-ES" sz="9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gran</a:t>
            </a:r>
            <a:r>
              <a:rPr lang="es-ES" sz="9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, and </a:t>
            </a:r>
            <a:r>
              <a:rPr lang="es-ES" sz="9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means</a:t>
            </a:r>
            <a:r>
              <a:rPr lang="es-ES" sz="9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‘</a:t>
            </a:r>
            <a:r>
              <a:rPr lang="es-ES" sz="9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great</a:t>
            </a:r>
            <a:r>
              <a:rPr lang="es-ES" sz="9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’. When </a:t>
            </a:r>
            <a:r>
              <a:rPr lang="es-ES" sz="9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used</a:t>
            </a:r>
            <a:r>
              <a:rPr lang="es-ES" sz="9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after a </a:t>
            </a:r>
            <a:r>
              <a:rPr lang="es-ES" sz="9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noun</a:t>
            </a:r>
            <a:r>
              <a:rPr lang="es-ES" sz="9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s-ES" sz="9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it</a:t>
            </a:r>
            <a:r>
              <a:rPr lang="es-ES" sz="9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9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means</a:t>
            </a:r>
            <a:r>
              <a:rPr lang="es-ES" sz="9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‘</a:t>
            </a:r>
            <a:r>
              <a:rPr lang="es-ES" sz="9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big</a:t>
            </a:r>
            <a:r>
              <a:rPr lang="es-ES" sz="9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’ </a:t>
            </a:r>
            <a:r>
              <a:rPr lang="es-ES" sz="9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or</a:t>
            </a:r>
            <a:r>
              <a:rPr lang="es-ES" sz="9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‘</a:t>
            </a:r>
            <a:r>
              <a:rPr lang="es-ES" sz="9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large</a:t>
            </a:r>
            <a:r>
              <a:rPr lang="es-ES" sz="9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’.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9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 gran museo</a:t>
            </a:r>
            <a:r>
              <a:rPr lang="es-ES" sz="9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(A </a:t>
            </a:r>
            <a:r>
              <a:rPr lang="es-ES" sz="900" i="1" dirty="0" err="1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great</a:t>
            </a:r>
            <a:r>
              <a:rPr lang="es-ES" sz="9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900" i="1" dirty="0" err="1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museum</a:t>
            </a:r>
            <a:r>
              <a:rPr lang="es-ES" sz="9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r>
              <a:rPr lang="es-ES" sz="9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Un museo grande </a:t>
            </a:r>
            <a:r>
              <a:rPr lang="es-ES" sz="9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(a </a:t>
            </a:r>
            <a:r>
              <a:rPr lang="es-ES" sz="900" i="1" dirty="0" err="1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big</a:t>
            </a:r>
            <a:r>
              <a:rPr lang="es-ES" sz="9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900" i="1" dirty="0" err="1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museum</a:t>
            </a:r>
            <a:r>
              <a:rPr lang="es-ES" sz="9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</a:p>
        </p:txBody>
      </p:sp>
      <p:pic>
        <p:nvPicPr>
          <p:cNvPr id="9" name="Picture 8" descr="A logo of a globe with a plane and luggage&#10;&#10;AI-generated content may be incorrect.">
            <a:extLst>
              <a:ext uri="{FF2B5EF4-FFF2-40B4-BE49-F238E27FC236}">
                <a16:creationId xmlns:a16="http://schemas.microsoft.com/office/drawing/2014/main" id="{0336F8A0-60B9-5E5D-94B7-9315400477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6774" y="455281"/>
            <a:ext cx="514810" cy="51481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62CF170-2EE9-0185-06E4-6228D4B633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5973" y="1180125"/>
            <a:ext cx="522666" cy="522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27435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0745782784C84F8FDF8CAAF58C50CE" ma:contentTypeVersion="19" ma:contentTypeDescription="Create a new document." ma:contentTypeScope="" ma:versionID="1aab600451c89748e756692df78603fb">
  <xsd:schema xmlns:xsd="http://www.w3.org/2001/XMLSchema" xmlns:xs="http://www.w3.org/2001/XMLSchema" xmlns:p="http://schemas.microsoft.com/office/2006/metadata/properties" xmlns:ns3="ca53378a-76d9-42c4-b665-e7b36438e58c" xmlns:ns4="17c79c40-5cd6-488b-9b9c-b2649454b5da" targetNamespace="http://schemas.microsoft.com/office/2006/metadata/properties" ma:root="true" ma:fieldsID="f22f40353802d3f9ea1686b7895ce952" ns3:_="" ns4:_="">
    <xsd:import namespace="ca53378a-76d9-42c4-b665-e7b36438e58c"/>
    <xsd:import namespace="17c79c40-5cd6-488b-9b9c-b2649454b5da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4:_activity" minOccurs="0"/>
                <xsd:element ref="ns4:MediaServiceObjectDetectorVersions" minOccurs="0"/>
                <xsd:element ref="ns4:MediaServiceSearchProperties" minOccurs="0"/>
                <xsd:element ref="ns4:MediaLengthInSeconds" minOccurs="0"/>
                <xsd:element ref="ns4:MediaServiceDateTaken" minOccurs="0"/>
                <xsd:element ref="ns4:MediaServiceSystemTags" minOccurs="0"/>
                <xsd:element ref="ns4:MediaServiceLocation" minOccurs="0"/>
                <xsd:element ref="ns4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53378a-76d9-42c4-b665-e7b36438e58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c79c40-5cd6-488b-9b9c-b2649454b5d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activity" ma:index="19" nillable="true" ma:displayName="_activity" ma:hidden="true" ma:internalName="_activity">
      <xsd:simpleType>
        <xsd:restriction base="dms:Note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2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17c79c40-5cd6-488b-9b9c-b2649454b5da" xsi:nil="true"/>
  </documentManagement>
</p:properties>
</file>

<file path=customXml/itemProps1.xml><?xml version="1.0" encoding="utf-8"?>
<ds:datastoreItem xmlns:ds="http://schemas.openxmlformats.org/officeDocument/2006/customXml" ds:itemID="{A7A9D013-B4F8-4F95-BDC2-95A9B090D16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a53378a-76d9-42c4-b665-e7b36438e58c"/>
    <ds:schemaRef ds:uri="17c79c40-5cd6-488b-9b9c-b2649454b5d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F9DD9CC-1515-46D1-ACDF-8B8B6EED340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AA1FC52-281A-4F1A-BEBF-59D2D4D2BAC5}">
  <ds:schemaRefs>
    <ds:schemaRef ds:uri="ca53378a-76d9-42c4-b665-e7b36438e58c"/>
    <ds:schemaRef ds:uri="http://schemas.microsoft.com/office/2006/metadata/properties"/>
    <ds:schemaRef ds:uri="http://www.w3.org/XML/1998/namespace"/>
    <ds:schemaRef ds:uri="http://schemas.openxmlformats.org/package/2006/metadata/core-properties"/>
    <ds:schemaRef ds:uri="http://schemas.microsoft.com/office/2006/documentManagement/types"/>
    <ds:schemaRef ds:uri="http://purl.org/dc/terms/"/>
    <ds:schemaRef ds:uri="http://purl.org/dc/elements/1.1/"/>
    <ds:schemaRef ds:uri="http://schemas.microsoft.com/office/infopath/2007/PartnerControls"/>
    <ds:schemaRef ds:uri="17c79c40-5cd6-488b-9b9c-b2649454b5da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26614</TotalTime>
  <Words>3447</Words>
  <Application>Microsoft Office PowerPoint</Application>
  <PresentationFormat>A3 Paper (297x420 mm)</PresentationFormat>
  <Paragraphs>329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Arial</vt:lpstr>
      <vt:lpstr>Calibri</vt:lpstr>
      <vt:lpstr>Calibri Light</vt:lpstr>
      <vt:lpstr>coffee+tea Medium</vt:lpstr>
      <vt:lpstr>Comic Sans MS</vt:lpstr>
      <vt:lpstr>Times New Roman</vt:lpstr>
      <vt:lpstr>Wingdings</vt:lpstr>
      <vt:lpstr>Tema de Office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Alba Andrades gálvez</dc:creator>
  <cp:lastModifiedBy>Miss R Szabo</cp:lastModifiedBy>
  <cp:revision>12</cp:revision>
  <dcterms:created xsi:type="dcterms:W3CDTF">2022-10-17T17:35:17Z</dcterms:created>
  <dcterms:modified xsi:type="dcterms:W3CDTF">2026-09-21T19:00:08Z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0x0101000F0745782784C84F8FDF8CAAF58C50CE</vt:lpwstr>
  </property>
</Properties>
</file>