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63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EDE1"/>
    <a:srgbClr val="FFE8D9"/>
    <a:srgbClr val="FFE4D1"/>
    <a:srgbClr val="FF9933"/>
    <a:srgbClr val="FF00FF"/>
    <a:srgbClr val="FFEFEF"/>
    <a:srgbClr val="FFE5E5"/>
    <a:srgbClr val="FFE1E1"/>
    <a:srgbClr val="7F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46E42-57A0-4E0E-8245-6C157C31468E}" v="101" dt="2025-06-08T10:24:24.6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1563-FEAD-D36C-4FB5-8C497031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AD7040-49B3-37C4-D693-14FA7ADC6AA5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6 – Mi barrio y yo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BC4FC4-33A6-25DE-C4B1-F735F64D419C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678D802-7D87-AAA4-5DEA-2AFE6F605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" y="372535"/>
            <a:ext cx="3593847" cy="3518982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– En Colombia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posible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hay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país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región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is there in your country/region?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En (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norte</a:t>
            </a:r>
            <a:r>
              <a:rPr lang="en-US" sz="1000" dirty="0">
                <a:latin typeface="Comic Sans MS" panose="030F0702030302020204" pitchFamily="66" charset="0"/>
              </a:rPr>
              <a:t> de) mi </a:t>
            </a:r>
            <a:r>
              <a:rPr lang="en-US" sz="1000" dirty="0" err="1">
                <a:latin typeface="Comic Sans MS" panose="030F0702030302020204" pitchFamily="66" charset="0"/>
              </a:rPr>
              <a:t>país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región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In (the north of) my country/region …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hay… - 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are / there aren’t …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</a:t>
            </a:r>
            <a:r>
              <a:rPr lang="en-US" sz="1000" dirty="0" err="1">
                <a:latin typeface="Comic Sans MS" panose="030F0702030302020204" pitchFamily="66" charset="0"/>
              </a:rPr>
              <a:t>tenemos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we (don’t) have …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mucho</a:t>
            </a:r>
            <a:r>
              <a:rPr lang="en-US" sz="1000" dirty="0">
                <a:latin typeface="Comic Sans MS" panose="030F0702030302020204" pitchFamily="66" charset="0"/>
              </a:rPr>
              <a:t> campo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 countryside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muchos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lagos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 lakes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unos</a:t>
            </a:r>
            <a:r>
              <a:rPr lang="en-US" sz="1000" dirty="0">
                <a:latin typeface="Comic Sans MS" panose="030F0702030302020204" pitchFamily="66" charset="0"/>
              </a:rPr>
              <a:t> bosques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some forests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unas</a:t>
            </a:r>
            <a:r>
              <a:rPr lang="en-US" sz="1000" dirty="0">
                <a:latin typeface="Comic Sans MS" panose="030F0702030302020204" pitchFamily="66" charset="0"/>
              </a:rPr>
              <a:t> playas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some beaches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un </a:t>
            </a:r>
            <a:r>
              <a:rPr lang="en-US" sz="1000" b="1" dirty="0" err="1">
                <a:latin typeface="Comic Sans MS" panose="030F0702030302020204" pitchFamily="66" charset="0"/>
              </a:rPr>
              <a:t>paisaje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espectacular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a spectacular landscape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un </a:t>
            </a:r>
            <a:r>
              <a:rPr lang="en-US" sz="1000" b="1" dirty="0" err="1">
                <a:latin typeface="Comic Sans MS" panose="030F0702030302020204" pitchFamily="66" charset="0"/>
              </a:rPr>
              <a:t>río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muy</a:t>
            </a:r>
            <a:r>
              <a:rPr lang="en-US" sz="1000" dirty="0">
                <a:latin typeface="Comic Sans MS" panose="030F0702030302020204" pitchFamily="66" charset="0"/>
              </a:rPr>
              <a:t> largo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a very long river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las </a:t>
            </a:r>
            <a:r>
              <a:rPr lang="en-US" sz="1000" dirty="0" err="1">
                <a:latin typeface="Comic Sans MS" panose="030F0702030302020204" pitchFamily="66" charset="0"/>
              </a:rPr>
              <a:t>comunidades</a:t>
            </a:r>
            <a:r>
              <a:rPr lang="en-US" sz="1000" dirty="0">
                <a:latin typeface="Comic Sans MS" panose="030F0702030302020204" pitchFamily="66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</a:rPr>
              <a:t>indígenas</a:t>
            </a:r>
            <a:r>
              <a:rPr lang="en-US" sz="1000" dirty="0">
                <a:latin typeface="Comic Sans MS" panose="030F0702030302020204" pitchFamily="66" charset="0"/>
              </a:rPr>
              <a:t>	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indigenous communities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</a:rPr>
              <a:t>diversidad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 diversity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la *selva tropical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rainforest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</a:rPr>
              <a:t>volcanes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volcanoes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Se </a:t>
            </a:r>
            <a:r>
              <a:rPr lang="en-US" sz="1000" dirty="0" err="1">
                <a:latin typeface="Comic Sans MS" panose="030F0702030302020204" pitchFamily="66" charset="0"/>
              </a:rPr>
              <a:t>encuentra</a:t>
            </a:r>
            <a:r>
              <a:rPr lang="en-US" sz="1000" dirty="0">
                <a:latin typeface="Comic Sans MS" panose="030F0702030302020204" pitchFamily="66" charset="0"/>
              </a:rPr>
              <a:t>(n)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/ They are found in…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(n)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/ They are in…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norte</a:t>
            </a:r>
            <a:r>
              <a:rPr lang="en-US" sz="1000" dirty="0">
                <a:latin typeface="Comic Sans MS" panose="030F0702030302020204" pitchFamily="66" charset="0"/>
              </a:rPr>
              <a:t>/sur	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north/south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oeste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east/west</a:t>
            </a:r>
            <a:endParaRPr lang="es-E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centro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centre</a:t>
            </a: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1DB904C4-55D5-BDA6-5612-6847B241B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4" y="4000927"/>
            <a:ext cx="3593848" cy="5515376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Medellín, ciudad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inteligente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¿Has </a:t>
            </a:r>
            <a:r>
              <a:rPr lang="en-US" sz="1000" dirty="0" err="1">
                <a:latin typeface="Comic Sans MS" panose="030F0702030302020204" pitchFamily="66" charset="0"/>
              </a:rPr>
              <a:t>visitado</a:t>
            </a:r>
            <a:r>
              <a:rPr lang="en-US" sz="1000" dirty="0">
                <a:latin typeface="Comic Sans MS" panose="030F0702030302020204" pitchFamily="66" charset="0"/>
              </a:rPr>
              <a:t> …?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Have you visited …?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(Ya) He/Has/</a:t>
            </a:r>
            <a:r>
              <a:rPr lang="en-US" sz="1000" dirty="0" err="1">
                <a:latin typeface="Comic Sans MS" panose="030F0702030302020204" pitchFamily="66" charset="0"/>
              </a:rPr>
              <a:t>Hemos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I/You/We have (already)…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También he/has/</a:t>
            </a:r>
            <a:r>
              <a:rPr lang="en-US" sz="1000" dirty="0" err="1">
                <a:latin typeface="Comic Sans MS" panose="030F0702030302020204" pitchFamily="66" charset="0"/>
              </a:rPr>
              <a:t>hemos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I/You/We have also…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Todavía</a:t>
            </a:r>
            <a:r>
              <a:rPr lang="en-US" sz="1000" dirty="0">
                <a:latin typeface="Comic Sans MS" panose="030F0702030302020204" pitchFamily="66" charset="0"/>
              </a:rPr>
              <a:t> no he/has/</a:t>
            </a:r>
            <a:r>
              <a:rPr lang="en-US" sz="1000" dirty="0" err="1">
                <a:latin typeface="Comic Sans MS" panose="030F0702030302020204" pitchFamily="66" charset="0"/>
              </a:rPr>
              <a:t>hemos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I/You/We haven’t … yet.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alquilado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probado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rented / tried…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bebido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comido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drunk / eaten…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ido</a:t>
            </a:r>
            <a:r>
              <a:rPr lang="en-US" sz="1000" dirty="0">
                <a:latin typeface="Comic Sans MS" panose="030F0702030302020204" pitchFamily="66" charset="0"/>
              </a:rPr>
              <a:t> (al </a:t>
            </a:r>
            <a:r>
              <a:rPr lang="en-US" sz="1000" dirty="0" err="1">
                <a:latin typeface="Comic Sans MS" panose="030F0702030302020204" pitchFamily="66" charset="0"/>
              </a:rPr>
              <a:t>museo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been (to the museum)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subido</a:t>
            </a:r>
            <a:r>
              <a:rPr lang="en-US" sz="1000" dirty="0">
                <a:latin typeface="Comic Sans MS" panose="030F0702030302020204" pitchFamily="66" charset="0"/>
              </a:rPr>
              <a:t> / visto…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gone up / seen…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descubierto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discovered…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viajado</a:t>
            </a:r>
            <a:r>
              <a:rPr lang="en-US" sz="1000" dirty="0">
                <a:latin typeface="Comic Sans MS" panose="030F0702030302020204" pitchFamily="66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metro)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travelled (by underground)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visitado</a:t>
            </a:r>
            <a:r>
              <a:rPr lang="en-US" sz="1000" dirty="0">
                <a:latin typeface="Comic Sans MS" panose="030F0702030302020204" pitchFamily="66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parque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famoso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visited (the famous park)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Dónde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centro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comercial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cercano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Where is the nearest shopping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centre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…al </a:t>
            </a:r>
            <a:r>
              <a:rPr lang="en-US" sz="1000" dirty="0" err="1">
                <a:latin typeface="Comic Sans MS" panose="030F0702030302020204" pitchFamily="66" charset="0"/>
              </a:rPr>
              <a:t>lado</a:t>
            </a:r>
            <a:r>
              <a:rPr lang="en-US" sz="1000" dirty="0">
                <a:latin typeface="Comic Sans MS" panose="030F0702030302020204" pitchFamily="66" charset="0"/>
              </a:rPr>
              <a:t> de…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next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delante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detrás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front of / behind…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cerca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lejos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close to / far from…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(de metro)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(underground) station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banco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bank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plano.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Look at the map.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Cruza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past / Cross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plaza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bridge / square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primera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segunda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tercera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 the first/second/third street…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derecha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izquierda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the right / left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derecha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izquierda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on the right/left.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hacemos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mañana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we doing tomorrow?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encantaría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love to / I want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Podemos…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can…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Voy/Vamos 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We are going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excursión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autobús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on an outing/by bus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metro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 the underground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F58E1EA9-E030-DA85-8302-A399D0022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1768" y="372535"/>
            <a:ext cx="4201132" cy="6261643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– Medellín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 antes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Cómo</a:t>
            </a:r>
            <a:r>
              <a:rPr lang="en-US" sz="1000" dirty="0">
                <a:latin typeface="Comic Sans MS" panose="030F0702030302020204" pitchFamily="66" charset="0"/>
              </a:rPr>
              <a:t> es?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is it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esta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calle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this place/street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estos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árboles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estas</a:t>
            </a:r>
            <a:r>
              <a:rPr lang="en-US" sz="1000" dirty="0">
                <a:latin typeface="Comic Sans MS" panose="030F0702030302020204" pitchFamily="66" charset="0"/>
              </a:rPr>
              <a:t> tiendas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these trees/shops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ese </a:t>
            </a:r>
            <a:r>
              <a:rPr lang="en-US" sz="1000" dirty="0" err="1">
                <a:latin typeface="Comic Sans MS" panose="030F0702030302020204" pitchFamily="66" charset="0"/>
              </a:rPr>
              <a:t>espacio</a:t>
            </a:r>
            <a:r>
              <a:rPr lang="en-US" sz="1000" dirty="0">
                <a:latin typeface="Comic Sans MS" panose="030F0702030302020204" pitchFamily="66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</a:rPr>
              <a:t>público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that (public)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carretera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that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parques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esas</a:t>
            </a:r>
            <a:r>
              <a:rPr lang="en-US" sz="1000" dirty="0">
                <a:latin typeface="Comic Sans MS" panose="030F0702030302020204" pitchFamily="66" charset="0"/>
              </a:rPr>
              <a:t> zonas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those parks/areas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aquel</a:t>
            </a:r>
            <a:r>
              <a:rPr lang="en-US" sz="1000" dirty="0">
                <a:latin typeface="Comic Sans MS" panose="030F0702030302020204" pitchFamily="66" charset="0"/>
              </a:rPr>
              <a:t> barrio	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that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neighbourhood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(over there)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aquella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biblioteca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that library (over there)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aquellos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castillos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those castles (over there)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aquellas</a:t>
            </a:r>
            <a:r>
              <a:rPr lang="en-US" sz="1000" dirty="0">
                <a:latin typeface="Comic Sans MS" panose="030F0702030302020204" pitchFamily="66" charset="0"/>
              </a:rPr>
              <a:t> vistas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those views (over there)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En </a:t>
            </a:r>
            <a:r>
              <a:rPr lang="en-US" sz="1000" b="1" dirty="0" err="1">
                <a:latin typeface="Comic Sans MS" panose="030F0702030302020204" pitchFamily="66" charset="0"/>
              </a:rPr>
              <a:t>aquellos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tiempos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dirty="0">
                <a:solidFill>
                  <a:srgbClr val="FF6600"/>
                </a:solidFill>
                <a:latin typeface="Comic Sans MS" panose="030F0702030302020204" pitchFamily="66" charset="0"/>
              </a:rPr>
              <a:t>In those days…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</a:rPr>
              <a:t>, ¿</a:t>
            </a:r>
            <a:r>
              <a:rPr lang="en-US" sz="1000" dirty="0" err="1">
                <a:latin typeface="Comic Sans MS" panose="030F0702030302020204" pitchFamily="66" charset="0"/>
              </a:rPr>
              <a:t>cómo</a:t>
            </a:r>
            <a:r>
              <a:rPr lang="en-US" sz="1000" dirty="0">
                <a:latin typeface="Comic Sans MS" panose="030F0702030302020204" pitchFamily="66" charset="0"/>
              </a:rPr>
              <a:t> es? -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What is it like now?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Now…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limpio</a:t>
            </a:r>
            <a:r>
              <a:rPr lang="en-US" sz="1000" dirty="0">
                <a:latin typeface="Comic Sans MS" panose="030F0702030302020204" pitchFamily="66" charset="0"/>
              </a:rPr>
              <a:t>/a / </a:t>
            </a:r>
            <a:r>
              <a:rPr lang="en-US" sz="1000" dirty="0" err="1">
                <a:latin typeface="Comic Sans MS" panose="030F0702030302020204" pitchFamily="66" charset="0"/>
              </a:rPr>
              <a:t>sucio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clean / dirty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/ </a:t>
            </a:r>
            <a:r>
              <a:rPr lang="en-US" sz="1000" dirty="0" err="1">
                <a:latin typeface="Comic Sans MS" panose="030F0702030302020204" pitchFamily="66" charset="0"/>
              </a:rPr>
              <a:t>tiene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is/are / it has…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árboles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violencia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dirty="0">
                <a:solidFill>
                  <a:srgbClr val="FF6600"/>
                </a:solidFill>
                <a:latin typeface="Comic Sans MS" panose="030F0702030302020204" pitchFamily="66" charset="0"/>
              </a:rPr>
              <a:t>more trees / less violence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…tanto/a </a:t>
            </a:r>
            <a:r>
              <a:rPr lang="en-US" sz="1000" dirty="0" err="1">
                <a:latin typeface="Comic Sans MS" panose="030F0702030302020204" pitchFamily="66" charset="0"/>
              </a:rPr>
              <a:t>cultura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arte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 much culture/art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…tantos </a:t>
            </a:r>
            <a:r>
              <a:rPr lang="en-US" sz="1000" dirty="0" err="1">
                <a:latin typeface="Comic Sans MS" panose="030F0702030302020204" pitchFamily="66" charset="0"/>
              </a:rPr>
              <a:t>problemas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 many problems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sostenible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seguro</a:t>
            </a:r>
            <a:r>
              <a:rPr lang="en-US" sz="1000" dirty="0">
                <a:latin typeface="Comic Sans MS" panose="030F0702030302020204" pitchFamily="66" charset="0"/>
              </a:rPr>
              <a:t>/a	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more sustainable / safer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completamente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diferente</a:t>
            </a:r>
            <a:r>
              <a:rPr lang="en-US" sz="1000" dirty="0">
                <a:latin typeface="Comic Sans MS" panose="030F0702030302020204" pitchFamily="66" charset="0"/>
              </a:rPr>
              <a:t>	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completely different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tan </a:t>
            </a:r>
            <a:r>
              <a:rPr lang="en-US" sz="1000" dirty="0" err="1">
                <a:latin typeface="Comic Sans MS" panose="030F0702030302020204" pitchFamily="66" charset="0"/>
              </a:rPr>
              <a:t>caro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 expensive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Antes, ¿</a:t>
            </a:r>
            <a:r>
              <a:rPr lang="en-US" sz="1000" dirty="0" err="1">
                <a:latin typeface="Comic Sans MS" panose="030F0702030302020204" pitchFamily="66" charset="0"/>
              </a:rPr>
              <a:t>cómo</a:t>
            </a:r>
            <a:r>
              <a:rPr lang="en-US" sz="1000" dirty="0">
                <a:latin typeface="Comic Sans MS" panose="030F0702030302020204" pitchFamily="66" charset="0"/>
              </a:rPr>
              <a:t> era?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was it like before?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Antes </a:t>
            </a:r>
            <a:r>
              <a:rPr lang="en-US" sz="1000" dirty="0" err="1">
                <a:latin typeface="Comic Sans MS" panose="030F0702030302020204" pitchFamily="66" charset="0"/>
              </a:rPr>
              <a:t>había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Before there was/were…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muchos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delitos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 criminal offences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edificios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modernos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fewer modern buildings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tanta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basura</a:t>
            </a:r>
            <a:r>
              <a:rPr lang="en-US" sz="1000" dirty="0">
                <a:latin typeface="Comic Sans MS" panose="030F0702030302020204" pitchFamily="66" charset="0"/>
              </a:rPr>
              <a:t>	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of/so much rubbish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Antes era…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Before it was…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pequeño</a:t>
            </a:r>
            <a:r>
              <a:rPr lang="en-US" sz="1000" dirty="0">
                <a:latin typeface="Comic Sans MS" panose="030F0702030302020204" pitchFamily="66" charset="0"/>
              </a:rPr>
              <a:t>/a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smaller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tranquilo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quieter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moderno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less modern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*industrial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more industrial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peligroso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more dangerous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 </a:t>
            </a:r>
            <a:r>
              <a:rPr lang="en-US" sz="1000" dirty="0" err="1">
                <a:latin typeface="Comic Sans MS" panose="030F0702030302020204" pitchFamily="66" charset="0"/>
              </a:rPr>
              <a:t>cambiado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mucho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has changed a lot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abierto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creado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they have opened/created…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limpiado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mejorado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they have cleaned/improved…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han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construido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they have built…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…*</a:t>
            </a:r>
            <a:r>
              <a:rPr lang="en-US" sz="1000" dirty="0" err="1">
                <a:latin typeface="Comic Sans MS" panose="030F0702030302020204" pitchFamily="66" charset="0"/>
              </a:rPr>
              <a:t>han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plantado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they have planted…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…*</a:t>
            </a:r>
            <a:r>
              <a:rPr lang="en-US" sz="1000" dirty="0" err="1">
                <a:latin typeface="Comic Sans MS" panose="030F0702030302020204" pitchFamily="66" charset="0"/>
              </a:rPr>
              <a:t>han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renovado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they have renovated…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88AD4874-815B-30F9-FCC5-9A039E688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0817" y="372535"/>
            <a:ext cx="4689667" cy="6261643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– Medellín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 antes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Dónde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prefieres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compras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Where do you prefer to go shopping?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Por un </a:t>
            </a:r>
            <a:r>
              <a:rPr lang="en-US" sz="1000" dirty="0" err="1">
                <a:latin typeface="Comic Sans MS" panose="030F0702030302020204" pitchFamily="66" charset="0"/>
              </a:rPr>
              <a:t>lado</a:t>
            </a:r>
            <a:r>
              <a:rPr lang="en-US" sz="1000" dirty="0">
                <a:latin typeface="Comic Sans MS" panose="030F0702030302020204" pitchFamily="66" charset="0"/>
              </a:rPr>
              <a:t>,…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On one hand,… </a:t>
            </a:r>
            <a:endParaRPr lang="en-US" sz="1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Por </a:t>
            </a:r>
            <a:r>
              <a:rPr lang="en-US" sz="1000" dirty="0" err="1">
                <a:latin typeface="Comic Sans MS" panose="030F0702030302020204" pitchFamily="66" charset="0"/>
              </a:rPr>
              <a:t>otro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lado</a:t>
            </a:r>
            <a:r>
              <a:rPr lang="en-US" sz="1000" dirty="0">
                <a:latin typeface="Comic Sans MS" panose="030F0702030302020204" pitchFamily="66" charset="0"/>
              </a:rPr>
              <a:t>,…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On the other hand,…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Me </a:t>
            </a:r>
            <a:r>
              <a:rPr lang="en-US" sz="1000" dirty="0" err="1">
                <a:latin typeface="Comic Sans MS" panose="030F0702030302020204" pitchFamily="66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(don’t) like </a:t>
            </a:r>
            <a:endParaRPr lang="en-US" sz="1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encanta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love…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Prefiero</a:t>
            </a:r>
            <a:r>
              <a:rPr lang="en-US" sz="1000" dirty="0">
                <a:latin typeface="Comic Sans MS" panose="030F0702030302020204" pitchFamily="66" charset="0"/>
              </a:rPr>
              <a:t> / Odio…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prefer / I hate…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Suelo/</a:t>
            </a:r>
            <a:r>
              <a:rPr lang="en-US" sz="1000" dirty="0" err="1">
                <a:latin typeface="Comic Sans MS" panose="030F0702030302020204" pitchFamily="66" charset="0"/>
              </a:rPr>
              <a:t>Solemos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I/We usually…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 a las tiendas de mi barrio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go to the shops in my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neighbourhood</a:t>
            </a: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segunda</a:t>
            </a:r>
            <a:r>
              <a:rPr lang="en-US" sz="1000" dirty="0">
                <a:latin typeface="Comic Sans MS" panose="030F0702030302020204" pitchFamily="66" charset="0"/>
              </a:rPr>
              <a:t> mano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buy secondhand clothes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</a:t>
            </a:r>
            <a:r>
              <a:rPr lang="en-US" sz="1000" dirty="0">
                <a:latin typeface="Comic Sans MS" panose="030F0702030302020204" pitchFamily="66" charset="0"/>
              </a:rPr>
              <a:t> Internet /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línea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buy on the Internet / online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 al </a:t>
            </a:r>
            <a:r>
              <a:rPr lang="en-US" sz="1000" dirty="0" err="1">
                <a:latin typeface="Comic Sans MS" panose="030F0702030302020204" pitchFamily="66" charset="0"/>
              </a:rPr>
              <a:t>centro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comercial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go to the shopping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centre</a:t>
            </a: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Es/Son…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/ They are…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/tan 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less/so…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barato</a:t>
            </a:r>
            <a:r>
              <a:rPr lang="en-US" sz="1000" dirty="0">
                <a:latin typeface="Comic Sans MS" panose="030F0702030302020204" pitchFamily="66" charset="0"/>
              </a:rPr>
              <a:t>/a(s)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cheap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económico</a:t>
            </a:r>
            <a:r>
              <a:rPr lang="en-US" sz="1000" dirty="0">
                <a:latin typeface="Comic Sans MS" panose="030F0702030302020204" pitchFamily="66" charset="0"/>
              </a:rPr>
              <a:t>/a(s)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cheap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caro</a:t>
            </a:r>
            <a:r>
              <a:rPr lang="en-US" sz="1000" dirty="0">
                <a:latin typeface="Comic Sans MS" panose="030F0702030302020204" pitchFamily="66" charset="0"/>
              </a:rPr>
              <a:t>/a(s)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expensive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fácil</a:t>
            </a:r>
            <a:r>
              <a:rPr lang="en-US" sz="1000" dirty="0">
                <a:latin typeface="Comic Sans MS" panose="030F0702030302020204" pitchFamily="66" charset="0"/>
              </a:rPr>
              <a:t>(es)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easy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Hay </a:t>
            </a:r>
            <a:r>
              <a:rPr lang="en-US" sz="1000" b="1" dirty="0" err="1">
                <a:latin typeface="Comic Sans MS" panose="030F0702030302020204" pitchFamily="66" charset="0"/>
              </a:rPr>
              <a:t>tanta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demasiada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are so/too many people.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Se </a:t>
            </a:r>
            <a:r>
              <a:rPr lang="en-US" sz="1000" dirty="0" err="1">
                <a:latin typeface="Comic Sans MS" panose="030F0702030302020204" pitchFamily="66" charset="0"/>
              </a:rPr>
              <a:t>puede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probar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You can/can’t try on the clothes.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Los </a:t>
            </a:r>
            <a:r>
              <a:rPr lang="en-US" sz="1000" dirty="0" err="1">
                <a:latin typeface="Comic Sans MS" panose="030F0702030302020204" pitchFamily="66" charset="0"/>
              </a:rPr>
              <a:t>precios</a:t>
            </a:r>
            <a:r>
              <a:rPr lang="en-US" sz="1000" dirty="0">
                <a:latin typeface="Comic Sans MS" panose="030F0702030302020204" pitchFamily="66" charset="0"/>
              </a:rPr>
              <a:t> son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bajos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Prices are lower.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Las tiendas son </a:t>
            </a:r>
            <a:r>
              <a:rPr lang="en-US" sz="1000" dirty="0" err="1">
                <a:latin typeface="Comic Sans MS" panose="030F0702030302020204" pitchFamily="66" charset="0"/>
              </a:rPr>
              <a:t>muy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pequeñas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shops are very small.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</a:t>
            </a:r>
            <a:r>
              <a:rPr lang="en-US" sz="1000" dirty="0" err="1">
                <a:latin typeface="Comic Sans MS" panose="030F0702030302020204" pitchFamily="66" charset="0"/>
              </a:rPr>
              <a:t>tengo</a:t>
            </a:r>
            <a:r>
              <a:rPr lang="en-US" sz="1000" dirty="0">
                <a:latin typeface="Comic Sans MS" panose="030F0702030302020204" pitchFamily="66" charset="0"/>
              </a:rPr>
              <a:t> que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cola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(don’t) have to queue.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¿En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puedo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servirle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How may I help you?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Ayer </a:t>
            </a:r>
            <a:r>
              <a:rPr lang="en-US" sz="1000" dirty="0" err="1">
                <a:latin typeface="Comic Sans MS" panose="030F0702030302020204" pitchFamily="66" charset="0"/>
              </a:rPr>
              <a:t>compré</a:t>
            </a:r>
            <a:r>
              <a:rPr lang="en-US" sz="1000" dirty="0">
                <a:latin typeface="Comic Sans MS" panose="030F0702030302020204" pitchFamily="66" charset="0"/>
              </a:rPr>
              <a:t>… -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Yesterday I bought…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Hace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compré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A week ago I bought…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devolver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want to return…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cambiar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want to exchange…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jersey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this jumper</a:t>
            </a:r>
            <a:endParaRPr lang="en-US" sz="1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estevestido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traje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this dress/suit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esta</a:t>
            </a:r>
            <a:r>
              <a:rPr lang="en-US" sz="1000" dirty="0">
                <a:latin typeface="Comic Sans MS" panose="030F0702030302020204" pitchFamily="66" charset="0"/>
              </a:rPr>
              <a:t> camisa/</a:t>
            </a:r>
            <a:r>
              <a:rPr lang="en-US" sz="1000" dirty="0" err="1">
                <a:latin typeface="Comic Sans MS" panose="030F0702030302020204" pitchFamily="66" charset="0"/>
              </a:rPr>
              <a:t>camiseta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this shirt/t-shirt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corbata</a:t>
            </a:r>
            <a:r>
              <a:rPr lang="en-US" sz="1000" dirty="0">
                <a:latin typeface="Comic Sans MS" panose="030F0702030302020204" pitchFamily="66" charset="0"/>
              </a:rPr>
              <a:t>/falda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this tie/skirt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pantalones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these trousers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calcetines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zapatos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dirty="0">
                <a:solidFill>
                  <a:srgbClr val="FF6600"/>
                </a:solidFill>
                <a:latin typeface="Comic Sans MS" panose="030F0702030302020204" pitchFamily="66" charset="0"/>
              </a:rPr>
              <a:t>these socks/shoes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zapatillas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deporte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these trainers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es/son </a:t>
            </a:r>
            <a:r>
              <a:rPr lang="en-US" sz="1000" dirty="0" err="1">
                <a:latin typeface="Comic Sans MS" panose="030F0702030302020204" pitchFamily="66" charset="0"/>
              </a:rPr>
              <a:t>demasiado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because it is/they are too…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pequeño</a:t>
            </a:r>
            <a:r>
              <a:rPr lang="en-US" sz="1000" dirty="0">
                <a:latin typeface="Comic Sans MS" panose="030F0702030302020204" pitchFamily="66" charset="0"/>
              </a:rPr>
              <a:t>/a(s) - </a:t>
            </a:r>
            <a:r>
              <a:rPr lang="en-US" sz="1000" i="1" dirty="0">
                <a:solidFill>
                  <a:srgbClr val="FF0000"/>
                </a:solidFill>
                <a:latin typeface="Comic Sans MS" panose="030F0702030302020204" pitchFamily="66" charset="0"/>
              </a:rPr>
              <a:t>small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…largo/a(s) - </a:t>
            </a:r>
            <a:r>
              <a:rPr lang="en-US" sz="1000" i="1" dirty="0">
                <a:solidFill>
                  <a:srgbClr val="FF0000"/>
                </a:solidFill>
                <a:latin typeface="Comic Sans MS" panose="030F0702030302020204" pitchFamily="66" charset="0"/>
              </a:rPr>
              <a:t>long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es/son de mala </a:t>
            </a:r>
            <a:r>
              <a:rPr lang="en-US" sz="1000" dirty="0" err="1">
                <a:latin typeface="Comic Sans MS" panose="030F0702030302020204" pitchFamily="66" charset="0"/>
              </a:rPr>
              <a:t>calidad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because it is / they are poor 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no me </a:t>
            </a:r>
            <a:r>
              <a:rPr lang="en-US" sz="1000" dirty="0" err="1">
                <a:latin typeface="Comic Sans MS" panose="030F0702030302020204" pitchFamily="66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color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because I don’t like the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colour</a:t>
            </a: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EE2986F1-9199-413E-A834-88B76FEE8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936" y="2430478"/>
            <a:ext cx="2413374" cy="7114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latin typeface="Comic Sans MS" panose="030F0702030302020204" pitchFamily="66" charset="0"/>
              </a:rPr>
              <a:t>…</a:t>
            </a:r>
            <a:r>
              <a:rPr lang="en-US" sz="1000" b="1">
                <a:latin typeface="Comic Sans MS" panose="030F0702030302020204" pitchFamily="66" charset="0"/>
              </a:rPr>
              <a:t>práctico/a(s)</a:t>
            </a:r>
            <a:r>
              <a:rPr lang="en-US" sz="1000">
                <a:latin typeface="Comic Sans MS" panose="030F0702030302020204" pitchFamily="66" charset="0"/>
              </a:rPr>
              <a:t> - </a:t>
            </a:r>
            <a:r>
              <a:rPr lang="en-US" sz="1000" i="1">
                <a:solidFill>
                  <a:srgbClr val="FF6600"/>
                </a:solidFill>
                <a:latin typeface="Comic Sans MS" panose="030F0702030302020204" pitchFamily="66" charset="0"/>
              </a:rPr>
              <a:t>practical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latin typeface="Comic Sans MS" panose="030F0702030302020204" pitchFamily="66" charset="0"/>
              </a:rPr>
              <a:t>…</a:t>
            </a:r>
            <a:r>
              <a:rPr lang="en-US" sz="1000" b="1">
                <a:latin typeface="Comic Sans MS" panose="030F0702030302020204" pitchFamily="66" charset="0"/>
              </a:rPr>
              <a:t>sostenible(s)</a:t>
            </a:r>
            <a:r>
              <a:rPr lang="en-US" sz="1000">
                <a:latin typeface="Comic Sans MS" panose="030F0702030302020204" pitchFamily="66" charset="0"/>
              </a:rPr>
              <a:t> - </a:t>
            </a:r>
            <a:r>
              <a:rPr lang="en-US" sz="1000" i="1">
                <a:solidFill>
                  <a:srgbClr val="FF6600"/>
                </a:solidFill>
                <a:latin typeface="Comic Sans MS" panose="030F0702030302020204" pitchFamily="66" charset="0"/>
              </a:rPr>
              <a:t>sustainable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latin typeface="Comic Sans MS" panose="030F0702030302020204" pitchFamily="66" charset="0"/>
              </a:rPr>
              <a:t>…más barato/a(s) – </a:t>
            </a:r>
            <a:r>
              <a:rPr lang="en-US" sz="1000" i="1">
                <a:solidFill>
                  <a:srgbClr val="FF6600"/>
                </a:solidFill>
                <a:latin typeface="Comic Sans MS" panose="030F0702030302020204" pitchFamily="66" charset="0"/>
              </a:rPr>
              <a:t>cheaper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latin typeface="Comic Sans MS" panose="030F0702030302020204" pitchFamily="66" charset="0"/>
              </a:rPr>
              <a:t>…más caro/a(s) - </a:t>
            </a:r>
            <a:r>
              <a:rPr lang="en-US" sz="1000" i="1">
                <a:solidFill>
                  <a:srgbClr val="FF6600"/>
                </a:solidFill>
                <a:latin typeface="Comic Sans MS" panose="030F0702030302020204" pitchFamily="66" charset="0"/>
              </a:rPr>
              <a:t>more</a:t>
            </a:r>
            <a:r>
              <a:rPr lang="en-US" sz="1000">
                <a:latin typeface="Comic Sans MS" panose="030F0702030302020204" pitchFamily="66" charset="0"/>
              </a:rPr>
              <a:t> </a:t>
            </a:r>
            <a:r>
              <a:rPr lang="en-US" sz="1000" i="1">
                <a:solidFill>
                  <a:srgbClr val="FF6600"/>
                </a:solidFill>
                <a:latin typeface="Comic Sans MS" panose="030F0702030302020204" pitchFamily="66" charset="0"/>
              </a:rPr>
              <a:t>expensive</a:t>
            </a: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1C49D37A-0FEC-4B22-0AC7-D97972009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936" y="5931970"/>
            <a:ext cx="1711900" cy="387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grande</a:t>
            </a:r>
            <a:r>
              <a:rPr lang="en-US" sz="1000" dirty="0">
                <a:latin typeface="Comic Sans MS" panose="030F0702030302020204" pitchFamily="66" charset="0"/>
              </a:rPr>
              <a:t>(s)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ajustado</a:t>
            </a:r>
            <a:r>
              <a:rPr lang="en-US" sz="1000" b="1" dirty="0">
                <a:latin typeface="Comic Sans MS" panose="030F0702030302020204" pitchFamily="66" charset="0"/>
              </a:rPr>
              <a:t>/a(s)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tight</a:t>
            </a: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9F3FE57A-FA6E-1CD3-A695-E7DB06EE5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1768" y="6704814"/>
            <a:ext cx="8958717" cy="2811489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Dónde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prefieres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vivir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DB3C8B92-DD13-57E0-5376-06EEF25A9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369" y="6860143"/>
            <a:ext cx="4359881" cy="32595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Prefieres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vivir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campo o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 ciudad?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Do you prefer to live in the country or in the city?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Prefiero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vivir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 ciudad/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campo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prefer to live in the city/countryside because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…es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… que…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more/less… than…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menos</a:t>
            </a:r>
            <a:r>
              <a:rPr lang="en-US" sz="1000" dirty="0">
                <a:latin typeface="Comic Sans MS" panose="030F0702030302020204" pitchFamily="66" charset="0"/>
              </a:rPr>
              <a:t>… que…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is / there are more/less… than…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…es </a:t>
            </a:r>
            <a:r>
              <a:rPr lang="en-US" sz="1000" dirty="0" err="1">
                <a:latin typeface="Comic Sans MS" panose="030F0702030302020204" pitchFamily="66" charset="0"/>
              </a:rPr>
              <a:t>imposible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aburrirse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impossible to be bored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es lo bueno/</a:t>
            </a:r>
            <a:r>
              <a:rPr lang="en-US" sz="1000" dirty="0" err="1">
                <a:latin typeface="Comic Sans MS" panose="030F0702030302020204" pitchFamily="66" charset="0"/>
              </a:rPr>
              <a:t>malo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vivir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is the good/bad thing about living in…?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Lo</a:t>
            </a:r>
            <a:r>
              <a:rPr lang="en-US" sz="1000" dirty="0">
                <a:latin typeface="Comic Sans MS" panose="030F0702030302020204" pitchFamily="66" charset="0"/>
              </a:rPr>
              <a:t> bueno/</a:t>
            </a:r>
            <a:r>
              <a:rPr lang="en-US" sz="1000" dirty="0" err="1">
                <a:latin typeface="Comic Sans MS" panose="030F0702030302020204" pitchFamily="66" charset="0"/>
              </a:rPr>
              <a:t>malo</a:t>
            </a:r>
            <a:r>
              <a:rPr lang="en-US" sz="1000" dirty="0">
                <a:latin typeface="Comic Sans MS" panose="030F0702030302020204" pitchFamily="66" charset="0"/>
              </a:rPr>
              <a:t> de mi pueblo…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good/bad thing about my town…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Lo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positivo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negativo</a:t>
            </a:r>
            <a:r>
              <a:rPr lang="en-US" sz="1000" dirty="0">
                <a:latin typeface="Comic Sans MS" panose="030F0702030302020204" pitchFamily="66" charset="0"/>
              </a:rPr>
              <a:t> de mi ciudad es que…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positive/negative thing about my city is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tiene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polución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has a lot of pollution/people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…(no) es </a:t>
            </a:r>
            <a:r>
              <a:rPr lang="en-US" sz="1000" dirty="0" err="1">
                <a:latin typeface="Comic Sans MS" panose="030F0702030302020204" pitchFamily="66" charset="0"/>
              </a:rPr>
              <a:t>divertido</a:t>
            </a:r>
            <a:r>
              <a:rPr lang="en-US" sz="1000" dirty="0">
                <a:latin typeface="Comic Sans MS" panose="030F0702030302020204" pitchFamily="66" charset="0"/>
              </a:rPr>
              <a:t>/a -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it is (not) fun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…(no) es </a:t>
            </a:r>
            <a:r>
              <a:rPr lang="en-US" sz="1000" dirty="0" err="1">
                <a:latin typeface="Comic Sans MS" panose="030F0702030302020204" pitchFamily="66" charset="0"/>
              </a:rPr>
              <a:t>tranquilo</a:t>
            </a:r>
            <a:r>
              <a:rPr lang="en-US" sz="1000" dirty="0">
                <a:latin typeface="Comic Sans MS" panose="030F0702030302020204" pitchFamily="66" charset="0"/>
              </a:rPr>
              <a:t>/a -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it is (not) quiet</a:t>
            </a:r>
            <a:r>
              <a:rPr lang="en-US" sz="1000" dirty="0">
                <a:latin typeface="Comic Sans MS" panose="030F0702030302020204" pitchFamily="66" charset="0"/>
              </a:rPr>
              <a:t>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 costa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on the coast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las </a:t>
            </a:r>
            <a:r>
              <a:rPr lang="en-US" sz="1000" dirty="0" err="1">
                <a:latin typeface="Comic Sans MS" panose="030F0702030302020204" pitchFamily="66" charset="0"/>
              </a:rPr>
              <a:t>montañas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it is in the mountains</a:t>
            </a:r>
            <a:endParaRPr lang="en-US" sz="1000" dirty="0">
              <a:solidFill>
                <a:srgbClr val="FF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03ED53E9-338A-5105-7183-F6755CB9E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2900" y="6860144"/>
            <a:ext cx="4808385" cy="27197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hay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posibilidades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aren’t more job prospects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</a:t>
            </a:r>
            <a:r>
              <a:rPr lang="en-US" sz="1000" b="1" dirty="0">
                <a:latin typeface="Comic Sans MS" panose="030F0702030302020204" pitchFamily="66" charset="0"/>
              </a:rPr>
              <a:t>tanto </a:t>
            </a:r>
            <a:r>
              <a:rPr lang="en-US" sz="1000" b="1" dirty="0" err="1">
                <a:latin typeface="Comic Sans MS" panose="030F0702030302020204" pitchFamily="66" charset="0"/>
              </a:rPr>
              <a:t>tráfico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is so much traffic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</a:t>
            </a:r>
            <a:r>
              <a:rPr lang="en-US" sz="1000" b="1" dirty="0" err="1">
                <a:latin typeface="Comic Sans MS" panose="030F0702030302020204" pitchFamily="66" charset="0"/>
              </a:rPr>
              <a:t>tanta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are so many 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 (no) *se </a:t>
            </a:r>
            <a:r>
              <a:rPr lang="en-US" sz="1000" dirty="0" err="1">
                <a:latin typeface="Comic Sans MS" panose="030F0702030302020204" pitchFamily="66" charset="0"/>
              </a:rPr>
              <a:t>conoce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people (don’t) know each other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conozco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todos</a:t>
            </a:r>
            <a:r>
              <a:rPr lang="en-US" sz="1000" dirty="0">
                <a:latin typeface="Comic Sans MS" panose="030F0702030302020204" pitchFamily="66" charset="0"/>
              </a:rPr>
              <a:t> mis </a:t>
            </a:r>
            <a:r>
              <a:rPr lang="en-US" sz="1000" dirty="0" err="1">
                <a:latin typeface="Comic Sans MS" panose="030F0702030302020204" pitchFamily="66" charset="0"/>
              </a:rPr>
              <a:t>vecinos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know all my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neighbours</a:t>
            </a:r>
            <a:endParaRPr lang="en-US" sz="1000" i="1" dirty="0">
              <a:solidFill>
                <a:srgbClr val="FF66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gran </a:t>
            </a:r>
            <a:r>
              <a:rPr lang="en-US" sz="1000" b="1" dirty="0" err="1">
                <a:latin typeface="Comic Sans MS" panose="030F0702030302020204" pitchFamily="66" charset="0"/>
              </a:rPr>
              <a:t>variedad</a:t>
            </a:r>
            <a:r>
              <a:rPr lang="en-US" sz="1000" dirty="0">
                <a:latin typeface="Comic Sans MS" panose="030F0702030302020204" pitchFamily="66" charset="0"/>
              </a:rPr>
              <a:t> de tiendas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there is a large variety of shops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siempre</a:t>
            </a:r>
            <a:r>
              <a:rPr lang="en-US" sz="1000" dirty="0">
                <a:latin typeface="Comic Sans MS" panose="030F0702030302020204" pitchFamily="66" charset="0"/>
              </a:rPr>
              <a:t> hay algo que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dirty="0">
                <a:solidFill>
                  <a:srgbClr val="FF6600"/>
                </a:solidFill>
                <a:latin typeface="Comic Sans MS" panose="030F0702030302020204" pitchFamily="66" charset="0"/>
              </a:rPr>
              <a:t>there is always something to 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dinero,…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When I have more money,…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sea mayor,…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When I am older,…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dieciocho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años</a:t>
            </a:r>
            <a:r>
              <a:rPr lang="en-US" sz="1000" dirty="0">
                <a:latin typeface="Comic Sans MS" panose="030F0702030302020204" pitchFamily="66" charset="0"/>
              </a:rPr>
              <a:t>,..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When I am eighteen,…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casa pequeña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will buy a small house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viviré</a:t>
            </a:r>
            <a:r>
              <a:rPr lang="en-US" sz="1000" dirty="0">
                <a:latin typeface="Comic Sans MS" panose="030F0702030302020204" pitchFamily="66" charset="0"/>
              </a:rPr>
              <a:t> con mi novio/a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will live with my boyfriend/girlfriend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compartiremos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piso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we will share a flat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Cambiarías</a:t>
            </a:r>
            <a:r>
              <a:rPr lang="en-US" sz="1000" dirty="0">
                <a:latin typeface="Comic Sans MS" panose="030F0702030302020204" pitchFamily="66" charset="0"/>
              </a:rPr>
              <a:t> algo de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zona?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Would you change anything about your area?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Cambiaría</a:t>
            </a:r>
            <a:r>
              <a:rPr lang="en-US" sz="1000" dirty="0">
                <a:latin typeface="Comic Sans MS" panose="030F0702030302020204" pitchFamily="66" charset="0"/>
              </a:rPr>
              <a:t>/Mejoraría…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would change/improve…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encantaría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would love/like…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Preferiría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Construiría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would prefer/build…</a:t>
            </a:r>
          </a:p>
        </p:txBody>
      </p:sp>
      <p:pic>
        <p:nvPicPr>
          <p:cNvPr id="10" name="Picture 9" descr="A map of the united states&#10;&#10;AI-generated content may be incorrect.">
            <a:extLst>
              <a:ext uri="{FF2B5EF4-FFF2-40B4-BE49-F238E27FC236}">
                <a16:creationId xmlns:a16="http://schemas.microsoft.com/office/drawing/2014/main" id="{3684D71C-0061-0572-8BFD-33B0FB8E8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8162">
            <a:off x="2835720" y="1244014"/>
            <a:ext cx="755156" cy="755156"/>
          </a:xfrm>
          <a:prstGeom prst="rect">
            <a:avLst/>
          </a:prstGeom>
        </p:spPr>
      </p:pic>
      <p:pic>
        <p:nvPicPr>
          <p:cNvPr id="14" name="Picture 13" descr="A colorful arrows pointing to different directions&#10;&#10;AI-generated content may be incorrect.">
            <a:extLst>
              <a:ext uri="{FF2B5EF4-FFF2-40B4-BE49-F238E27FC236}">
                <a16:creationId xmlns:a16="http://schemas.microsoft.com/office/drawing/2014/main" id="{67F7077E-400A-F266-6A41-015C1255D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549" y="4950042"/>
            <a:ext cx="675248" cy="675248"/>
          </a:xfrm>
          <a:prstGeom prst="rect">
            <a:avLst/>
          </a:prstGeom>
        </p:spPr>
      </p:pic>
      <p:pic>
        <p:nvPicPr>
          <p:cNvPr id="16" name="Picture 15" descr="A colorful buildings with clouds&#10;&#10;AI-generated content may be incorrect.">
            <a:extLst>
              <a:ext uri="{FF2B5EF4-FFF2-40B4-BE49-F238E27FC236}">
                <a16:creationId xmlns:a16="http://schemas.microsoft.com/office/drawing/2014/main" id="{3440DA3E-1526-563C-9B5D-358AFCE2C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23" y="4695210"/>
            <a:ext cx="861552" cy="861552"/>
          </a:xfrm>
          <a:prstGeom prst="rect">
            <a:avLst/>
          </a:prstGeom>
        </p:spPr>
      </p:pic>
      <p:pic>
        <p:nvPicPr>
          <p:cNvPr id="19" name="Picture 18" descr="A shopping cart with a basket on it&#10;&#10;AI-generated content may be incorrect.">
            <a:extLst>
              <a:ext uri="{FF2B5EF4-FFF2-40B4-BE49-F238E27FC236}">
                <a16:creationId xmlns:a16="http://schemas.microsoft.com/office/drawing/2014/main" id="{6159DFD5-3EC9-400B-F4C0-33C81C103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25" y="5199863"/>
            <a:ext cx="1009368" cy="1009368"/>
          </a:xfrm>
          <a:prstGeom prst="rect">
            <a:avLst/>
          </a:prstGeom>
        </p:spPr>
      </p:pic>
      <p:pic>
        <p:nvPicPr>
          <p:cNvPr id="22" name="Picture 21" descr="A group of houses with trees and bushes&#10;&#10;AI-generated content may be incorrect.">
            <a:extLst>
              <a:ext uri="{FF2B5EF4-FFF2-40B4-BE49-F238E27FC236}">
                <a16:creationId xmlns:a16="http://schemas.microsoft.com/office/drawing/2014/main" id="{5C70CC94-3491-0436-C94E-A126D83AC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748" y="7836465"/>
            <a:ext cx="717246" cy="71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A5766-CA50-B7C1-2BD8-F7846E575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7D62F1F-BDF1-A542-07BA-89259411A529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6 – Mi barrio y yo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4D37C5-CAD9-AC03-91BF-3571F54CF5B0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5D47A853-AB52-9AC2-BEAE-571EA5977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4" y="372535"/>
            <a:ext cx="3794453" cy="7005904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5 – Un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intercambio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cultural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es lo </a:t>
            </a:r>
            <a:r>
              <a:rPr lang="en-US" sz="1000" dirty="0" err="1">
                <a:latin typeface="Comic Sans MS" panose="030F0702030302020204" pitchFamily="66" charset="0"/>
              </a:rPr>
              <a:t>mejor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pueblo/ciudad? - </a:t>
            </a:r>
            <a:r>
              <a:rPr lang="en-US" sz="1000" dirty="0">
                <a:solidFill>
                  <a:srgbClr val="FF6600"/>
                </a:solidFill>
                <a:latin typeface="Comic Sans MS" panose="030F0702030302020204" pitchFamily="66" charset="0"/>
              </a:rPr>
              <a:t>What is the best thing about your town/city?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 pueblo/ciudad es…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My town/city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divertido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fun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moderno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modern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precioso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beautiful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muy</a:t>
            </a:r>
            <a:r>
              <a:rPr lang="en-US" sz="1000" dirty="0">
                <a:latin typeface="Comic Sans MS" panose="030F0702030302020204" pitchFamily="66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</a:rPr>
              <a:t>dinámico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very dynamic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Lo bueno/</a:t>
            </a:r>
            <a:r>
              <a:rPr lang="en-US" sz="1000" dirty="0" err="1">
                <a:latin typeface="Comic Sans MS" panose="030F0702030302020204" pitchFamily="66" charset="0"/>
              </a:rPr>
              <a:t>mejor</a:t>
            </a:r>
            <a:r>
              <a:rPr lang="en-US" sz="1000" dirty="0">
                <a:latin typeface="Comic Sans MS" panose="030F0702030302020204" pitchFamily="66" charset="0"/>
              </a:rPr>
              <a:t> es…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good/best thing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comida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the 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Cuál</a:t>
            </a:r>
            <a:r>
              <a:rPr lang="en-US" sz="1000" dirty="0">
                <a:latin typeface="Comic Sans MS" panose="030F0702030302020204" pitchFamily="66" charset="0"/>
              </a:rPr>
              <a:t> es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favorito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pueblo/ciudad/zona?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is your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favourite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place in your town/city/area?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 </a:t>
            </a:r>
            <a:r>
              <a:rPr lang="en-US" sz="1000" dirty="0" err="1">
                <a:latin typeface="Comic Sans MS" panose="030F0702030302020204" pitchFamily="66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favorito</a:t>
            </a:r>
            <a:r>
              <a:rPr lang="en-US" sz="1000" dirty="0">
                <a:latin typeface="Comic Sans MS" panose="030F0702030302020204" pitchFamily="66" charset="0"/>
              </a:rPr>
              <a:t> es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mercado / </a:t>
            </a:r>
            <a:r>
              <a:rPr lang="en-US" sz="1000" dirty="0" err="1">
                <a:latin typeface="Comic Sans MS" panose="030F0702030302020204" pitchFamily="66" charset="0"/>
              </a:rPr>
              <a:t>parque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My </a:t>
            </a:r>
            <a:r>
              <a:rPr lang="en-US" sz="1000" i="1" dirty="0" err="1">
                <a:solidFill>
                  <a:srgbClr val="FF6600"/>
                </a:solidFill>
                <a:latin typeface="Comic Sans MS" panose="030F0702030302020204" pitchFamily="66" charset="0"/>
              </a:rPr>
              <a:t>favourite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 place is the market/park.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hiciste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ayer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did you do yesterday?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hiciste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pasada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did you do last week?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Ayer / La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Yesterday / Last week…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alquilamos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bicicletas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we rented some bicycles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compré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bought…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fruta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lots of fruit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unos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zapatos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nuevos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some new shoes</a:t>
            </a:r>
            <a:r>
              <a:rPr lang="en-US" sz="1000" dirty="0">
                <a:latin typeface="Comic Sans MS" panose="030F0702030302020204" pitchFamily="66" charset="0"/>
              </a:rPr>
              <a:t>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fui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 la playa / al </a:t>
            </a:r>
            <a:r>
              <a:rPr lang="en-US" sz="1000" dirty="0" err="1">
                <a:latin typeface="Comic Sans MS" panose="030F0702030302020204" pitchFamily="66" charset="0"/>
              </a:rPr>
              <a:t>estadio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to the beach / stadium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 un </a:t>
            </a:r>
            <a:r>
              <a:rPr lang="en-US" sz="1000" dirty="0" err="1">
                <a:latin typeface="Comic Sans MS" panose="030F0702030302020204" pitchFamily="66" charset="0"/>
              </a:rPr>
              <a:t>concierto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restaurante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to a concert/restaurant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vas a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fin de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What are you going to do this weekend?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Primero…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First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Luego…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Later/Afterwards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Me/Nos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I/We would like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Podremos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We could/will be able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Queremos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I/We want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Voy/Vamos 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am / We are going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salir</a:t>
            </a:r>
            <a:r>
              <a:rPr lang="en-US" sz="1000" dirty="0">
                <a:latin typeface="Comic Sans MS" panose="030F0702030302020204" pitchFamily="66" charset="0"/>
              </a:rPr>
              <a:t> a comer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go out to eat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compras</a:t>
            </a:r>
            <a:r>
              <a:rPr lang="en-US" sz="1000" dirty="0">
                <a:latin typeface="Comic Sans MS" panose="030F0702030302020204" pitchFamily="66" charset="0"/>
              </a:rPr>
              <a:t> / a la playa 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go shopping / to the beach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visitar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castillo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visit the castle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visitar</a:t>
            </a:r>
            <a:r>
              <a:rPr lang="en-US" sz="1000" dirty="0">
                <a:latin typeface="Comic Sans MS" panose="030F0702030302020204" pitchFamily="66" charset="0"/>
              </a:rPr>
              <a:t> sitios </a:t>
            </a:r>
            <a:r>
              <a:rPr lang="en-US" sz="1000" dirty="0" err="1">
                <a:latin typeface="Comic Sans MS" panose="030F0702030302020204" pitchFamily="66" charset="0"/>
              </a:rPr>
              <a:t>históricos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visit historic places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helados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buy ice creams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participar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muchos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eventos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participate in lots of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Jugaré</a:t>
            </a:r>
            <a:r>
              <a:rPr lang="en-US" sz="1000" dirty="0">
                <a:latin typeface="Comic Sans MS" panose="030F0702030302020204" pitchFamily="66" charset="0"/>
              </a:rPr>
              <a:t> 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will play…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Iré</a:t>
            </a:r>
            <a:r>
              <a:rPr lang="en-US" sz="1000" dirty="0">
                <a:latin typeface="Comic Sans MS" panose="030F0702030302020204" pitchFamily="66" charset="0"/>
              </a:rPr>
              <a:t> (a la playa) para…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I will go (to the beach) in order 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celebrar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disfrutar</a:t>
            </a:r>
            <a:r>
              <a:rPr lang="en-US" sz="1000" dirty="0">
                <a:latin typeface="Comic Sans MS" panose="030F0702030302020204" pitchFamily="66" charset="0"/>
              </a:rPr>
              <a:t> de…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celebrate / enjoy…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tomar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sol -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</a:rPr>
              <a:t>to sunbathe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29DC4C24-77AF-8A25-7C47-0182E7098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5" y="7451412"/>
            <a:ext cx="3790552" cy="2074095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DEMONSTRATIVE ADJECTIVES IN SPANISH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Demonstrative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adjectives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 to point out a specific thing or person, or to emphasize something. 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15">
            <a:extLst>
              <a:ext uri="{FF2B5EF4-FFF2-40B4-BE49-F238E27FC236}">
                <a16:creationId xmlns:a16="http://schemas.microsoft.com/office/drawing/2014/main" id="{8A1387F9-82CE-7FFC-F225-9F76FD049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673308"/>
              </p:ext>
            </p:extLst>
          </p:nvPr>
        </p:nvGraphicFramePr>
        <p:xfrm>
          <a:off x="154368" y="8002169"/>
          <a:ext cx="3646772" cy="153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1693">
                  <a:extLst>
                    <a:ext uri="{9D8B030D-6E8A-4147-A177-3AD203B41FA5}">
                      <a16:colId xmlns:a16="http://schemas.microsoft.com/office/drawing/2014/main" val="538820453"/>
                    </a:ext>
                  </a:extLst>
                </a:gridCol>
                <a:gridCol w="911693">
                  <a:extLst>
                    <a:ext uri="{9D8B030D-6E8A-4147-A177-3AD203B41FA5}">
                      <a16:colId xmlns:a16="http://schemas.microsoft.com/office/drawing/2014/main" val="746274158"/>
                    </a:ext>
                  </a:extLst>
                </a:gridCol>
                <a:gridCol w="911693">
                  <a:extLst>
                    <a:ext uri="{9D8B030D-6E8A-4147-A177-3AD203B41FA5}">
                      <a16:colId xmlns:a16="http://schemas.microsoft.com/office/drawing/2014/main" val="1732571263"/>
                    </a:ext>
                  </a:extLst>
                </a:gridCol>
                <a:gridCol w="911693">
                  <a:extLst>
                    <a:ext uri="{9D8B030D-6E8A-4147-A177-3AD203B41FA5}">
                      <a16:colId xmlns:a16="http://schemas.microsoft.com/office/drawing/2014/main" val="304215886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SINGULAR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PLURAL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086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Comic Sans MS" panose="030F0702030302020204" pitchFamily="66" charset="0"/>
                        </a:rPr>
                        <a:t>Masculine </a:t>
                      </a:r>
                    </a:p>
                  </a:txBody>
                  <a:tcPr>
                    <a:solidFill>
                      <a:srgbClr val="E6D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err="1">
                          <a:latin typeface="Comic Sans MS" panose="030F0702030302020204" pitchFamily="66" charset="0"/>
                        </a:rPr>
                        <a:t>Feminine</a:t>
                      </a:r>
                      <a:endParaRPr lang="es-ES" sz="8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E6D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Comic Sans MS" panose="030F0702030302020204" pitchFamily="66" charset="0"/>
                        </a:rPr>
                        <a:t>Masculine</a:t>
                      </a:r>
                    </a:p>
                  </a:txBody>
                  <a:tcPr>
                    <a:solidFill>
                      <a:srgbClr val="FFE4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err="1">
                          <a:latin typeface="Comic Sans MS" panose="030F0702030302020204" pitchFamily="66" charset="0"/>
                        </a:rPr>
                        <a:t>Feminine</a:t>
                      </a:r>
                      <a:endParaRPr lang="es-ES" sz="8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E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849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Este niño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This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Esta niña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This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Estos niños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These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boys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Estas niñas 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These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girls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173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Ese niño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That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Esa niña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That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Esos niños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Those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boys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Esas niñas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Those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girls</a:t>
                      </a:r>
                      <a:endParaRPr lang="es-ES" sz="800" b="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955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Aquel niño</a:t>
                      </a:r>
                      <a:endParaRPr lang="es-ES" sz="800" b="0" i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That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over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there)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Aquella niña</a:t>
                      </a:r>
                      <a:endParaRPr lang="es-ES" sz="800" b="0" i="1" dirty="0">
                        <a:solidFill>
                          <a:srgbClr val="FF3399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That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(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over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there)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Aquellos niños</a:t>
                      </a:r>
                      <a:endParaRPr lang="es-ES" sz="800" b="0" i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Those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boys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over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there)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i="0" dirty="0">
                          <a:solidFill>
                            <a:srgbClr val="FF3399"/>
                          </a:solidFill>
                          <a:latin typeface="Comic Sans MS" panose="030F0702030302020204" pitchFamily="66" charset="0"/>
                        </a:rPr>
                        <a:t>Aquellas niñas</a:t>
                      </a:r>
                      <a:endParaRPr lang="es-ES" sz="800" b="0" i="1" dirty="0">
                        <a:solidFill>
                          <a:srgbClr val="FF3399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Those 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girls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s-ES" sz="800" b="0" i="1" dirty="0" err="1">
                          <a:latin typeface="Comic Sans MS" panose="030F0702030302020204" pitchFamily="66" charset="0"/>
                        </a:rPr>
                        <a:t>over</a:t>
                      </a:r>
                      <a:r>
                        <a:rPr lang="es-ES" sz="800" b="0" i="1" dirty="0">
                          <a:latin typeface="Comic Sans MS" panose="030F0702030302020204" pitchFamily="66" charset="0"/>
                        </a:rPr>
                        <a:t> there)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358673"/>
                  </a:ext>
                </a:extLst>
              </a:tr>
            </a:tbl>
          </a:graphicData>
        </a:graphic>
      </p:graphicFrame>
      <p:sp>
        <p:nvSpPr>
          <p:cNvPr id="14" name="Text Box 2">
            <a:extLst>
              <a:ext uri="{FF2B5EF4-FFF2-40B4-BE49-F238E27FC236}">
                <a16:creationId xmlns:a16="http://schemas.microsoft.com/office/drawing/2014/main" id="{60110A3F-1CDB-0CC6-A418-8D9D537D1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612" y="372535"/>
            <a:ext cx="3975100" cy="5441478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PERFECT TENSE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Perfect Tense is used to talk about what you </a:t>
            </a:r>
            <a:r>
              <a:rPr lang="en-GB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have done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For example:</a:t>
            </a:r>
          </a:p>
          <a:p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He descargado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unas canciones nuevas.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i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000" b="1" i="1" dirty="0">
                <a:solidFill>
                  <a:srgbClr val="F67B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downloaded </a:t>
            </a:r>
            <a:r>
              <a:rPr lang="en-GB" sz="1000" i="1" dirty="0">
                <a:solidFill>
                  <a:srgbClr val="F67B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new songs. </a:t>
            </a:r>
            <a:endParaRPr lang="es-ES" sz="1000" dirty="0">
              <a:solidFill>
                <a:srgbClr val="F67B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perfect tense is used by using the verb </a:t>
            </a:r>
            <a:r>
              <a:rPr lang="en-GB" sz="1000" b="1" i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present tense and the past participle of the verb. The past participle is formed by removing the infinitive ending and adding the endings –ado (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), -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(er), -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</a:p>
          <a:p>
            <a:pPr marR="102235">
              <a:tabLst>
                <a:tab pos="281305" algn="l"/>
              </a:tabLs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to form the past participle</a:t>
            </a:r>
          </a:p>
          <a:p>
            <a:pPr marL="171450" marR="102235" indent="-171450"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s-ES" sz="1000" dirty="0" err="1">
                <a:latin typeface="Comic Sans MS" panose="030F0702030302020204" pitchFamily="66" charset="0"/>
              </a:rPr>
              <a:t>For</a:t>
            </a:r>
            <a:r>
              <a:rPr lang="es-ES" sz="1000" dirty="0">
                <a:latin typeface="Comic Sans MS" panose="030F0702030302020204" pitchFamily="66" charset="0"/>
              </a:rPr>
              <a:t> </a:t>
            </a:r>
            <a:r>
              <a:rPr lang="es-ES" sz="1000" b="1" dirty="0">
                <a:latin typeface="Comic Sans MS" panose="030F0702030302020204" pitchFamily="66" charset="0"/>
              </a:rPr>
              <a:t>–ar </a:t>
            </a:r>
            <a:r>
              <a:rPr lang="es-ES" sz="1000" dirty="0" err="1">
                <a:latin typeface="Comic Sans MS" panose="030F0702030302020204" pitchFamily="66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</a:rPr>
              <a:t>remove</a:t>
            </a:r>
            <a:r>
              <a:rPr lang="es-ES" sz="1000" dirty="0">
                <a:latin typeface="Comic Sans MS" panose="030F0702030302020204" pitchFamily="66" charset="0"/>
              </a:rPr>
              <a:t> –ar and </a:t>
            </a:r>
            <a:r>
              <a:rPr lang="es-ES" sz="1000" dirty="0" err="1">
                <a:latin typeface="Comic Sans MS" panose="030F0702030302020204" pitchFamily="66" charset="0"/>
              </a:rPr>
              <a:t>add</a:t>
            </a:r>
            <a:r>
              <a:rPr lang="es-ES" sz="1000" dirty="0">
                <a:latin typeface="Comic Sans MS" panose="030F0702030302020204" pitchFamily="66" charset="0"/>
              </a:rPr>
              <a:t> 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–</a:t>
            </a:r>
            <a:r>
              <a:rPr lang="es-ES" sz="10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ado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. </a:t>
            </a:r>
            <a:r>
              <a:rPr lang="es-ES" sz="1000" dirty="0">
                <a:latin typeface="Comic Sans MS" panose="030F0702030302020204" pitchFamily="66" charset="0"/>
              </a:rPr>
              <a:t>(Cantar &gt; Cant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ado</a:t>
            </a:r>
            <a:r>
              <a:rPr lang="es-ES" sz="1000" dirty="0">
                <a:latin typeface="Comic Sans MS" panose="030F0702030302020204" pitchFamily="66" charset="0"/>
              </a:rPr>
              <a:t>)</a:t>
            </a:r>
          </a:p>
          <a:p>
            <a:pPr marL="171450" marR="102235" indent="-171450"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s-ES" sz="1000" dirty="0" err="1">
                <a:latin typeface="Comic Sans MS" panose="030F0702030302020204" pitchFamily="66" charset="0"/>
              </a:rPr>
              <a:t>For</a:t>
            </a:r>
            <a:r>
              <a:rPr lang="es-ES" sz="1000" dirty="0">
                <a:latin typeface="Comic Sans MS" panose="030F0702030302020204" pitchFamily="66" charset="0"/>
              </a:rPr>
              <a:t> </a:t>
            </a:r>
            <a:r>
              <a:rPr lang="es-ES" sz="1000" b="1" dirty="0">
                <a:latin typeface="Comic Sans MS" panose="030F0702030302020204" pitchFamily="66" charset="0"/>
              </a:rPr>
              <a:t>–</a:t>
            </a:r>
            <a:r>
              <a:rPr lang="es-ES" sz="1000" b="1" dirty="0" err="1">
                <a:latin typeface="Comic Sans MS" panose="030F0702030302020204" pitchFamily="66" charset="0"/>
              </a:rPr>
              <a:t>er</a:t>
            </a:r>
            <a:r>
              <a:rPr lang="es-ES" sz="1000" b="1" dirty="0">
                <a:latin typeface="Comic Sans MS" panose="030F0702030302020204" pitchFamily="66" charset="0"/>
              </a:rPr>
              <a:t> and –ir </a:t>
            </a:r>
            <a:r>
              <a:rPr lang="es-ES" sz="1000" dirty="0" err="1">
                <a:latin typeface="Comic Sans MS" panose="030F0702030302020204" pitchFamily="66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</a:rPr>
              <a:t>remove</a:t>
            </a:r>
            <a:r>
              <a:rPr lang="es-ES" sz="1000" dirty="0">
                <a:latin typeface="Comic Sans MS" panose="030F0702030302020204" pitchFamily="66" charset="0"/>
              </a:rPr>
              <a:t> –</a:t>
            </a:r>
            <a:r>
              <a:rPr lang="es-ES" sz="1000" dirty="0" err="1">
                <a:latin typeface="Comic Sans MS" panose="030F0702030302020204" pitchFamily="66" charset="0"/>
              </a:rPr>
              <a:t>er</a:t>
            </a:r>
            <a:r>
              <a:rPr lang="es-ES" sz="1000" dirty="0">
                <a:latin typeface="Comic Sans MS" panose="030F0702030302020204" pitchFamily="66" charset="0"/>
              </a:rPr>
              <a:t>/-ir and </a:t>
            </a:r>
            <a:r>
              <a:rPr lang="es-ES" sz="1000" dirty="0" err="1">
                <a:latin typeface="Comic Sans MS" panose="030F0702030302020204" pitchFamily="66" charset="0"/>
              </a:rPr>
              <a:t>add</a:t>
            </a:r>
            <a:r>
              <a:rPr lang="es-ES" sz="1000" dirty="0">
                <a:latin typeface="Comic Sans MS" panose="030F0702030302020204" pitchFamily="66" charset="0"/>
              </a:rPr>
              <a:t> </a:t>
            </a:r>
            <a:r>
              <a:rPr lang="es-ES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–ido. </a:t>
            </a:r>
            <a:r>
              <a:rPr lang="es-ES" sz="1000" dirty="0">
                <a:latin typeface="Comic Sans MS" panose="030F0702030302020204" pitchFamily="66" charset="0"/>
              </a:rPr>
              <a:t>(Leer &gt; le</a:t>
            </a:r>
            <a:r>
              <a:rPr lang="es-ES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ído</a:t>
            </a:r>
            <a:r>
              <a:rPr lang="es-ES" sz="1000" dirty="0">
                <a:latin typeface="Comic Sans MS" panose="030F0702030302020204" pitchFamily="66" charset="0"/>
              </a:rPr>
              <a:t> / vivir &gt; viv</a:t>
            </a:r>
            <a:r>
              <a:rPr lang="es-ES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ido</a:t>
            </a:r>
            <a:r>
              <a:rPr lang="es-ES" sz="1000" dirty="0">
                <a:latin typeface="Comic Sans MS" panose="030F0702030302020204" pitchFamily="66" charset="0"/>
              </a:rPr>
              <a:t>)</a:t>
            </a:r>
            <a:endParaRPr lang="es-ES" sz="1000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endParaRPr lang="es-ES" sz="8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Irregular </a:t>
            </a:r>
            <a:r>
              <a:rPr lang="es-ES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past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participles</a:t>
            </a:r>
            <a:endParaRPr lang="es-ES" sz="1000" b="1" u="sng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tabLst>
                <a:tab pos="281305" algn="l"/>
              </a:tabLs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 in English, some past participles are irregular. 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marR="102235" indent="-171450">
              <a:buFont typeface="Arial" panose="020B0604020202020204" pitchFamily="34" charset="0"/>
              <a:buChar char="•"/>
              <a:tabLst>
                <a:tab pos="281305" algn="l"/>
              </a:tabLst>
            </a:pP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GB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1">
            <a:extLst>
              <a:ext uri="{FF2B5EF4-FFF2-40B4-BE49-F238E27FC236}">
                <a16:creationId xmlns:a16="http://schemas.microsoft.com/office/drawing/2014/main" id="{E437A101-1BF9-9016-5D9C-CCA58C32C5BF}"/>
              </a:ext>
            </a:extLst>
          </p:cNvPr>
          <p:cNvSpPr txBox="1"/>
          <p:nvPr/>
        </p:nvSpPr>
        <p:spPr>
          <a:xfrm>
            <a:off x="4041500" y="1947348"/>
            <a:ext cx="2233930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</a:rPr>
              <a:t>PRESENT OF “HABER” (to have)</a:t>
            </a:r>
            <a:endParaRPr lang="en-GB" sz="1000" b="1" u="sng" dirty="0">
              <a:effectLst/>
              <a:latin typeface="Comic Sans MS" panose="030F0702030302020204" pitchFamily="66" charset="0"/>
            </a:endParaRPr>
          </a:p>
          <a:p>
            <a:r>
              <a:rPr lang="en-GB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Yo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b="1" u="sng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he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</a:rPr>
              <a:t>(I have)</a:t>
            </a:r>
            <a:endParaRPr lang="es-ES" sz="1000" dirty="0">
              <a:effectLst/>
              <a:latin typeface="Comic Sans MS" panose="030F0702030302020204" pitchFamily="66" charset="0"/>
            </a:endParaRPr>
          </a:p>
          <a:p>
            <a:r>
              <a:rPr lang="en-GB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Tú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b="1" u="sng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has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</a:rPr>
              <a:t>(you have)</a:t>
            </a:r>
            <a:endParaRPr lang="es-ES" sz="1000" dirty="0">
              <a:effectLst/>
              <a:latin typeface="Comic Sans MS" panose="030F0702030302020204" pitchFamily="66" charset="0"/>
            </a:endParaRPr>
          </a:p>
          <a:p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Él</a:t>
            </a:r>
            <a:r>
              <a:rPr lang="es-ES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s-ES" sz="1000" b="1" u="sng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ha</a:t>
            </a:r>
            <a:r>
              <a:rPr lang="es-ES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/ </a:t>
            </a:r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ella</a:t>
            </a:r>
            <a:r>
              <a:rPr lang="es-ES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s-ES" sz="1000" b="1" u="sng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ha</a:t>
            </a:r>
            <a:r>
              <a:rPr lang="es-ES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s-ES" sz="1000" dirty="0">
                <a:effectLst/>
                <a:latin typeface="Comic Sans MS" panose="030F0702030302020204" pitchFamily="66" charset="0"/>
              </a:rPr>
              <a:t>(he has / </a:t>
            </a:r>
            <a:r>
              <a:rPr lang="es-ES" sz="1000" dirty="0" err="1">
                <a:effectLst/>
                <a:latin typeface="Comic Sans MS" panose="030F0702030302020204" pitchFamily="66" charset="0"/>
              </a:rPr>
              <a:t>she</a:t>
            </a:r>
            <a:r>
              <a:rPr lang="es-ES" sz="1000" dirty="0">
                <a:effectLst/>
                <a:latin typeface="Comic Sans MS" panose="030F0702030302020204" pitchFamily="66" charset="0"/>
              </a:rPr>
              <a:t> has)</a:t>
            </a:r>
          </a:p>
          <a:p>
            <a:r>
              <a:rPr lang="en-GB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Nosotros</a:t>
            </a:r>
            <a:r>
              <a:rPr lang="en-GB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/as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b="1" u="sng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hemos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</a:rPr>
              <a:t>(we have)</a:t>
            </a:r>
            <a:endParaRPr lang="es-ES" sz="1000" dirty="0">
              <a:effectLst/>
              <a:latin typeface="Comic Sans MS" panose="030F0702030302020204" pitchFamily="66" charset="0"/>
            </a:endParaRPr>
          </a:p>
          <a:p>
            <a:r>
              <a:rPr lang="en-GB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Vosotros</a:t>
            </a:r>
            <a:r>
              <a:rPr lang="en-GB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/as </a:t>
            </a:r>
            <a:r>
              <a:rPr lang="en-GB" sz="1000" b="1" u="sng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habéis</a:t>
            </a:r>
            <a:r>
              <a:rPr lang="en-GB" sz="1000" dirty="0">
                <a:effectLst/>
                <a:latin typeface="Comic Sans MS" panose="030F0702030302020204" pitchFamily="66" charset="0"/>
              </a:rPr>
              <a:t> (you all have)</a:t>
            </a:r>
            <a:endParaRPr lang="es-ES" sz="1000" dirty="0">
              <a:effectLst/>
              <a:latin typeface="Comic Sans MS" panose="030F0702030302020204" pitchFamily="66" charset="0"/>
            </a:endParaRPr>
          </a:p>
          <a:p>
            <a:r>
              <a:rPr lang="en-GB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Ellos</a:t>
            </a:r>
            <a:r>
              <a:rPr lang="en-GB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/as </a:t>
            </a:r>
            <a:r>
              <a:rPr lang="en-GB" sz="1000" b="1" u="sng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han</a:t>
            </a:r>
            <a:r>
              <a:rPr lang="en-GB" sz="1000" b="1" dirty="0"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</a:rPr>
              <a:t>(they have)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2">
            <a:extLst>
              <a:ext uri="{FF2B5EF4-FFF2-40B4-BE49-F238E27FC236}">
                <a16:creationId xmlns:a16="http://schemas.microsoft.com/office/drawing/2014/main" id="{EFC6E918-A4BB-9854-F620-29C7F58EDFEB}"/>
              </a:ext>
            </a:extLst>
          </p:cNvPr>
          <p:cNvSpPr txBox="1"/>
          <p:nvPr/>
        </p:nvSpPr>
        <p:spPr>
          <a:xfrm>
            <a:off x="6654891" y="1947347"/>
            <a:ext cx="1201391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</a:rPr>
              <a:t>PARTICIPLE</a:t>
            </a:r>
          </a:p>
          <a:p>
            <a:r>
              <a:rPr lang="es-ES" sz="1000" dirty="0">
                <a:latin typeface="Comic Sans MS" panose="030F0702030302020204" pitchFamily="66" charset="0"/>
              </a:rPr>
              <a:t>h</a:t>
            </a:r>
            <a:r>
              <a:rPr lang="es-ES" sz="1000" dirty="0">
                <a:effectLst/>
                <a:latin typeface="Comic Sans MS" panose="030F0702030302020204" pitchFamily="66" charset="0"/>
              </a:rPr>
              <a:t>abl</a:t>
            </a:r>
            <a:r>
              <a:rPr lang="es-ES" sz="10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ado</a:t>
            </a:r>
            <a:r>
              <a:rPr lang="es-ES" sz="1000" dirty="0">
                <a:effectLst/>
                <a:latin typeface="Comic Sans MS" panose="030F0702030302020204" pitchFamily="66" charset="0"/>
              </a:rPr>
              <a:t> (</a:t>
            </a:r>
            <a:r>
              <a:rPr lang="es-ES" sz="1000" dirty="0" err="1">
                <a:effectLst/>
                <a:latin typeface="Comic Sans MS" panose="030F0702030302020204" pitchFamily="66" charset="0"/>
              </a:rPr>
              <a:t>talked</a:t>
            </a:r>
            <a:r>
              <a:rPr lang="es-ES" sz="1000" dirty="0">
                <a:latin typeface="Comic Sans MS" panose="030F0702030302020204" pitchFamily="66" charset="0"/>
              </a:rPr>
              <a:t>)</a:t>
            </a: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cant</a:t>
            </a:r>
            <a:r>
              <a:rPr lang="es-ES" sz="10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</a:t>
            </a:r>
            <a:r>
              <a:rPr lang="es-ES" sz="10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eaten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</a:t>
            </a:r>
            <a:r>
              <a:rPr lang="es-ES" sz="1000" b="1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drunk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</a:t>
            </a:r>
            <a:r>
              <a:rPr lang="es-ES" sz="10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ído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viv</a:t>
            </a:r>
            <a:r>
              <a:rPr lang="es-ES" sz="1000" b="1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lived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5">
            <a:extLst>
              <a:ext uri="{FF2B5EF4-FFF2-40B4-BE49-F238E27FC236}">
                <a16:creationId xmlns:a16="http://schemas.microsoft.com/office/drawing/2014/main" id="{4E759076-10AD-8D93-7131-E8BF0840426C}"/>
              </a:ext>
            </a:extLst>
          </p:cNvPr>
          <p:cNvSpPr txBox="1"/>
          <p:nvPr/>
        </p:nvSpPr>
        <p:spPr>
          <a:xfrm>
            <a:off x="6219063" y="1989143"/>
            <a:ext cx="443419" cy="87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5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es-ES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7">
            <a:extLst>
              <a:ext uri="{FF2B5EF4-FFF2-40B4-BE49-F238E27FC236}">
                <a16:creationId xmlns:a16="http://schemas.microsoft.com/office/drawing/2014/main" id="{516ED1AF-CBD4-3C36-FC40-A3B88D537FC7}"/>
              </a:ext>
            </a:extLst>
          </p:cNvPr>
          <p:cNvSpPr txBox="1"/>
          <p:nvPr/>
        </p:nvSpPr>
        <p:spPr>
          <a:xfrm>
            <a:off x="4088737" y="4497011"/>
            <a:ext cx="2770957" cy="1200329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Abrir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open) 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900" b="1" i="1" dirty="0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Abierto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(opened)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Decir</a:t>
            </a:r>
            <a:r>
              <a:rPr lang="en-GB" sz="9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say)  </a:t>
            </a:r>
            <a:r>
              <a:rPr lang="en-GB" sz="900" b="1" i="1" dirty="0" err="1">
                <a:solidFill>
                  <a:srgbClr val="F67B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Dicho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(said)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Escribir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write)  </a:t>
            </a:r>
            <a:r>
              <a:rPr lang="en-GB" sz="900" b="1" i="1" dirty="0" err="1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Escrito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(written)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Hacer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(to do/make)  </a:t>
            </a:r>
            <a:r>
              <a:rPr lang="en-GB" sz="900" b="1" dirty="0" err="1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Hecho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(done/made)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Poner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put) 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GB" sz="900" b="1" i="1" dirty="0" err="1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Puesto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(put)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Romper (to break)  </a:t>
            </a:r>
            <a:r>
              <a:rPr lang="en-GB" sz="900" b="1" i="1" dirty="0">
                <a:solidFill>
                  <a:srgbClr val="F67B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Roto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(broken)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 (to see)  </a:t>
            </a:r>
            <a:r>
              <a:rPr lang="en-GB" sz="900" b="1" i="1" dirty="0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Visto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(seen)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Ir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go)  </a:t>
            </a:r>
            <a:r>
              <a:rPr lang="en-GB" sz="900" b="1" i="1" dirty="0">
                <a:solidFill>
                  <a:srgbClr val="F67B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Ido</a:t>
            </a:r>
            <a:r>
              <a:rPr lang="en-GB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(gone)</a:t>
            </a:r>
            <a:endParaRPr lang="es-ES" sz="9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A9BBC2E4-9275-86FD-88FD-F44AFAB16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613" y="5908430"/>
            <a:ext cx="3975100" cy="3617078"/>
          </a:xfrm>
          <a:prstGeom prst="rect">
            <a:avLst/>
          </a:prstGeom>
          <a:pattFill prst="wdUpDiag">
            <a:fgClr>
              <a:srgbClr val="FCEEE4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COMPARATIVES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Comparatives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are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adjectives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express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how similar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different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things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are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from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each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other.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build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regular comparatives in Spanish use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following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elements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5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endParaRPr lang="en-GB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34E2AC-D204-3496-50CA-10BB5C5F6104}"/>
              </a:ext>
            </a:extLst>
          </p:cNvPr>
          <p:cNvSpPr/>
          <p:nvPr/>
        </p:nvSpPr>
        <p:spPr>
          <a:xfrm>
            <a:off x="4156665" y="6678628"/>
            <a:ext cx="15966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Más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que</a:t>
            </a:r>
          </a:p>
          <a:p>
            <a:pPr algn="ctr"/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E85294-1449-5A91-1642-D1F6116C2318}"/>
              </a:ext>
            </a:extLst>
          </p:cNvPr>
          <p:cNvSpPr txBox="1"/>
          <p:nvPr/>
        </p:nvSpPr>
        <p:spPr>
          <a:xfrm>
            <a:off x="5904767" y="6668379"/>
            <a:ext cx="1833735" cy="3795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lista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more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clever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2F4FA8-EC13-A2FC-F328-FACF63479601}"/>
              </a:ext>
            </a:extLst>
          </p:cNvPr>
          <p:cNvSpPr/>
          <p:nvPr/>
        </p:nvSpPr>
        <p:spPr>
          <a:xfrm>
            <a:off x="4156665" y="7129035"/>
            <a:ext cx="159666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Menos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que</a:t>
            </a:r>
          </a:p>
          <a:p>
            <a:pPr algn="ctr"/>
            <a:r>
              <a:rPr lang="es-ES" sz="900" i="1" dirty="0">
                <a:solidFill>
                  <a:srgbClr val="00B05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4E3B11-C5F4-6612-0789-DC4B33CFB1FC}"/>
              </a:ext>
            </a:extLst>
          </p:cNvPr>
          <p:cNvSpPr txBox="1"/>
          <p:nvPr/>
        </p:nvSpPr>
        <p:spPr>
          <a:xfrm>
            <a:off x="5904767" y="7118786"/>
            <a:ext cx="1833735" cy="37958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alta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tall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878728-FC86-7741-701B-F27891D0911C}"/>
              </a:ext>
            </a:extLst>
          </p:cNvPr>
          <p:cNvSpPr/>
          <p:nvPr/>
        </p:nvSpPr>
        <p:spPr>
          <a:xfrm>
            <a:off x="4156664" y="7579442"/>
            <a:ext cx="1596663" cy="369332"/>
          </a:xfrm>
          <a:prstGeom prst="rect">
            <a:avLst/>
          </a:prstGeom>
          <a:solidFill>
            <a:srgbClr val="EFE5F7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como</a:t>
            </a:r>
          </a:p>
          <a:p>
            <a:pPr algn="ctr"/>
            <a:r>
              <a:rPr lang="es-ES" sz="900" i="1" dirty="0">
                <a:solidFill>
                  <a:srgbClr val="7030A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59B122-4374-DFB3-8077-9E871EE6CE51}"/>
              </a:ext>
            </a:extLst>
          </p:cNvPr>
          <p:cNvSpPr txBox="1"/>
          <p:nvPr/>
        </p:nvSpPr>
        <p:spPr>
          <a:xfrm>
            <a:off x="5904766" y="7569193"/>
            <a:ext cx="1833735" cy="379581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guapa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pretty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7CDDD1-8857-C443-F44F-754DD3F3E451}"/>
              </a:ext>
            </a:extLst>
          </p:cNvPr>
          <p:cNvSpPr txBox="1"/>
          <p:nvPr/>
        </p:nvSpPr>
        <p:spPr>
          <a:xfrm>
            <a:off x="4156665" y="8086473"/>
            <a:ext cx="3581837" cy="1338828"/>
          </a:xfrm>
          <a:prstGeom prst="rect">
            <a:avLst/>
          </a:prstGeom>
          <a:solidFill>
            <a:srgbClr val="FFEDE1"/>
          </a:solidFill>
        </p:spPr>
        <p:txBody>
          <a:bodyPr wrap="square">
            <a:spAutoFit/>
          </a:bodyPr>
          <a:lstStyle/>
          <a:p>
            <a:r>
              <a:rPr lang="es-ES" sz="9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Other </a:t>
            </a:r>
            <a:r>
              <a:rPr lang="es-ES" sz="9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useful</a:t>
            </a:r>
            <a:r>
              <a:rPr lang="es-ES" sz="9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comparatives: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…mejor que… -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…better </a:t>
            </a:r>
            <a:r>
              <a:rPr lang="es-E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 </a:t>
            </a:r>
          </a:p>
          <a:p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(Soy </a:t>
            </a:r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mejor 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cocinero</a:t>
            </a:r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que 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 am a 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better </a:t>
            </a:r>
            <a:r>
              <a:rPr lang="es-E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cook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)</a:t>
            </a:r>
          </a:p>
          <a:p>
            <a:endParaRPr lang="es-ES" sz="9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…peor que… -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worse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 </a:t>
            </a:r>
          </a:p>
          <a:p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(Leo es 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peor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profe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que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Leo is a </a:t>
            </a:r>
            <a:r>
              <a:rPr lang="es-ES" altLang="en-U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worse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teacher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you)</a:t>
            </a:r>
          </a:p>
          <a:p>
            <a:endParaRPr lang="es-ES" altLang="en-US" sz="9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…tanto como… -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 much as…</a:t>
            </a:r>
            <a:endParaRPr lang="en-GB" altLang="en-US" sz="900" i="1" dirty="0">
              <a:latin typeface="Comic Sans MS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(Tengo 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tanto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dinero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como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 have 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 much 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money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as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you)</a:t>
            </a: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D26E2E52-3054-E773-1653-4E9198309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271" y="372535"/>
            <a:ext cx="4705215" cy="3113615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USES OF THE PRESENT SUBJUNCTIVE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With “que” clauses</a:t>
            </a:r>
            <a:endParaRPr lang="en-US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subjunctive is also used to express points of view using this structure: </a:t>
            </a:r>
            <a:endParaRPr lang="en-U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endParaRPr lang="en-US" sz="12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adjective +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</a:p>
          <a:p>
            <a:pPr marL="177800"/>
            <a:endParaRPr lang="en-US" sz="1200" b="1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endParaRPr lang="en-US" sz="1200" b="1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Es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importante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que </a:t>
            </a:r>
            <a:r>
              <a:rPr lang="en-US" sz="1000" dirty="0" err="1">
                <a:solidFill>
                  <a:srgbClr val="0000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ahorremos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agua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It is important that we </a:t>
            </a:r>
            <a:r>
              <a:rPr lang="en-US" sz="1000" i="1" dirty="0">
                <a:solidFill>
                  <a:srgbClr val="0000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save</a:t>
            </a:r>
            <a:r>
              <a:rPr lang="en-US" sz="1000" i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water.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Es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necesario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que </a:t>
            </a:r>
            <a:r>
              <a:rPr lang="en-US" sz="1000" dirty="0" err="1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cuidemos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medio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ambiente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It is necessary that we </a:t>
            </a:r>
            <a:r>
              <a:rPr lang="en-US" sz="1000" i="1" dirty="0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look after 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the environment.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Es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esencial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que </a:t>
            </a:r>
            <a:r>
              <a:rPr lang="en-US" sz="1000" dirty="0" err="1">
                <a:solidFill>
                  <a:srgbClr val="0000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reciclemos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la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basura</a:t>
            </a:r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It is essential that we </a:t>
            </a:r>
            <a:r>
              <a:rPr lang="en-US" sz="1000" i="1" dirty="0">
                <a:solidFill>
                  <a:srgbClr val="0000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recycle</a:t>
            </a:r>
            <a:r>
              <a:rPr lang="en-US" sz="1000" i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the rubbish.</a:t>
            </a:r>
          </a:p>
          <a:p>
            <a:endParaRPr lang="en-US" sz="1000" i="1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sz="1000" b="1" u="sng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  <a:sym typeface="Wingdings" panose="05000000000000000000" pitchFamily="2" charset="2"/>
              </a:rPr>
              <a:t>With negative commands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The subjunctive is also used with all negative commands.</a:t>
            </a:r>
            <a:endParaRPr lang="en-US" sz="500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Examples:</a:t>
            </a:r>
            <a:endParaRPr lang="en-U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No </a:t>
            </a:r>
            <a:r>
              <a:rPr lang="en-US" sz="1000" dirty="0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uses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tanta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Do not </a:t>
            </a:r>
            <a:r>
              <a:rPr lang="en-US" sz="1000" i="1" dirty="0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use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so much water.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No </a:t>
            </a:r>
            <a:r>
              <a:rPr lang="en-US" sz="1000" dirty="0" err="1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malgastes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energía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Do not </a:t>
            </a:r>
            <a:r>
              <a:rPr lang="en-US" sz="1000" i="1" dirty="0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waste</a:t>
            </a:r>
            <a:r>
              <a:rPr lang="en-U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 energy.</a:t>
            </a:r>
            <a:endParaRPr lang="en-US" sz="1000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D4F321-6DD6-7A3A-8C69-837E72EB0CC8}"/>
              </a:ext>
            </a:extLst>
          </p:cNvPr>
          <p:cNvSpPr/>
          <p:nvPr/>
        </p:nvSpPr>
        <p:spPr>
          <a:xfrm>
            <a:off x="8172575" y="989625"/>
            <a:ext cx="1600200" cy="463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80CED066-7796-83EF-B834-F048F25E6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1389" y="870745"/>
            <a:ext cx="3027503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 importante que… -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 necesario que… - </a:t>
            </a:r>
            <a:r>
              <a:rPr lang="es-ES" sz="10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s-ES" sz="10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necessaty</a:t>
            </a:r>
            <a:r>
              <a:rPr lang="es-ES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 esencial que… -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esential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No es justo que… - </a:t>
            </a:r>
            <a:r>
              <a:rPr lang="es-ES" sz="10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is not </a:t>
            </a:r>
            <a:r>
              <a:rPr lang="es-ES" sz="10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fair</a:t>
            </a:r>
            <a:r>
              <a:rPr lang="es-ES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 terrible que –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is terrible that…</a:t>
            </a:r>
            <a:endParaRPr lang="en-US" sz="12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99A15F3D-EF22-6568-239F-95BB89286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575" y="1196512"/>
            <a:ext cx="1600200" cy="27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US" sz="1200" b="1" dirty="0">
                <a:solidFill>
                  <a:srgbClr val="0000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+ subjunctive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3BC741CD-AC8A-016E-D41F-3A4661684014}"/>
              </a:ext>
            </a:extLst>
          </p:cNvPr>
          <p:cNvSpPr/>
          <p:nvPr/>
        </p:nvSpPr>
        <p:spPr>
          <a:xfrm>
            <a:off x="9835632" y="908845"/>
            <a:ext cx="135911" cy="67944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Text Box 2">
            <a:extLst>
              <a:ext uri="{FF2B5EF4-FFF2-40B4-BE49-F238E27FC236}">
                <a16:creationId xmlns:a16="http://schemas.microsoft.com/office/drawing/2014/main" id="{1E084873-6770-B9AB-E25F-E6050F2C2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757" y="3569065"/>
            <a:ext cx="4705215" cy="3225872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IRREGULAR VERBS IN THE PRETERITE TENSE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verbs in the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preterite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tense are completely irregular:</a:t>
            </a: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Other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preterite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tense verbs have irregular stems, but their endings follow similar patterns.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have) =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tuve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tuviste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tuvo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(he/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tuvimos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tuvisteis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pl.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tuvieron 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be) = 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tuve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estuviste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were)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estuvo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(he/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were)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estuvimos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 were)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estuvisteis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pl. were)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estuvieron 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were)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do) =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hiciste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hizo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(he/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hicimos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hicisteis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pl. 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hicieron 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be able to) =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pude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 could)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pudiste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could)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pudo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(he/</a:t>
            </a:r>
            <a:r>
              <a:rPr lang="es-ES" sz="10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could)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pudimos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 could)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pudisteis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(you pl. could)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pudieron 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s-ES" sz="1000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could</a:t>
            </a:r>
            <a:r>
              <a:rPr lang="es-ES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endParaRPr lang="en-US" sz="1000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</p:txBody>
      </p:sp>
      <p:sp>
        <p:nvSpPr>
          <p:cNvPr id="35" name="CuadroTexto 17">
            <a:extLst>
              <a:ext uri="{FF2B5EF4-FFF2-40B4-BE49-F238E27FC236}">
                <a16:creationId xmlns:a16="http://schemas.microsoft.com/office/drawing/2014/main" id="{01F1AC61-869D-E0D7-736D-7A75FF5F4255}"/>
              </a:ext>
            </a:extLst>
          </p:cNvPr>
          <p:cNvSpPr txBox="1"/>
          <p:nvPr/>
        </p:nvSpPr>
        <p:spPr>
          <a:xfrm>
            <a:off x="8063837" y="3957261"/>
            <a:ext cx="1143035" cy="954107"/>
          </a:xfrm>
          <a:prstGeom prst="rect">
            <a:avLst/>
          </a:prstGeom>
          <a:solidFill>
            <a:srgbClr val="FFED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(to be)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were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He/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were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Fuisteis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were</a:t>
            </a: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Fueron  -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were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17">
            <a:extLst>
              <a:ext uri="{FF2B5EF4-FFF2-40B4-BE49-F238E27FC236}">
                <a16:creationId xmlns:a16="http://schemas.microsoft.com/office/drawing/2014/main" id="{36723746-0B64-DA63-C06B-6E9B57FA95AF}"/>
              </a:ext>
            </a:extLst>
          </p:cNvPr>
          <p:cNvSpPr txBox="1"/>
          <p:nvPr/>
        </p:nvSpPr>
        <p:spPr>
          <a:xfrm>
            <a:off x="9238413" y="3957261"/>
            <a:ext cx="1143663" cy="954107"/>
          </a:xfrm>
          <a:prstGeom prst="rect">
            <a:avLst/>
          </a:prstGeom>
          <a:solidFill>
            <a:srgbClr val="FFED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(to </a:t>
            </a:r>
            <a:r>
              <a:rPr lang="es-ES" sz="8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</a:t>
            </a: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went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He/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went</a:t>
            </a: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went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Fuisteis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went</a:t>
            </a: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Fueron  -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went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17">
            <a:extLst>
              <a:ext uri="{FF2B5EF4-FFF2-40B4-BE49-F238E27FC236}">
                <a16:creationId xmlns:a16="http://schemas.microsoft.com/office/drawing/2014/main" id="{F79CD15B-6E81-D2DF-5088-0EE162CA9365}"/>
              </a:ext>
            </a:extLst>
          </p:cNvPr>
          <p:cNvSpPr txBox="1"/>
          <p:nvPr/>
        </p:nvSpPr>
        <p:spPr>
          <a:xfrm>
            <a:off x="10413617" y="3957261"/>
            <a:ext cx="1143034" cy="954107"/>
          </a:xfrm>
          <a:prstGeom prst="rect">
            <a:avLst/>
          </a:prstGeom>
          <a:solidFill>
            <a:srgbClr val="FFED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Dar (to </a:t>
            </a:r>
            <a:r>
              <a:rPr lang="es-ES" sz="8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</a:t>
            </a:r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Diste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Dio</a:t>
            </a:r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He/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Dimos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</a:t>
            </a:r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steis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Dieron  -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gave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17">
            <a:extLst>
              <a:ext uri="{FF2B5EF4-FFF2-40B4-BE49-F238E27FC236}">
                <a16:creationId xmlns:a16="http://schemas.microsoft.com/office/drawing/2014/main" id="{420FE748-0302-4B26-7C73-DCDAD6EA2742}"/>
              </a:ext>
            </a:extLst>
          </p:cNvPr>
          <p:cNvSpPr txBox="1"/>
          <p:nvPr/>
        </p:nvSpPr>
        <p:spPr>
          <a:xfrm>
            <a:off x="11588191" y="3957261"/>
            <a:ext cx="1073709" cy="954107"/>
          </a:xfrm>
          <a:prstGeom prst="rect">
            <a:avLst/>
          </a:prstGeom>
          <a:solidFill>
            <a:srgbClr val="FFED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8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 (to see)</a:t>
            </a:r>
          </a:p>
          <a:p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Viste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Vio</a:t>
            </a:r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He/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Vimos – 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s-ES" sz="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isteis – </a:t>
            </a:r>
            <a:r>
              <a:rPr lang="es-ES" sz="8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</a:t>
            </a:r>
            <a:r>
              <a:rPr lang="es-ES" sz="800" i="1" dirty="0" err="1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Vieron  -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8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8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2">
            <a:extLst>
              <a:ext uri="{FF2B5EF4-FFF2-40B4-BE49-F238E27FC236}">
                <a16:creationId xmlns:a16="http://schemas.microsoft.com/office/drawing/2014/main" id="{8517760E-CE72-43B9-35AC-CCBD9E2D4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757" y="6875046"/>
            <a:ext cx="4705215" cy="1218543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PREPOSITIONS OF PLACE FOR DIRECTIONS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estar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preposition of place to say where something is located.</a:t>
            </a: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endParaRPr lang="en-US" sz="1000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0C9368-E241-5155-5193-DA1F8F811428}"/>
              </a:ext>
            </a:extLst>
          </p:cNvPr>
          <p:cNvSpPr txBox="1"/>
          <p:nvPr/>
        </p:nvSpPr>
        <p:spPr>
          <a:xfrm>
            <a:off x="8132820" y="7504991"/>
            <a:ext cx="704042" cy="246221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+ </a:t>
            </a:r>
            <a:endParaRPr lang="en-GB" sz="1000" i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CD7662-F70A-2557-F68F-97B68D7F38B1}"/>
              </a:ext>
            </a:extLst>
          </p:cNvPr>
          <p:cNvSpPr txBox="1"/>
          <p:nvPr/>
        </p:nvSpPr>
        <p:spPr>
          <a:xfrm>
            <a:off x="8876617" y="7207962"/>
            <a:ext cx="2271112" cy="861774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delante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…it is in front of…</a:t>
            </a:r>
          </a:p>
          <a:p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detrás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</a:t>
            </a:r>
            <a:r>
              <a:rPr lang="en-GB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 is behind…</a:t>
            </a:r>
          </a:p>
          <a:p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 to…</a:t>
            </a:r>
          </a:p>
          <a:p>
            <a:r>
              <a:rPr lang="en-GB" sz="10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cerca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near / clo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to</a:t>
            </a:r>
            <a:r>
              <a:rPr lang="en-GB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lejos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far away from…</a:t>
            </a:r>
            <a:endParaRPr lang="en-GB" sz="1000" i="1" dirty="0">
              <a:solidFill>
                <a:srgbClr val="FF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C44882C7-2FDA-1E12-656E-CB4CD862F1F8}"/>
              </a:ext>
            </a:extLst>
          </p:cNvPr>
          <p:cNvSpPr/>
          <p:nvPr/>
        </p:nvSpPr>
        <p:spPr>
          <a:xfrm>
            <a:off x="8779434" y="7282480"/>
            <a:ext cx="177227" cy="74750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Text Box 2">
            <a:extLst>
              <a:ext uri="{FF2B5EF4-FFF2-40B4-BE49-F238E27FC236}">
                <a16:creationId xmlns:a16="http://schemas.microsoft.com/office/drawing/2014/main" id="{57F73683-72BC-2451-BC1F-2C3D34162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756" y="8175688"/>
            <a:ext cx="4705215" cy="1349819"/>
          </a:xfrm>
          <a:prstGeom prst="rect">
            <a:avLst/>
          </a:prstGeom>
          <a:pattFill prst="wdUpDiag">
            <a:fgClr>
              <a:srgbClr val="FFEDE1"/>
            </a:fgClr>
            <a:bgClr>
              <a:schemeClr val="bg1"/>
            </a:bgClr>
          </a:patt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“TAN” AND “TANTO” IN SPANISH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 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tanto 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write descriptively.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word </a:t>
            </a:r>
            <a:r>
              <a:rPr lang="en-U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(so/such) is an adverb and therefore does not change.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tiendas son tan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caras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shops are so expen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Tanto/a/</a:t>
            </a: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/as 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(so much/many) is an adjective and must agree in gender/number with the noun.</a:t>
            </a:r>
          </a:p>
          <a:p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tanta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cultura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aquí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There’s so much culture here.</a:t>
            </a:r>
          </a:p>
          <a:p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hay tantos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turistas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solidFill>
                  <a:srgbClr val="FF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aren’t so many tourists now.</a:t>
            </a:r>
            <a:endParaRPr lang="en-U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7800"/>
            <a:endParaRPr lang="en-US" sz="1000" dirty="0">
              <a:latin typeface="Comic Sans MS" panose="030F0702030302020204" pitchFamily="66" charset="0"/>
              <a:ea typeface="coffee+tea Medium" panose="02000603000000000000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E1EB5D-507F-AC48-DE60-2D48AB946D79}"/>
              </a:ext>
            </a:extLst>
          </p:cNvPr>
          <p:cNvSpPr txBox="1"/>
          <p:nvPr/>
        </p:nvSpPr>
        <p:spPr>
          <a:xfrm>
            <a:off x="11080750" y="7222872"/>
            <a:ext cx="1635221" cy="861774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cine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delante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 hospital.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FF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cinema is in front of the hospital.</a:t>
            </a:r>
          </a:p>
        </p:txBody>
      </p:sp>
      <p:pic>
        <p:nvPicPr>
          <p:cNvPr id="6" name="Picture 5" descr="A red and white umbrella on sand&#10;&#10;AI-generated content may be incorrect.">
            <a:extLst>
              <a:ext uri="{FF2B5EF4-FFF2-40B4-BE49-F238E27FC236}">
                <a16:creationId xmlns:a16="http://schemas.microsoft.com/office/drawing/2014/main" id="{F315AE00-14D2-A999-C70F-A51F053F3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61" y="4695072"/>
            <a:ext cx="867677" cy="867677"/>
          </a:xfrm>
          <a:prstGeom prst="rect">
            <a:avLst/>
          </a:prstGeom>
        </p:spPr>
      </p:pic>
      <p:pic>
        <p:nvPicPr>
          <p:cNvPr id="11" name="Picture 10" descr="A notepad with a pen&#10;&#10;AI-generated content may be incorrect.">
            <a:extLst>
              <a:ext uri="{FF2B5EF4-FFF2-40B4-BE49-F238E27FC236}">
                <a16:creationId xmlns:a16="http://schemas.microsoft.com/office/drawing/2014/main" id="{B1A03A65-5673-3520-7160-E6D81F4A4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4140">
            <a:off x="6903878" y="4631082"/>
            <a:ext cx="849422" cy="84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4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2EBE375E-D9C4-4BA8-ACCB-88AA10BA0E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2AEAAD-008C-461F-AC69-79C28720CA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A25C75-C521-436C-BBCF-CE7BDD1F30C5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17c79c40-5cd6-488b-9b9c-b2649454b5da"/>
    <ds:schemaRef ds:uri="http://schemas.microsoft.com/office/infopath/2007/PartnerControls"/>
    <ds:schemaRef ds:uri="ca53378a-76d9-42c4-b665-e7b36438e58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27340</TotalTime>
  <Words>3595</Words>
  <Application>Microsoft Office PowerPoint</Application>
  <PresentationFormat>A3 Paper (297x420 mm)</PresentationFormat>
  <Paragraphs>432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coffee+tea Medium</vt:lpstr>
      <vt:lpstr>Comic Sans MS</vt:lpstr>
      <vt:lpstr>Times New Roman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12</cp:revision>
  <dcterms:created xsi:type="dcterms:W3CDTF">2022-10-17T17:35:17Z</dcterms:created>
  <dcterms:modified xsi:type="dcterms:W3CDTF">2026-09-21T18:57:04Z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