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64" r:id="rId6"/>
  </p:sldIdLst>
  <p:sldSz cx="12801600" cy="9601200" type="A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FFC"/>
    <a:srgbClr val="F3FFFD"/>
    <a:srgbClr val="E1FFF9"/>
    <a:srgbClr val="008568"/>
    <a:srgbClr val="A7FFEC"/>
    <a:srgbClr val="8BFFE6"/>
    <a:srgbClr val="19FFCE"/>
    <a:srgbClr val="E1F7FF"/>
    <a:srgbClr val="C5F0FF"/>
    <a:srgbClr val="FFE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D62E19-B956-4E4B-AFD3-23FD452BB48D}" v="10" dt="2025-08-29T07:38:26.1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48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76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4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34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10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3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9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65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46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99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4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91563-FEAD-D36C-4FB5-8C497031C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AD7040-49B3-37C4-D693-14FA7ADC6AA5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008568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7 – Un mundo mejor para todos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6BC4FC4-33A6-25DE-C4B1-F735F64D419C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0678D802-7D87-AAA4-5DEA-2AFE6F605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" y="372534"/>
            <a:ext cx="3817784" cy="4097866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INTRODUCCIÓN –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Espacios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naturales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maravillosos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¿A </a:t>
            </a:r>
            <a:r>
              <a:rPr lang="en-US" sz="1000" b="1" dirty="0" err="1">
                <a:latin typeface="Comic Sans MS" panose="030F0702030302020204" pitchFamily="66" charset="0"/>
              </a:rPr>
              <a:t>ti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qué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te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parece</a:t>
            </a:r>
            <a:r>
              <a:rPr lang="en-US" sz="1000" b="1" dirty="0">
                <a:latin typeface="Comic Sans MS" panose="030F0702030302020204" pitchFamily="66" charset="0"/>
              </a:rPr>
              <a:t>?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do you think?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A </a:t>
            </a:r>
            <a:r>
              <a:rPr lang="en-US" sz="1000" b="1" dirty="0" err="1">
                <a:latin typeface="Comic Sans MS" panose="030F0702030302020204" pitchFamily="66" charset="0"/>
              </a:rPr>
              <a:t>mí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gusta</a:t>
            </a:r>
            <a:r>
              <a:rPr lang="en-US" sz="1000" dirty="0">
                <a:latin typeface="Comic Sans MS" panose="030F0702030302020204" pitchFamily="66" charset="0"/>
              </a:rPr>
              <a:t>(n) / me </a:t>
            </a:r>
            <a:r>
              <a:rPr lang="en-US" sz="1000" dirty="0" err="1">
                <a:latin typeface="Comic Sans MS" panose="030F0702030302020204" pitchFamily="66" charset="0"/>
              </a:rPr>
              <a:t>encanta</a:t>
            </a:r>
            <a:r>
              <a:rPr lang="en-US" sz="1000" dirty="0">
                <a:latin typeface="Comic Sans MS" panose="030F0702030302020204" pitchFamily="66" charset="0"/>
              </a:rPr>
              <a:t>(n) - 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love / I like…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A </a:t>
            </a:r>
            <a:r>
              <a:rPr lang="en-US" sz="1000" b="1" dirty="0" err="1">
                <a:latin typeface="Comic Sans MS" panose="030F0702030302020204" pitchFamily="66" charset="0"/>
              </a:rPr>
              <a:t>mí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interesa</a:t>
            </a:r>
            <a:r>
              <a:rPr lang="en-US" sz="1000" dirty="0">
                <a:latin typeface="Comic Sans MS" panose="030F0702030302020204" pitchFamily="66" charset="0"/>
              </a:rPr>
              <a:t>(n)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am interested in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A </a:t>
            </a:r>
            <a:r>
              <a:rPr lang="en-US" sz="1000" b="1" dirty="0" err="1">
                <a:latin typeface="Comic Sans MS" panose="030F0702030302020204" pitchFamily="66" charset="0"/>
              </a:rPr>
              <a:t>mí</a:t>
            </a:r>
            <a:r>
              <a:rPr lang="en-US" sz="1000" b="1" dirty="0">
                <a:latin typeface="Comic Sans MS" panose="030F0702030302020204" pitchFamily="66" charset="0"/>
              </a:rPr>
              <a:t> me </a:t>
            </a:r>
            <a:r>
              <a:rPr lang="en-US" sz="1000" b="1" dirty="0" err="1">
                <a:latin typeface="Comic Sans MS" panose="030F0702030302020204" pitchFamily="66" charset="0"/>
              </a:rPr>
              <a:t>parece</a:t>
            </a:r>
            <a:r>
              <a:rPr lang="en-US" sz="1000" b="1" dirty="0">
                <a:latin typeface="Comic Sans MS" panose="030F0702030302020204" pitchFamily="66" charset="0"/>
              </a:rPr>
              <a:t>(n</a:t>
            </a:r>
            <a:r>
              <a:rPr lang="en-US" sz="1000" dirty="0">
                <a:latin typeface="Comic Sans MS" panose="030F0702030302020204" pitchFamily="66" charset="0"/>
              </a:rPr>
              <a:t>)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It seems / They seem … to 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b="1" dirty="0">
                <a:latin typeface="Comic Sans MS" panose="030F0702030302020204" pitchFamily="66" charset="0"/>
              </a:rPr>
              <a:t>A </a:t>
            </a:r>
            <a:r>
              <a:rPr lang="en-US" sz="1000" b="1" dirty="0" err="1">
                <a:latin typeface="Comic Sans MS" panose="030F0702030302020204" pitchFamily="66" charset="0"/>
              </a:rPr>
              <a:t>ti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lugar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visitar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Which place would you like to visit?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b="1" dirty="0">
                <a:latin typeface="Comic Sans MS" panose="030F0702030302020204" pitchFamily="66" charset="0"/>
              </a:rPr>
              <a:t>A </a:t>
            </a:r>
            <a:r>
              <a:rPr lang="en-US" sz="1000" b="1" dirty="0" err="1">
                <a:latin typeface="Comic Sans MS" panose="030F0702030302020204" pitchFamily="66" charset="0"/>
              </a:rPr>
              <a:t>ti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lugar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interesaría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visitar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Which place would you be interested in visiting?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A </a:t>
            </a:r>
            <a:r>
              <a:rPr lang="en-US" sz="1000" b="1" dirty="0" err="1">
                <a:latin typeface="Comic Sans MS" panose="030F0702030302020204" pitchFamily="66" charset="0"/>
              </a:rPr>
              <a:t>mí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interesaría</a:t>
            </a:r>
            <a:r>
              <a:rPr lang="en-US" sz="1000" dirty="0">
                <a:latin typeface="Comic Sans MS" panose="030F0702030302020204" pitchFamily="66" charset="0"/>
              </a:rPr>
              <a:t> / 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visitar</a:t>
            </a:r>
            <a:r>
              <a:rPr lang="en-US" sz="1000" dirty="0">
                <a:latin typeface="Comic Sans MS" panose="030F0702030302020204" pitchFamily="66" charset="0"/>
              </a:rPr>
              <a:t> (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museo</a:t>
            </a:r>
            <a:r>
              <a:rPr lang="en-US" sz="1000" dirty="0">
                <a:latin typeface="Comic Sans MS" panose="030F0702030302020204" pitchFamily="66" charset="0"/>
              </a:rPr>
              <a:t>)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would be interested in visiting / like to visit (the museum)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¿Por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visitarlo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Why would you like to visit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¿Por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interesaría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visitarlo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Why would you be interested in visiting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(A </a:t>
            </a:r>
            <a:r>
              <a:rPr lang="en-US" sz="1000" dirty="0" err="1">
                <a:latin typeface="Comic Sans MS" panose="030F0702030302020204" pitchFamily="66" charset="0"/>
              </a:rPr>
              <a:t>mí</a:t>
            </a:r>
            <a:r>
              <a:rPr lang="en-US" sz="1000" dirty="0">
                <a:latin typeface="Comic Sans MS" panose="030F0702030302020204" pitchFamily="66" charset="0"/>
              </a:rPr>
              <a:t>) 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visitarlo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would like to visit it…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suena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b="1" dirty="0" err="1">
                <a:latin typeface="Comic Sans MS" panose="030F0702030302020204" pitchFamily="66" charset="0"/>
              </a:rPr>
              <a:t>parece</a:t>
            </a:r>
            <a:r>
              <a:rPr lang="en-US" sz="1000" dirty="0">
                <a:latin typeface="Comic Sans MS" panose="030F0702030302020204" pitchFamily="66" charset="0"/>
              </a:rPr>
              <a:t> 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because it sounds/seems…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increíble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emocionante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incredible / exciting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Hay que </a:t>
            </a:r>
            <a:r>
              <a:rPr lang="en-US" sz="1000" dirty="0" err="1">
                <a:latin typeface="Comic Sans MS" panose="030F0702030302020204" pitchFamily="66" charset="0"/>
              </a:rPr>
              <a:t>ir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</a:rPr>
              <a:t>You have to / One has to go…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hace buen </a:t>
            </a:r>
            <a:r>
              <a:rPr lang="en-US" sz="1000" dirty="0" err="1">
                <a:latin typeface="Comic Sans MS" panose="030F0702030302020204" pitchFamily="66" charset="0"/>
              </a:rPr>
              <a:t>tiempo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when it is good weather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durante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mes</a:t>
            </a:r>
            <a:r>
              <a:rPr lang="en-US" sz="1000" dirty="0">
                <a:latin typeface="Comic Sans MS" panose="030F0702030302020204" pitchFamily="66" charset="0"/>
              </a:rPr>
              <a:t> de (</a:t>
            </a:r>
            <a:r>
              <a:rPr lang="en-US" sz="1000" dirty="0" err="1">
                <a:latin typeface="Comic Sans MS" panose="030F0702030302020204" pitchFamily="66" charset="0"/>
              </a:rPr>
              <a:t>julio</a:t>
            </a:r>
            <a:r>
              <a:rPr lang="en-US" sz="1000" dirty="0">
                <a:latin typeface="Comic Sans MS" panose="030F0702030302020204" pitchFamily="66" charset="0"/>
              </a:rPr>
              <a:t>).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during the month of (July).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sitio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hermoso</a:t>
            </a:r>
            <a:r>
              <a:rPr lang="en-US" sz="1000" dirty="0">
                <a:latin typeface="Comic Sans MS" panose="030F0702030302020204" pitchFamily="66" charset="0"/>
              </a:rPr>
              <a:t>/alto del </a:t>
            </a:r>
            <a:r>
              <a:rPr lang="en-US" sz="1000" dirty="0" err="1">
                <a:latin typeface="Comic Sans MS" panose="030F0702030302020204" pitchFamily="66" charset="0"/>
              </a:rPr>
              <a:t>mundo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The prettiest / tallest place in the world…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está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is in…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…América Latina / España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Latin America / Spain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medio del mar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the middle of the sea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6ED1D19C-C94D-303F-E20F-47FA56D8D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" y="4555032"/>
            <a:ext cx="3817785" cy="4957268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– ¡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Actúa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 (Part 1)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¿</a:t>
            </a:r>
            <a:r>
              <a:rPr lang="en-US" sz="1000" b="1" dirty="0" err="1">
                <a:latin typeface="Comic Sans MS" panose="030F0702030302020204" pitchFamily="66" charset="0"/>
              </a:rPr>
              <a:t>Cómo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ayudas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en</a:t>
            </a:r>
            <a:r>
              <a:rPr lang="en-US" sz="1000" b="1" dirty="0">
                <a:latin typeface="Comic Sans MS" panose="030F0702030302020204" pitchFamily="66" charset="0"/>
              </a:rPr>
              <a:t> la </a:t>
            </a:r>
            <a:r>
              <a:rPr lang="en-US" sz="1000" b="1" dirty="0" err="1">
                <a:latin typeface="Comic Sans MS" panose="030F0702030302020204" pitchFamily="66" charset="0"/>
              </a:rPr>
              <a:t>sociedad</a:t>
            </a:r>
            <a:r>
              <a:rPr lang="en-US" sz="1000" b="1" dirty="0">
                <a:latin typeface="Comic Sans MS" panose="030F0702030302020204" pitchFamily="66" charset="0"/>
              </a:rPr>
              <a:t>?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How do you help in society?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haces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… 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do you do to help…?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comunidad</a:t>
            </a:r>
            <a:r>
              <a:rPr lang="en-US" sz="1000" dirty="0">
                <a:latin typeface="Comic Sans MS" panose="030F0702030302020204" pitchFamily="66" charset="0"/>
              </a:rPr>
              <a:t> / la </a:t>
            </a:r>
            <a:r>
              <a:rPr lang="en-US" sz="1000" dirty="0" err="1">
                <a:latin typeface="Comic Sans MS" panose="030F0702030302020204" pitchFamily="66" charset="0"/>
              </a:rPr>
              <a:t>sociedad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in your community / society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Para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mi </a:t>
            </a:r>
            <a:r>
              <a:rPr lang="en-US" sz="1000" dirty="0" err="1">
                <a:latin typeface="Comic Sans MS" panose="030F0702030302020204" pitchFamily="66" charset="0"/>
              </a:rPr>
              <a:t>comunidad</a:t>
            </a:r>
            <a:r>
              <a:rPr lang="en-US" sz="1000" dirty="0">
                <a:latin typeface="Comic Sans MS" panose="030F0702030302020204" pitchFamily="66" charset="0"/>
              </a:rPr>
              <a:t> / la </a:t>
            </a:r>
            <a:r>
              <a:rPr lang="en-US" sz="1000" dirty="0" err="1">
                <a:latin typeface="Comic Sans MS" panose="030F0702030302020204" pitchFamily="66" charset="0"/>
              </a:rPr>
              <a:t>sociedad</a:t>
            </a:r>
            <a:r>
              <a:rPr lang="en-US" sz="1000" dirty="0">
                <a:latin typeface="Comic Sans MS" panose="030F0702030302020204" pitchFamily="66" charset="0"/>
              </a:rPr>
              <a:t>,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help in my community / society,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Compro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ropa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segunda</a:t>
            </a:r>
            <a:r>
              <a:rPr lang="en-US" sz="1000" dirty="0">
                <a:latin typeface="Comic Sans MS" panose="030F0702030302020204" pitchFamily="66" charset="0"/>
              </a:rPr>
              <a:t> mano.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buy secondhand clothes.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Compro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productos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b="1" dirty="0" err="1">
                <a:latin typeface="Comic Sans MS" panose="030F0702030302020204" pitchFamily="66" charset="0"/>
              </a:rPr>
              <a:t>comercio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justo</a:t>
            </a:r>
            <a:r>
              <a:rPr lang="en-US" sz="1000" dirty="0">
                <a:latin typeface="Comic Sans MS" panose="030F0702030302020204" pitchFamily="66" charset="0"/>
              </a:rPr>
              <a:t>. –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buy fairtrade products.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Ayudo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Participo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proyectos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sociales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help / participate in social projects.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Doy / </a:t>
            </a:r>
            <a:r>
              <a:rPr lang="en-US" sz="1000" dirty="0" err="1">
                <a:latin typeface="Comic Sans MS" panose="030F0702030302020204" pitchFamily="66" charset="0"/>
              </a:rPr>
              <a:t>Llevo</a:t>
            </a:r>
            <a:r>
              <a:rPr lang="en-US" sz="1000" dirty="0">
                <a:latin typeface="Comic Sans MS" panose="030F0702030302020204" pitchFamily="66" charset="0"/>
              </a:rPr>
              <a:t> comida a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bancos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b="1" dirty="0" err="1">
                <a:latin typeface="Comic Sans MS" panose="030F0702030302020204" pitchFamily="66" charset="0"/>
              </a:rPr>
              <a:t>alimentos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give / take food to food banks.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Hago </a:t>
            </a:r>
            <a:r>
              <a:rPr lang="en-US" sz="1000" b="1" dirty="0" err="1">
                <a:latin typeface="Comic Sans MS" panose="030F0702030302020204" pitchFamily="66" charset="0"/>
              </a:rPr>
              <a:t>campañas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b="1" dirty="0" err="1">
                <a:latin typeface="Comic Sans MS" panose="030F0702030302020204" pitchFamily="66" charset="0"/>
              </a:rPr>
              <a:t>apoyar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>
                <a:latin typeface="Comic Sans MS" panose="030F0702030302020204" pitchFamily="66" charset="0"/>
              </a:rPr>
              <a:t>a</a:t>
            </a:r>
            <a:r>
              <a:rPr lang="en-US" sz="1000" dirty="0">
                <a:latin typeface="Comic Sans MS" panose="030F0702030302020204" pitchFamily="66" charset="0"/>
              </a:rPr>
              <a:t> las personas sin </a:t>
            </a:r>
            <a:r>
              <a:rPr lang="en-US" sz="1000" b="1" dirty="0" err="1">
                <a:latin typeface="Comic Sans MS" panose="030F0702030302020204" pitchFamily="66" charset="0"/>
              </a:rPr>
              <a:t>hogar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do campaigns to support homeless people.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¿Por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lo </a:t>
            </a:r>
            <a:r>
              <a:rPr lang="en-US" sz="1000" dirty="0" err="1">
                <a:latin typeface="Comic Sans MS" panose="030F0702030302020204" pitchFamily="66" charset="0"/>
              </a:rPr>
              <a:t>haces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Why do you do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 </a:t>
            </a:r>
            <a:r>
              <a:rPr lang="en-US" sz="1000" dirty="0" err="1">
                <a:latin typeface="Comic Sans MS" panose="030F0702030302020204" pitchFamily="66" charset="0"/>
              </a:rPr>
              <a:t>importante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hacerlo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It is important to do it 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>
                <a:latin typeface="Comic Sans MS" panose="030F0702030302020204" pitchFamily="66" charset="0"/>
              </a:rPr>
              <a:t>vale la </a:t>
            </a:r>
            <a:r>
              <a:rPr lang="en-US" sz="1000" b="1" dirty="0" err="1">
                <a:latin typeface="Comic Sans MS" panose="030F0702030302020204" pitchFamily="66" charset="0"/>
              </a:rPr>
              <a:t>pena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apoyar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buenas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causas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it is worth supporting good causes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>
                <a:latin typeface="Comic Sans MS" panose="030F0702030302020204" pitchFamily="66" charset="0"/>
              </a:rPr>
              <a:t>hace </a:t>
            </a:r>
            <a:r>
              <a:rPr lang="en-US" sz="1000" b="1" dirty="0" err="1">
                <a:latin typeface="Comic Sans MS" panose="030F0702030302020204" pitchFamily="66" charset="0"/>
              </a:rPr>
              <a:t>falta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/ ser responsible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it is necessary to help / be responsible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¿Y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hiciste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pasado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otras</a:t>
            </a:r>
            <a:r>
              <a:rPr lang="en-US" sz="1000" dirty="0">
                <a:latin typeface="Comic Sans MS" panose="030F0702030302020204" pitchFamily="66" charset="0"/>
              </a:rPr>
              <a:t> personas?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did you do in the past to help other people?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</a:t>
            </a:r>
            <a:r>
              <a:rPr lang="en-US" sz="1000" dirty="0" err="1">
                <a:latin typeface="Comic Sans MS" panose="030F0702030302020204" pitchFamily="66" charset="0"/>
              </a:rPr>
              <a:t>mes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año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verano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Last month/year/summer…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fin de </a:t>
            </a:r>
            <a:r>
              <a:rPr lang="en-US" sz="1000" dirty="0" err="1">
                <a:latin typeface="Comic Sans MS" panose="030F0702030302020204" pitchFamily="66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Last weekend…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di dinero a…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gave money to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organicé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compré</a:t>
            </a:r>
            <a:r>
              <a:rPr lang="en-US" sz="1000" dirty="0">
                <a:latin typeface="Comic Sans MS" panose="030F0702030302020204" pitchFamily="66" charset="0"/>
              </a:rPr>
              <a:t>… 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</a:t>
            </a:r>
            <a:r>
              <a:rPr lang="en-US" sz="1000" i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organised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 / I bought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hice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did/made …</a:t>
            </a:r>
          </a:p>
        </p:txBody>
      </p:sp>
      <p:sp>
        <p:nvSpPr>
          <p:cNvPr id="23" name="Text Box 2">
            <a:extLst>
              <a:ext uri="{FF2B5EF4-FFF2-40B4-BE49-F238E27FC236}">
                <a16:creationId xmlns:a16="http://schemas.microsoft.com/office/drawing/2014/main" id="{BE8E8AF5-7329-7B6E-7DFB-062E8870E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4090" y="372534"/>
            <a:ext cx="3988810" cy="2465916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– ¡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Actúa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 (Part 2)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ayudé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b="1" dirty="0" err="1">
                <a:latin typeface="Comic Sans MS" panose="030F0702030302020204" pitchFamily="66" charset="0"/>
              </a:rPr>
              <a:t>hogar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ancianos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helped in a care home.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ayudé</a:t>
            </a:r>
            <a:r>
              <a:rPr lang="en-US" sz="1000" dirty="0">
                <a:latin typeface="Comic Sans MS" panose="030F0702030302020204" pitchFamily="66" charset="0"/>
              </a:rPr>
              <a:t> a personas sin </a:t>
            </a:r>
            <a:r>
              <a:rPr lang="en-US" sz="1000" b="1" dirty="0" err="1">
                <a:latin typeface="Comic Sans MS" panose="030F0702030302020204" pitchFamily="66" charset="0"/>
              </a:rPr>
              <a:t>hogar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helped homeless people.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futuro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else would you like to do in the future?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</a:t>
            </a:r>
            <a:r>
              <a:rPr lang="en-US" sz="1000" dirty="0" err="1">
                <a:latin typeface="Comic Sans MS" panose="030F0702030302020204" pitchFamily="66" charset="0"/>
              </a:rPr>
              <a:t>próximo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verano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año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Next summer/year…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haré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daré</a:t>
            </a:r>
            <a:r>
              <a:rPr lang="en-US" sz="1000" dirty="0">
                <a:latin typeface="Comic Sans MS" panose="030F0702030302020204" pitchFamily="66" charset="0"/>
              </a:rPr>
              <a:t> 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will do/make / I will give…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ayudaré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participaré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will help / participate in…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…un </a:t>
            </a:r>
            <a:r>
              <a:rPr lang="en-US" sz="1000" dirty="0" err="1">
                <a:latin typeface="Comic Sans MS" panose="030F0702030302020204" pitchFamily="66" charset="0"/>
              </a:rPr>
              <a:t>proyecto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conservación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a conservation project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campaña</a:t>
            </a:r>
            <a:r>
              <a:rPr lang="en-US" sz="1000" dirty="0">
                <a:latin typeface="Comic Sans MS" panose="030F0702030302020204" pitchFamily="66" charset="0"/>
              </a:rPr>
              <a:t> para 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a campaign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compraré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productos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b="1" dirty="0" err="1">
                <a:latin typeface="Comic Sans MS" panose="030F0702030302020204" pitchFamily="66" charset="0"/>
              </a:rPr>
              <a:t>comercio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justo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will buy fairtrade products.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would like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participar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help / participate in…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dar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b="1" dirty="0" err="1">
                <a:latin typeface="Comic Sans MS" panose="030F0702030302020204" pitchFamily="66" charset="0"/>
              </a:rPr>
              <a:t>recoger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ropa</a:t>
            </a:r>
            <a:r>
              <a:rPr lang="en-US" sz="1000" dirty="0">
                <a:latin typeface="Comic Sans MS" panose="030F0702030302020204" pitchFamily="66" charset="0"/>
              </a:rPr>
              <a:t> y </a:t>
            </a:r>
            <a:r>
              <a:rPr lang="en-US" sz="1000" dirty="0" err="1">
                <a:latin typeface="Comic Sans MS" panose="030F0702030302020204" pitchFamily="66" charset="0"/>
              </a:rPr>
              <a:t>zapatos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give/collect clothes and shoes</a:t>
            </a:r>
          </a:p>
        </p:txBody>
      </p:sp>
      <p:sp>
        <p:nvSpPr>
          <p:cNvPr id="24" name="Text Box 2">
            <a:extLst>
              <a:ext uri="{FF2B5EF4-FFF2-40B4-BE49-F238E27FC236}">
                <a16:creationId xmlns:a16="http://schemas.microsoft.com/office/drawing/2014/main" id="{180C7490-A28B-71F5-48DA-C5E8B694C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4090" y="2919569"/>
            <a:ext cx="3988810" cy="4662332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2 – 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planeta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peligro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¿</a:t>
            </a:r>
            <a:r>
              <a:rPr lang="en-US" sz="1000" b="1" dirty="0" err="1">
                <a:latin typeface="Comic Sans MS" panose="030F0702030302020204" pitchFamily="66" charset="0"/>
              </a:rPr>
              <a:t>Cuál</a:t>
            </a:r>
            <a:r>
              <a:rPr lang="en-US" sz="1000" b="1" dirty="0">
                <a:latin typeface="Comic Sans MS" panose="030F0702030302020204" pitchFamily="66" charset="0"/>
              </a:rPr>
              <a:t> es </a:t>
            </a:r>
            <a:r>
              <a:rPr lang="en-US" sz="1000" b="1" dirty="0" err="1">
                <a:latin typeface="Comic Sans MS" panose="030F0702030302020204" pitchFamily="66" charset="0"/>
              </a:rPr>
              <a:t>el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problema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más</a:t>
            </a:r>
            <a:r>
              <a:rPr lang="en-US" sz="1000" b="1" dirty="0">
                <a:latin typeface="Comic Sans MS" panose="030F0702030302020204" pitchFamily="66" charset="0"/>
              </a:rPr>
              <a:t> grave para </a:t>
            </a:r>
            <a:r>
              <a:rPr lang="en-US" sz="1000" b="1" dirty="0" err="1">
                <a:latin typeface="Comic Sans MS" panose="030F0702030302020204" pitchFamily="66" charset="0"/>
              </a:rPr>
              <a:t>el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planeta</a:t>
            </a:r>
            <a:r>
              <a:rPr lang="en-US" sz="1000" b="1" dirty="0">
                <a:latin typeface="Comic Sans MS" panose="030F0702030302020204" pitchFamily="66" charset="0"/>
              </a:rPr>
              <a:t>?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is the most serious problem for the planet?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Pues, para </a:t>
            </a:r>
            <a:r>
              <a:rPr lang="en-US" sz="1000" dirty="0" err="1">
                <a:latin typeface="Comic Sans MS" panose="030F0702030302020204" pitchFamily="66" charset="0"/>
              </a:rPr>
              <a:t>mí</a:t>
            </a:r>
            <a:r>
              <a:rPr lang="en-US" sz="1000" dirty="0">
                <a:latin typeface="Comic Sans MS" panose="030F0702030302020204" pitchFamily="66" charset="0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problema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>
                <a:latin typeface="Comic Sans MS" panose="030F0702030302020204" pitchFamily="66" charset="0"/>
              </a:rPr>
              <a:t>grave</a:t>
            </a:r>
            <a:r>
              <a:rPr lang="en-US" sz="1000" dirty="0">
                <a:latin typeface="Comic Sans MS" panose="030F0702030302020204" pitchFamily="66" charset="0"/>
              </a:rPr>
              <a:t> es…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Well, for me, the most serious problem is…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hambre</a:t>
            </a:r>
            <a:r>
              <a:rPr lang="en-US" sz="1000" dirty="0">
                <a:latin typeface="Comic Sans MS" panose="030F0702030302020204" pitchFamily="66" charset="0"/>
              </a:rPr>
              <a:t> / la </a:t>
            </a:r>
            <a:r>
              <a:rPr lang="en-US" sz="1000" dirty="0" err="1">
                <a:latin typeface="Comic Sans MS" panose="030F0702030302020204" pitchFamily="66" charset="0"/>
              </a:rPr>
              <a:t>polución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hunger / pollution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cambio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climático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climate change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>
                <a:latin typeface="Comic Sans MS" panose="030F0702030302020204" pitchFamily="66" charset="0"/>
              </a:rPr>
              <a:t>la </a:t>
            </a:r>
            <a:r>
              <a:rPr lang="en-US" sz="1000" b="1" dirty="0" err="1">
                <a:latin typeface="Comic Sans MS" panose="030F0702030302020204" pitchFamily="66" charset="0"/>
              </a:rPr>
              <a:t>falta</a:t>
            </a:r>
            <a:r>
              <a:rPr lang="en-US" sz="1000" b="1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agua</a:t>
            </a:r>
            <a:r>
              <a:rPr lang="en-US" sz="1000" dirty="0">
                <a:latin typeface="Comic Sans MS" panose="030F0702030302020204" pitchFamily="66" charset="0"/>
              </a:rPr>
              <a:t>/comida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the lack of water/food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creo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pienso</a:t>
            </a:r>
            <a:r>
              <a:rPr lang="en-US" sz="1000" dirty="0">
                <a:latin typeface="Comic Sans MS" panose="030F0702030302020204" pitchFamily="66" charset="0"/>
              </a:rPr>
              <a:t> que…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because I think (that)…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>
                <a:latin typeface="Comic Sans MS" panose="030F0702030302020204" pitchFamily="66" charset="0"/>
              </a:rPr>
              <a:t>me </a:t>
            </a:r>
            <a:r>
              <a:rPr lang="en-US" sz="1000" b="1" dirty="0" err="1">
                <a:latin typeface="Comic Sans MS" panose="030F0702030302020204" pitchFamily="66" charset="0"/>
              </a:rPr>
              <a:t>parece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que…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because it seems to me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afecta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nuestro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planeta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it affects our planet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afecta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nuestra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salud</a:t>
            </a:r>
            <a:r>
              <a:rPr lang="en-US" sz="1000" dirty="0">
                <a:latin typeface="Comic Sans MS" panose="030F0702030302020204" pitchFamily="66" charset="0"/>
              </a:rPr>
              <a:t> –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it affects our health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…hay personas que no </a:t>
            </a:r>
            <a:r>
              <a:rPr lang="en-US" sz="1000" dirty="0" err="1">
                <a:latin typeface="Comic Sans MS" panose="030F0702030302020204" pitchFamily="66" charset="0"/>
              </a:rPr>
              <a:t>tienen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acceso</a:t>
            </a:r>
            <a:r>
              <a:rPr lang="en-US" sz="1000" dirty="0">
                <a:latin typeface="Comic Sans MS" panose="030F0702030302020204" pitchFamily="66" charset="0"/>
              </a:rPr>
              <a:t> a comida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there are people who don’t have access to food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no se </a:t>
            </a:r>
            <a:r>
              <a:rPr lang="en-US" sz="1000" dirty="0" err="1">
                <a:latin typeface="Comic Sans MS" panose="030F0702030302020204" pitchFamily="66" charset="0"/>
              </a:rPr>
              <a:t>puede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vivir</a:t>
            </a:r>
            <a:r>
              <a:rPr lang="en-US" sz="1000" dirty="0">
                <a:latin typeface="Comic Sans MS" panose="030F0702030302020204" pitchFamily="66" charset="0"/>
              </a:rPr>
              <a:t> sin </a:t>
            </a:r>
            <a:r>
              <a:rPr lang="en-US" sz="1000" dirty="0" err="1">
                <a:latin typeface="Comic Sans MS" panose="030F0702030302020204" pitchFamily="66" charset="0"/>
              </a:rPr>
              <a:t>agua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limpia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you/one can’t live without clean water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¿</a:t>
            </a:r>
            <a:r>
              <a:rPr lang="en-US" sz="1000" b="1" dirty="0" err="1">
                <a:latin typeface="Comic Sans MS" panose="030F0702030302020204" pitchFamily="66" charset="0"/>
              </a:rPr>
              <a:t>Qué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estabas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haciendo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cuando</a:t>
            </a:r>
            <a:r>
              <a:rPr lang="en-US" sz="1000" b="1" dirty="0">
                <a:latin typeface="Comic Sans MS" panose="030F0702030302020204" pitchFamily="66" charset="0"/>
              </a:rPr>
              <a:t> vino la </a:t>
            </a:r>
            <a:r>
              <a:rPr lang="en-US" sz="1000" b="1" dirty="0" err="1">
                <a:latin typeface="Comic Sans MS" panose="030F0702030302020204" pitchFamily="66" charset="0"/>
              </a:rPr>
              <a:t>tormenta</a:t>
            </a:r>
            <a:r>
              <a:rPr lang="en-US" sz="1000" b="1" dirty="0">
                <a:latin typeface="Comic Sans MS" panose="030F0702030302020204" pitchFamily="66" charset="0"/>
              </a:rPr>
              <a:t>?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were you doing when the storm came?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Estaba </a:t>
            </a:r>
            <a:r>
              <a:rPr lang="en-US" sz="1000" dirty="0" err="1">
                <a:latin typeface="Comic Sans MS" panose="030F0702030302020204" pitchFamily="66" charset="0"/>
              </a:rPr>
              <a:t>ayudando</a:t>
            </a:r>
            <a:r>
              <a:rPr lang="en-US" sz="1000" dirty="0">
                <a:latin typeface="Comic Sans MS" panose="030F0702030302020204" pitchFamily="66" charset="0"/>
              </a:rPr>
              <a:t> a mi madre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jardín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was helping my mother in the garden.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Estaba </a:t>
            </a:r>
            <a:r>
              <a:rPr lang="en-US" sz="1000" dirty="0" err="1">
                <a:latin typeface="Comic Sans MS" panose="030F0702030302020204" pitchFamily="66" charset="0"/>
              </a:rPr>
              <a:t>viendo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película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was watching a film.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Mi amiga y </a:t>
            </a:r>
            <a:r>
              <a:rPr lang="en-US" sz="1000" dirty="0" err="1">
                <a:latin typeface="Comic Sans MS" panose="030F0702030302020204" pitchFamily="66" charset="0"/>
              </a:rPr>
              <a:t>yo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estábamos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paseando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su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perro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My friend and I were walking her dog.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Mis amigos y </a:t>
            </a:r>
            <a:r>
              <a:rPr lang="en-US" sz="1000" dirty="0" err="1">
                <a:latin typeface="Comic Sans MS" panose="030F0702030302020204" pitchFamily="66" charset="0"/>
              </a:rPr>
              <a:t>yo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estábamos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jugando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</a:rPr>
              <a:t>partido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fútbol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My friends and I were playing a football match.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Estaban </a:t>
            </a:r>
            <a:r>
              <a:rPr lang="en-US" sz="1000" dirty="0" err="1">
                <a:latin typeface="Comic Sans MS" panose="030F0702030302020204" pitchFamily="66" charset="0"/>
              </a:rPr>
              <a:t>escuchando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</a:rPr>
              <a:t>pódcast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They were listening to a podcast.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</a:t>
            </a:r>
            <a:r>
              <a:rPr lang="en-US" sz="1000" dirty="0" err="1">
                <a:latin typeface="Comic Sans MS" panose="030F0702030302020204" pitchFamily="66" charset="0"/>
              </a:rPr>
              <a:t>medioambiente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The environment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Llover</a:t>
            </a:r>
            <a:r>
              <a:rPr lang="en-US" sz="1000" dirty="0">
                <a:latin typeface="Comic Sans MS" panose="030F0702030302020204" pitchFamily="66" charset="0"/>
              </a:rPr>
              <a:t> / Nevar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rain / To snow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Mientras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Text Box 2">
            <a:extLst>
              <a:ext uri="{FF2B5EF4-FFF2-40B4-BE49-F238E27FC236}">
                <a16:creationId xmlns:a16="http://schemas.microsoft.com/office/drawing/2014/main" id="{5309BB00-07FE-C9B9-EA38-D6FF61EA0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8090" y="372533"/>
            <a:ext cx="4682394" cy="7209367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–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Protegemos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planeta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¿</a:t>
            </a:r>
            <a:r>
              <a:rPr lang="en-US" sz="1000" b="1" dirty="0" err="1">
                <a:latin typeface="Comic Sans MS" panose="030F0702030302020204" pitchFamily="66" charset="0"/>
              </a:rPr>
              <a:t>Qué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haces</a:t>
            </a:r>
            <a:r>
              <a:rPr lang="en-US" sz="1000" b="1" dirty="0">
                <a:latin typeface="Comic Sans MS" panose="030F0702030302020204" pitchFamily="66" charset="0"/>
              </a:rPr>
              <a:t> para </a:t>
            </a:r>
            <a:r>
              <a:rPr lang="en-US" sz="1000" b="1" dirty="0" err="1">
                <a:latin typeface="Comic Sans MS" panose="030F0702030302020204" pitchFamily="66" charset="0"/>
              </a:rPr>
              <a:t>cuidar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el</a:t>
            </a:r>
            <a:r>
              <a:rPr lang="en-US" sz="1000" b="1" dirty="0">
                <a:latin typeface="Comic Sans MS" panose="030F0702030302020204" pitchFamily="66" charset="0"/>
              </a:rPr>
              <a:t> medio </a:t>
            </a:r>
            <a:r>
              <a:rPr lang="en-US" sz="1000" b="1" dirty="0" err="1">
                <a:latin typeface="Comic Sans MS" panose="030F0702030302020204" pitchFamily="66" charset="0"/>
              </a:rPr>
              <a:t>ambiente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en</a:t>
            </a:r>
            <a:r>
              <a:rPr lang="en-US" sz="1000" b="1" dirty="0">
                <a:latin typeface="Comic Sans MS" panose="030F0702030302020204" pitchFamily="66" charset="0"/>
              </a:rPr>
              <a:t> casa?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do you do to look after the environment at home?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Para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al </a:t>
            </a:r>
            <a:r>
              <a:rPr lang="en-US" sz="1000" dirty="0" err="1">
                <a:latin typeface="Comic Sans MS" panose="030F0702030302020204" pitchFamily="66" charset="0"/>
              </a:rPr>
              <a:t>medioambiente</a:t>
            </a:r>
            <a:r>
              <a:rPr lang="en-US" sz="1000" dirty="0">
                <a:latin typeface="Comic Sans MS" panose="030F0702030302020204" pitchFamily="66" charset="0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casa…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help the environment, at home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…no </a:t>
            </a:r>
            <a:r>
              <a:rPr lang="en-US" sz="1000" dirty="0" err="1">
                <a:latin typeface="Comic Sans MS" panose="030F0702030302020204" pitchFamily="66" charset="0"/>
              </a:rPr>
              <a:t>uso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bolsas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botellas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plástico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don’t use plastic bags/bottles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trato</a:t>
            </a:r>
            <a:r>
              <a:rPr lang="en-US" sz="1000" dirty="0">
                <a:latin typeface="Comic Sans MS" panose="030F0702030302020204" pitchFamily="66" charset="0"/>
              </a:rPr>
              <a:t> de/</a:t>
            </a:r>
            <a:r>
              <a:rPr lang="en-US" sz="1000" dirty="0" err="1">
                <a:latin typeface="Comic Sans MS" panose="030F0702030302020204" pitchFamily="66" charset="0"/>
              </a:rPr>
              <a:t>intento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limitar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uso</a:t>
            </a:r>
            <a:r>
              <a:rPr lang="en-US" sz="1000" dirty="0">
                <a:latin typeface="Comic Sans MS" panose="030F0702030302020204" pitchFamily="66" charset="0"/>
              </a:rPr>
              <a:t> de…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try to limit the use of…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viajo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travel by…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reciclo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separo</a:t>
            </a:r>
            <a:r>
              <a:rPr lang="en-US" sz="1000" dirty="0">
                <a:latin typeface="Comic Sans MS" panose="030F0702030302020204" pitchFamily="66" charset="0"/>
              </a:rPr>
              <a:t> la </a:t>
            </a:r>
            <a:r>
              <a:rPr lang="en-US" sz="1000" b="1" dirty="0" err="1">
                <a:latin typeface="Comic Sans MS" panose="030F0702030302020204" pitchFamily="66" charset="0"/>
              </a:rPr>
              <a:t>basura</a:t>
            </a:r>
            <a:r>
              <a:rPr lang="en-US" sz="1000" dirty="0">
                <a:latin typeface="Comic Sans MS" panose="030F0702030302020204" pitchFamily="66" charset="0"/>
              </a:rPr>
              <a:t> 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recycle / separate the rubbish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 err="1">
                <a:latin typeface="Comic Sans MS" panose="030F0702030302020204" pitchFamily="66" charset="0"/>
              </a:rPr>
              <a:t>utilizo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botellas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vidrio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use glass bottles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¿Y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colegio? 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cosas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hacéis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about at your school? What do you do to help?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Para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al </a:t>
            </a:r>
            <a:r>
              <a:rPr lang="en-US" sz="1000" dirty="0" err="1">
                <a:latin typeface="Comic Sans MS" panose="030F0702030302020204" pitchFamily="66" charset="0"/>
              </a:rPr>
              <a:t>medioambiente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colegio…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help the environment, at school…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…se </a:t>
            </a:r>
            <a:r>
              <a:rPr lang="en-US" sz="1000" dirty="0" err="1">
                <a:latin typeface="Comic Sans MS" panose="030F0702030302020204" pitchFamily="66" charset="0"/>
              </a:rPr>
              <a:t>sigue</a:t>
            </a:r>
            <a:r>
              <a:rPr lang="en-US" sz="1000" dirty="0">
                <a:latin typeface="Comic Sans MS" panose="030F0702030302020204" pitchFamily="66" charset="0"/>
              </a:rPr>
              <a:t> la </a:t>
            </a:r>
            <a:r>
              <a:rPr lang="en-US" sz="1000" dirty="0" err="1">
                <a:latin typeface="Comic Sans MS" panose="030F0702030302020204" pitchFamily="66" charset="0"/>
              </a:rPr>
              <a:t>regla</a:t>
            </a:r>
            <a:r>
              <a:rPr lang="en-US" sz="1000" dirty="0">
                <a:latin typeface="Comic Sans MS" panose="030F0702030302020204" pitchFamily="66" charset="0"/>
              </a:rPr>
              <a:t> de ‘las </a:t>
            </a:r>
            <a:r>
              <a:rPr lang="en-US" sz="1000" dirty="0" err="1">
                <a:latin typeface="Comic Sans MS" panose="030F0702030302020204" pitchFamily="66" charset="0"/>
              </a:rPr>
              <a:t>tres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erres</a:t>
            </a:r>
            <a:r>
              <a:rPr lang="en-US" sz="1000" dirty="0">
                <a:latin typeface="Comic Sans MS" panose="030F0702030302020204" pitchFamily="66" charset="0"/>
              </a:rPr>
              <a:t>’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the ‘three Rs’ rule is followed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…se </a:t>
            </a:r>
            <a:r>
              <a:rPr lang="en-US" sz="1000" dirty="0" err="1">
                <a:latin typeface="Comic Sans MS" panose="030F0702030302020204" pitchFamily="66" charset="0"/>
              </a:rPr>
              <a:t>apagan</a:t>
            </a:r>
            <a:r>
              <a:rPr lang="en-US" sz="1000" dirty="0">
                <a:latin typeface="Comic Sans MS" panose="030F0702030302020204" pitchFamily="66" charset="0"/>
              </a:rPr>
              <a:t> las luces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lights are switched off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…se </a:t>
            </a:r>
            <a:r>
              <a:rPr lang="en-US" sz="1000" dirty="0" err="1">
                <a:latin typeface="Comic Sans MS" panose="030F0702030302020204" pitchFamily="66" charset="0"/>
              </a:rPr>
              <a:t>recicla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papel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vidrio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paper/glass is recycled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>
                <a:latin typeface="Comic Sans MS" panose="030F0702030302020204" pitchFamily="66" charset="0"/>
              </a:rPr>
              <a:t>se </a:t>
            </a:r>
            <a:r>
              <a:rPr lang="en-US" sz="1000" b="1" dirty="0" err="1">
                <a:latin typeface="Comic Sans MS" panose="030F0702030302020204" pitchFamily="66" charset="0"/>
              </a:rPr>
              <a:t>ahorra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energía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agua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energy/water is saved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…se </a:t>
            </a:r>
            <a:r>
              <a:rPr lang="en-US" sz="1000" dirty="0" err="1">
                <a:latin typeface="Comic Sans MS" panose="030F0702030302020204" pitchFamily="66" charset="0"/>
              </a:rPr>
              <a:t>organizan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hacen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campañas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reciclaje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recycling campaigns are </a:t>
            </a:r>
            <a:r>
              <a:rPr lang="en-US" sz="1000" i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organised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/done…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cada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mes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todos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meses…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each month / every month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…se </a:t>
            </a:r>
            <a:r>
              <a:rPr lang="en-US" sz="1000" dirty="0" err="1">
                <a:latin typeface="Comic Sans MS" panose="030F0702030302020204" pitchFamily="66" charset="0"/>
              </a:rPr>
              <a:t>mantienen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limpias</a:t>
            </a:r>
            <a:r>
              <a:rPr lang="en-US" sz="1000" dirty="0">
                <a:latin typeface="Comic Sans MS" panose="030F0702030302020204" pitchFamily="66" charset="0"/>
              </a:rPr>
              <a:t> las zonas </a:t>
            </a:r>
            <a:r>
              <a:rPr lang="en-US" sz="1000" dirty="0" err="1">
                <a:latin typeface="Comic Sans MS" panose="030F0702030302020204" pitchFamily="66" charset="0"/>
              </a:rPr>
              <a:t>verdes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green spaces are kept clean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 comida se </a:t>
            </a:r>
            <a:r>
              <a:rPr lang="en-US" sz="1000" dirty="0" err="1">
                <a:latin typeface="Comic Sans MS" panose="030F0702030302020204" pitchFamily="66" charset="0"/>
              </a:rPr>
              <a:t>recicla</a:t>
            </a:r>
            <a:r>
              <a:rPr lang="en-US" sz="1000" dirty="0">
                <a:latin typeface="Comic Sans MS" panose="030F0702030302020204" pitchFamily="66" charset="0"/>
              </a:rPr>
              <a:t>, no se </a:t>
            </a:r>
            <a:r>
              <a:rPr lang="en-US" sz="1000" dirty="0" err="1">
                <a:latin typeface="Comic Sans MS" panose="030F0702030302020204" pitchFamily="66" charset="0"/>
              </a:rPr>
              <a:t>tira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food is recycled, it isn’t thrown away</a:t>
            </a:r>
            <a:endParaRPr lang="en-US" sz="1000" dirty="0"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…se </a:t>
            </a:r>
            <a:r>
              <a:rPr lang="en-US" sz="1000" dirty="0" err="1">
                <a:latin typeface="Comic Sans MS" panose="030F0702030302020204" pitchFamily="66" charset="0"/>
              </a:rPr>
              <a:t>usa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b="1" dirty="0" err="1">
                <a:latin typeface="Comic Sans MS" panose="030F0702030302020204" pitchFamily="66" charset="0"/>
              </a:rPr>
              <a:t>crear</a:t>
            </a:r>
            <a:r>
              <a:rPr lang="en-US" sz="1000" dirty="0">
                <a:latin typeface="Comic Sans MS" panose="030F0702030302020204" pitchFamily="66" charset="0"/>
              </a:rPr>
              <a:t> compost para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jardín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it is used to create compost for the garden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se </a:t>
            </a:r>
            <a:r>
              <a:rPr lang="en-US" sz="1000" dirty="0" err="1">
                <a:latin typeface="Comic Sans MS" panose="030F0702030302020204" pitchFamily="66" charset="0"/>
              </a:rPr>
              <a:t>apagan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ordenadores</a:t>
            </a:r>
            <a:r>
              <a:rPr lang="en-US" sz="1000" dirty="0">
                <a:latin typeface="Comic Sans MS" panose="030F0702030302020204" pitchFamily="66" charset="0"/>
              </a:rPr>
              <a:t>, </a:t>
            </a:r>
            <a:r>
              <a:rPr lang="en-US" sz="1000" b="1" dirty="0">
                <a:latin typeface="Comic Sans MS" panose="030F0702030302020204" pitchFamily="66" charset="0"/>
              </a:rPr>
              <a:t>las </a:t>
            </a:r>
            <a:r>
              <a:rPr lang="en-US" sz="1000" b="1" dirty="0" err="1">
                <a:latin typeface="Comic Sans MS" panose="030F0702030302020204" pitchFamily="66" charset="0"/>
              </a:rPr>
              <a:t>pantallas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y las luces.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computers, screens and lights are switched off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hiciste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pasado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did you do in the past to help?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</a:t>
            </a:r>
            <a:r>
              <a:rPr lang="en-US" sz="1000" dirty="0" err="1">
                <a:latin typeface="Comic Sans MS" panose="030F0702030302020204" pitchFamily="66" charset="0"/>
              </a:rPr>
              <a:t>mes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año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verano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Last month/year/summer…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fin de </a:t>
            </a:r>
            <a:r>
              <a:rPr lang="en-US" sz="1000" dirty="0" err="1">
                <a:latin typeface="Comic Sans MS" panose="030F0702030302020204" pitchFamily="66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Last weekend…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aprendí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ayudé</a:t>
            </a:r>
            <a:r>
              <a:rPr lang="en-US" sz="1000" dirty="0">
                <a:latin typeface="Comic Sans MS" panose="030F0702030302020204" pitchFamily="66" charset="0"/>
              </a:rPr>
              <a:t> a…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learned / helped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hice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did/made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organicé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ahorré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</a:t>
            </a:r>
            <a:r>
              <a:rPr lang="en-US" sz="1000" i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organised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… / I saved…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participé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…/ </a:t>
            </a:r>
            <a:r>
              <a:rPr lang="en-US" sz="1000" dirty="0" err="1">
                <a:latin typeface="Comic Sans MS" panose="030F0702030302020204" pitchFamily="66" charset="0"/>
              </a:rPr>
              <a:t>viajé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participated in… / I travelled by…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más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else would you like to do to help?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</a:t>
            </a:r>
            <a:r>
              <a:rPr lang="en-US" sz="1000" dirty="0" err="1">
                <a:latin typeface="Comic Sans MS" panose="030F0702030302020204" pitchFamily="66" charset="0"/>
              </a:rPr>
              <a:t>verano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año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próximo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Next summer/year…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would like…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animales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peligro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help animals at risk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reciclar</a:t>
            </a:r>
            <a:r>
              <a:rPr lang="en-US" sz="1000" dirty="0">
                <a:latin typeface="Comic Sans MS" panose="030F0702030302020204" pitchFamily="66" charset="0"/>
              </a:rPr>
              <a:t> la </a:t>
            </a:r>
            <a:r>
              <a:rPr lang="en-US" sz="1000" dirty="0" err="1">
                <a:latin typeface="Comic Sans MS" panose="030F0702030302020204" pitchFamily="66" charset="0"/>
              </a:rPr>
              <a:t>ropa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recycle clothes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organizar</a:t>
            </a:r>
            <a:r>
              <a:rPr lang="en-US" sz="1000" dirty="0">
                <a:latin typeface="Comic Sans MS" panose="030F0702030302020204" pitchFamily="66" charset="0"/>
              </a:rPr>
              <a:t> un mercado para… - 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</a:rPr>
              <a:t>to </a:t>
            </a:r>
            <a:r>
              <a:rPr lang="en-US" sz="1000" dirty="0" err="1">
                <a:solidFill>
                  <a:srgbClr val="008568"/>
                </a:solidFill>
                <a:latin typeface="Comic Sans MS" panose="030F0702030302020204" pitchFamily="66" charset="0"/>
              </a:rPr>
              <a:t>organise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</a:rPr>
              <a:t> a market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comprar</a:t>
            </a:r>
            <a:r>
              <a:rPr lang="en-US" sz="1000" dirty="0">
                <a:latin typeface="Comic Sans MS" panose="030F0702030302020204" pitchFamily="66" charset="0"/>
              </a:rPr>
              <a:t>/vender </a:t>
            </a:r>
            <a:r>
              <a:rPr lang="en-US" sz="1000" dirty="0" err="1">
                <a:latin typeface="Comic Sans MS" panose="030F0702030302020204" pitchFamily="66" charset="0"/>
              </a:rPr>
              <a:t>ropa</a:t>
            </a:r>
            <a:r>
              <a:rPr lang="en-US" sz="1000" dirty="0">
                <a:latin typeface="Comic Sans MS" panose="030F0702030302020204" pitchFamily="66" charset="0"/>
              </a:rPr>
              <a:t> y </a:t>
            </a:r>
            <a:r>
              <a:rPr lang="en-US" sz="1000" dirty="0" err="1">
                <a:latin typeface="Comic Sans MS" panose="030F0702030302020204" pitchFamily="66" charset="0"/>
              </a:rPr>
              <a:t>objetos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segunda</a:t>
            </a:r>
            <a:r>
              <a:rPr lang="en-US" sz="1000" dirty="0">
                <a:latin typeface="Comic Sans MS" panose="030F0702030302020204" pitchFamily="66" charset="0"/>
              </a:rPr>
              <a:t> mano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- to buy/sell secondhand clothes and objects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aprender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b="1" dirty="0" err="1">
                <a:latin typeface="Comic Sans MS" panose="030F0702030302020204" pitchFamily="66" charset="0"/>
              </a:rPr>
              <a:t>arreglar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aparatos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electrónicos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learn to fix electronic</a:t>
            </a:r>
          </a:p>
          <a:p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 devices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organizar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campañas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reciclaje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</a:t>
            </a:r>
            <a:r>
              <a:rPr lang="en-US" sz="1000" i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organise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 recycling campaigns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 Box 2">
            <a:extLst>
              <a:ext uri="{FF2B5EF4-FFF2-40B4-BE49-F238E27FC236}">
                <a16:creationId xmlns:a16="http://schemas.microsoft.com/office/drawing/2014/main" id="{2EACC7BD-9450-2595-C9A8-E23E3C795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4090" y="7663020"/>
            <a:ext cx="8746394" cy="1849280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4 – 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Nuestro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mundo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nuestra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responsabilidad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(Part 1)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C2BBE3-4DE6-CE92-17C5-993EB134DE3C}"/>
              </a:ext>
            </a:extLst>
          </p:cNvPr>
          <p:cNvSpPr txBox="1"/>
          <p:nvPr/>
        </p:nvSpPr>
        <p:spPr>
          <a:xfrm>
            <a:off x="3974090" y="7866941"/>
            <a:ext cx="4503160" cy="1631216"/>
          </a:xfrm>
          <a:prstGeom prst="rect">
            <a:avLst/>
          </a:prstGeom>
          <a:noFill/>
          <a:ln>
            <a:noFill/>
            <a:prstDash val="dash"/>
          </a:ln>
          <a:effectLst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¿</a:t>
            </a:r>
            <a:r>
              <a:rPr lang="en-US" sz="1000" b="1" dirty="0" err="1">
                <a:latin typeface="Comic Sans MS" panose="030F0702030302020204" pitchFamily="66" charset="0"/>
              </a:rPr>
              <a:t>Qué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problema</a:t>
            </a:r>
            <a:r>
              <a:rPr lang="en-US" sz="1000" b="1" dirty="0">
                <a:latin typeface="Comic Sans MS" panose="030F0702030302020204" pitchFamily="66" charset="0"/>
              </a:rPr>
              <a:t>(s) </a:t>
            </a:r>
            <a:r>
              <a:rPr lang="en-US" sz="1000" b="1" dirty="0" err="1">
                <a:latin typeface="Comic Sans MS" panose="030F0702030302020204" pitchFamily="66" charset="0"/>
              </a:rPr>
              <a:t>te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preocupa</a:t>
            </a:r>
            <a:r>
              <a:rPr lang="en-US" sz="1000" b="1" dirty="0">
                <a:latin typeface="Comic Sans MS" panose="030F0702030302020204" pitchFamily="66" charset="0"/>
              </a:rPr>
              <a:t>(n) </a:t>
            </a:r>
            <a:r>
              <a:rPr lang="en-US" sz="1000" b="1" dirty="0" err="1">
                <a:latin typeface="Comic Sans MS" panose="030F0702030302020204" pitchFamily="66" charset="0"/>
              </a:rPr>
              <a:t>más</a:t>
            </a:r>
            <a:r>
              <a:rPr lang="en-US" sz="1000" b="1" dirty="0">
                <a:latin typeface="Comic Sans MS" panose="030F0702030302020204" pitchFamily="66" charset="0"/>
              </a:rPr>
              <a:t>?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- Which problem(s) worry/worries you the most?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(A </a:t>
            </a:r>
            <a:r>
              <a:rPr lang="en-US" sz="1000" b="1" dirty="0" err="1">
                <a:latin typeface="Comic Sans MS" panose="030F0702030302020204" pitchFamily="66" charset="0"/>
              </a:rPr>
              <a:t>mí</a:t>
            </a:r>
            <a:r>
              <a:rPr lang="en-US" sz="1000" b="1" dirty="0">
                <a:latin typeface="Comic Sans MS" panose="030F0702030302020204" pitchFamily="66" charset="0"/>
              </a:rPr>
              <a:t>) me </a:t>
            </a:r>
            <a:r>
              <a:rPr lang="en-US" sz="1000" b="1" dirty="0" err="1">
                <a:latin typeface="Comic Sans MS" panose="030F0702030302020204" pitchFamily="66" charset="0"/>
              </a:rPr>
              <a:t>preocupa</a:t>
            </a:r>
            <a:r>
              <a:rPr lang="en-US" sz="1000" b="1" dirty="0">
                <a:latin typeface="Comic Sans MS" panose="030F0702030302020204" pitchFamily="66" charset="0"/>
              </a:rPr>
              <a:t>(n)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worry about…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racismo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sexismo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racism/sexism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 </a:t>
            </a:r>
            <a:r>
              <a:rPr lang="en-US" sz="1000" dirty="0" err="1">
                <a:latin typeface="Comic Sans MS" panose="030F0702030302020204" pitchFamily="66" charset="0"/>
              </a:rPr>
              <a:t>discriminación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discrimination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 </a:t>
            </a:r>
            <a:r>
              <a:rPr lang="en-US" sz="1000" dirty="0" err="1">
                <a:latin typeface="Comic Sans MS" panose="030F0702030302020204" pitchFamily="66" charset="0"/>
              </a:rPr>
              <a:t>polución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bosques/mares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pollution of forests/seas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 </a:t>
            </a:r>
            <a:r>
              <a:rPr lang="en-US" sz="1000" dirty="0" err="1">
                <a:latin typeface="Comic Sans MS" panose="030F0702030302020204" pitchFamily="66" charset="0"/>
              </a:rPr>
              <a:t>violencia</a:t>
            </a:r>
            <a:r>
              <a:rPr lang="en-US" sz="1000" dirty="0">
                <a:latin typeface="Comic Sans MS" panose="030F0702030302020204" pitchFamily="66" charset="0"/>
              </a:rPr>
              <a:t> contra… - …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violence against…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…las </a:t>
            </a:r>
            <a:r>
              <a:rPr lang="en-US" sz="1000" dirty="0" err="1">
                <a:latin typeface="Comic Sans MS" panose="030F0702030302020204" pitchFamily="66" charset="0"/>
              </a:rPr>
              <a:t>mujeres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women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…las personas </a:t>
            </a:r>
            <a:r>
              <a:rPr lang="en-US" sz="1000" dirty="0" err="1">
                <a:latin typeface="Comic Sans MS" panose="030F0702030302020204" pitchFamily="66" charset="0"/>
              </a:rPr>
              <a:t>transgénero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transgender people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>
                <a:latin typeface="Comic Sans MS" panose="030F0702030302020204" pitchFamily="66" charset="0"/>
              </a:rPr>
              <a:t>la </a:t>
            </a:r>
            <a:r>
              <a:rPr lang="en-US" sz="1000" b="1" dirty="0" err="1">
                <a:latin typeface="Comic Sans MS" panose="030F0702030302020204" pitchFamily="66" charset="0"/>
              </a:rPr>
              <a:t>falta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de </a:t>
            </a:r>
            <a:r>
              <a:rPr lang="en-US" sz="1000" dirty="0" err="1">
                <a:latin typeface="Comic Sans MS" panose="030F0702030302020204" pitchFamily="66" charset="0"/>
              </a:rPr>
              <a:t>agua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lack of water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DCCB72-75EA-46C3-637F-DD7F65A26A61}"/>
              </a:ext>
            </a:extLst>
          </p:cNvPr>
          <p:cNvSpPr txBox="1"/>
          <p:nvPr/>
        </p:nvSpPr>
        <p:spPr>
          <a:xfrm>
            <a:off x="7923790" y="7866941"/>
            <a:ext cx="4090410" cy="1631216"/>
          </a:xfrm>
          <a:prstGeom prst="rect">
            <a:avLst/>
          </a:prstGeom>
          <a:noFill/>
          <a:ln>
            <a:noFill/>
            <a:prstDash val="dash"/>
          </a:ln>
          <a:effectLst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ya</a:t>
            </a:r>
            <a:r>
              <a:rPr lang="en-US" sz="1000" dirty="0">
                <a:latin typeface="Comic Sans MS" panose="030F0702030302020204" pitchFamily="66" charset="0"/>
              </a:rPr>
              <a:t> que…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because / given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debido</a:t>
            </a:r>
            <a:r>
              <a:rPr lang="en-US" sz="1000" dirty="0">
                <a:latin typeface="Comic Sans MS" panose="030F0702030302020204" pitchFamily="66" charset="0"/>
              </a:rPr>
              <a:t> a que…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due to (the fact that)…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muchos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animales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many/lots of animals…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muchas</a:t>
            </a:r>
            <a:r>
              <a:rPr lang="en-US" sz="1000" dirty="0">
                <a:latin typeface="Comic Sans MS" panose="030F0702030302020204" pitchFamily="66" charset="0"/>
              </a:rPr>
              <a:t> personas…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many/lots of people…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…no </a:t>
            </a:r>
            <a:r>
              <a:rPr lang="en-US" sz="1000" dirty="0" err="1">
                <a:latin typeface="Comic Sans MS" panose="030F0702030302020204" pitchFamily="66" charset="0"/>
              </a:rPr>
              <a:t>tienen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suficiente</a:t>
            </a:r>
            <a:r>
              <a:rPr lang="en-US" sz="1000" dirty="0">
                <a:latin typeface="Comic Sans MS" panose="030F0702030302020204" pitchFamily="66" charset="0"/>
              </a:rPr>
              <a:t> comida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don’t have enough food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son </a:t>
            </a:r>
            <a:r>
              <a:rPr lang="en-US" sz="1000" dirty="0" err="1">
                <a:latin typeface="Comic Sans MS" panose="030F0702030302020204" pitchFamily="66" charset="0"/>
              </a:rPr>
              <a:t>afectados</a:t>
            </a:r>
            <a:r>
              <a:rPr lang="en-US" sz="1000" dirty="0">
                <a:latin typeface="Comic Sans MS" panose="030F0702030302020204" pitchFamily="66" charset="0"/>
              </a:rPr>
              <a:t>/as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are affected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sufren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suffer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acción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quieres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ver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action do you want to see?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/Espero que… - 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want/hope (that)…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Recomiendo</a:t>
            </a:r>
            <a:r>
              <a:rPr lang="en-US" sz="1000" dirty="0">
                <a:latin typeface="Comic Sans MS" panose="030F0702030302020204" pitchFamily="66" charset="0"/>
              </a:rPr>
              <a:t> que…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recommend (that)…</a:t>
            </a:r>
          </a:p>
        </p:txBody>
      </p:sp>
      <p:pic>
        <p:nvPicPr>
          <p:cNvPr id="3" name="Picture 2" descr="A group of pink flowers&#10;&#10;AI-generated content may be incorrect.">
            <a:extLst>
              <a:ext uri="{FF2B5EF4-FFF2-40B4-BE49-F238E27FC236}">
                <a16:creationId xmlns:a16="http://schemas.microsoft.com/office/drawing/2014/main" id="{E050FE35-AF63-7BED-5F64-942D235BD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579"/>
          <a:stretch>
            <a:fillRect/>
          </a:stretch>
        </p:blipFill>
        <p:spPr>
          <a:xfrm>
            <a:off x="3320955" y="3942932"/>
            <a:ext cx="559749" cy="522919"/>
          </a:xfrm>
          <a:prstGeom prst="rect">
            <a:avLst/>
          </a:prstGeom>
        </p:spPr>
      </p:pic>
      <p:pic>
        <p:nvPicPr>
          <p:cNvPr id="8" name="Picture 7" descr="A green and blue earth with leaves&#10;&#10;AI-generated content may be incorrect.">
            <a:extLst>
              <a:ext uri="{FF2B5EF4-FFF2-40B4-BE49-F238E27FC236}">
                <a16:creationId xmlns:a16="http://schemas.microsoft.com/office/drawing/2014/main" id="{78156385-AD57-57EA-F4CA-C894B2ABD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8"/>
          <a:stretch>
            <a:fillRect/>
          </a:stretch>
        </p:blipFill>
        <p:spPr>
          <a:xfrm>
            <a:off x="7291346" y="7002953"/>
            <a:ext cx="607943" cy="574634"/>
          </a:xfrm>
          <a:prstGeom prst="rect">
            <a:avLst/>
          </a:prstGeom>
        </p:spPr>
      </p:pic>
      <p:pic>
        <p:nvPicPr>
          <p:cNvPr id="10" name="Picture 9" descr="A green recycle bin with a recycle symbol on it&#10;&#10;AI-generated content may be incorrect.">
            <a:extLst>
              <a:ext uri="{FF2B5EF4-FFF2-40B4-BE49-F238E27FC236}">
                <a16:creationId xmlns:a16="http://schemas.microsoft.com/office/drawing/2014/main" id="{2FDE1360-81DF-A02F-2455-13AC07780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250" y="5977013"/>
            <a:ext cx="761722" cy="761722"/>
          </a:xfrm>
          <a:prstGeom prst="rect">
            <a:avLst/>
          </a:prstGeom>
        </p:spPr>
      </p:pic>
      <p:pic>
        <p:nvPicPr>
          <p:cNvPr id="12" name="Picture 11" descr="A hands touching the earth&#10;&#10;AI-generated content may be incorrect.">
            <a:extLst>
              <a:ext uri="{FF2B5EF4-FFF2-40B4-BE49-F238E27FC236}">
                <a16:creationId xmlns:a16="http://schemas.microsoft.com/office/drawing/2014/main" id="{C1889CB4-C912-6170-C8F7-86C3B8F813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920" y="7780399"/>
            <a:ext cx="902150" cy="9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1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BABA1-153B-EC76-B1AE-8027E25A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">
            <a:extLst>
              <a:ext uri="{FF2B5EF4-FFF2-40B4-BE49-F238E27FC236}">
                <a16:creationId xmlns:a16="http://schemas.microsoft.com/office/drawing/2014/main" id="{D1A447D8-0D2F-BB58-7CD6-803A691FF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040" y="372533"/>
            <a:ext cx="5586930" cy="2840567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PASSIVE VOICE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passive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voice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say what is/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will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 done to something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someone. 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make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passive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voice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Spanish, you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correct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verb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“ser” (to be) and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participle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árbol </a:t>
            </a:r>
            <a:r>
              <a:rPr lang="es-ES" sz="1000" dirty="0">
                <a:solidFill>
                  <a:srgbClr val="9933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plantado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por los estudiantes. – 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tree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9933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planted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students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avión </a:t>
            </a:r>
            <a:r>
              <a:rPr lang="es-ES" sz="1000" dirty="0">
                <a:solidFill>
                  <a:srgbClr val="9933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conducido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por el piloto. – 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plane </a:t>
            </a:r>
            <a:r>
              <a:rPr lang="es-ES" sz="1000" i="1" dirty="0">
                <a:solidFill>
                  <a:srgbClr val="9933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driven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pilot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colegio </a:t>
            </a:r>
            <a:r>
              <a:rPr lang="es-ES" sz="1000" dirty="0">
                <a:solidFill>
                  <a:srgbClr val="9933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será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construido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el año que viene. – 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school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9933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will</a:t>
            </a:r>
            <a:r>
              <a:rPr lang="es-ES" sz="1000" i="1" dirty="0">
                <a:solidFill>
                  <a:srgbClr val="9933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 </a:t>
            </a:r>
            <a:r>
              <a:rPr lang="es-ES" sz="1000" i="1" dirty="0" err="1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built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next</a:t>
            </a:r>
            <a:r>
              <a:rPr lang="es-E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year.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endParaRPr lang="en-US" sz="1000" dirty="0"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B00B757-63B4-E5EF-6691-019F8E95506F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008568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7 – Un mundo mejor para todos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603228-E2AF-55B6-0CA5-58E913D89F84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 &amp; GRAMMAR POINTS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DF902A84-B88E-686A-899D-13E8E1DDC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" y="372534"/>
            <a:ext cx="3627284" cy="3596216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4 – Nuestro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mundo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nuestra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responsabilidad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(Part 2)</a:t>
            </a:r>
            <a:endParaRPr lang="es-E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gobierno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government…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la 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b="1" dirty="0" err="1">
                <a:latin typeface="Comic Sans MS" panose="030F0702030302020204" pitchFamily="66" charset="0"/>
              </a:rPr>
              <a:t>juventud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sociedad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people/youths/society…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haga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acciones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positivas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do(es) positive 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haga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campañas</a:t>
            </a:r>
            <a:r>
              <a:rPr lang="en-US" sz="1000" dirty="0">
                <a:latin typeface="Comic Sans MS" panose="030F0702030302020204" pitchFamily="66" charset="0"/>
              </a:rPr>
              <a:t> contra…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do(es) campaigns against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sea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responsable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be responsible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tenga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cuidado</a:t>
            </a:r>
            <a:r>
              <a:rPr lang="en-US" sz="1000" dirty="0">
                <a:latin typeface="Comic Sans MS" panose="030F0702030302020204" pitchFamily="66" charset="0"/>
              </a:rPr>
              <a:t> con…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be careful with…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vaya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b="1" dirty="0" err="1">
                <a:latin typeface="Comic Sans MS" panose="030F0702030302020204" pitchFamily="66" charset="0"/>
              </a:rPr>
              <a:t>manifestaciones</a:t>
            </a:r>
            <a:r>
              <a:rPr lang="en-US" sz="1000" dirty="0">
                <a:latin typeface="Comic Sans MS" panose="030F0702030302020204" pitchFamily="66" charset="0"/>
              </a:rPr>
              <a:t> contra…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go(es) to protests against…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Odio que…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hate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pone triste que…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It makes me sad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gobierno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government…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la 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b="1" dirty="0" err="1">
                <a:latin typeface="Comic Sans MS" panose="030F0702030302020204" pitchFamily="66" charset="0"/>
              </a:rPr>
              <a:t>juventud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sociedad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people/youths/society…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…no </a:t>
            </a:r>
            <a:r>
              <a:rPr lang="en-US" sz="1000" b="1" dirty="0" err="1">
                <a:latin typeface="Comic Sans MS" panose="030F0702030302020204" pitchFamily="66" charset="0"/>
              </a:rPr>
              <a:t>haga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acciones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positivas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do(es) not do positive 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…no </a:t>
            </a:r>
            <a:r>
              <a:rPr lang="en-US" sz="1000" b="1" dirty="0" err="1">
                <a:latin typeface="Comic Sans MS" panose="030F0702030302020204" pitchFamily="66" charset="0"/>
              </a:rPr>
              <a:t>haga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campañas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do(es) not do campaigns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…no </a:t>
            </a:r>
            <a:r>
              <a:rPr lang="en-US" sz="1000" b="1" dirty="0">
                <a:latin typeface="Comic Sans MS" panose="030F0702030302020204" pitchFamily="66" charset="0"/>
              </a:rPr>
              <a:t>sea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responsable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is/are not responsible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…no </a:t>
            </a:r>
            <a:r>
              <a:rPr lang="en-US" sz="1000" b="1" dirty="0" err="1">
                <a:latin typeface="Comic Sans MS" panose="030F0702030302020204" pitchFamily="66" charset="0"/>
              </a:rPr>
              <a:t>tenga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cuidado</a:t>
            </a:r>
            <a:r>
              <a:rPr lang="en-US" sz="1000" dirty="0">
                <a:latin typeface="Comic Sans MS" panose="030F0702030302020204" pitchFamily="66" charset="0"/>
              </a:rPr>
              <a:t> con…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is/are not careful with…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</a:rPr>
              <a:t>esfuerzo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make an effort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proteger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cuidar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protect / to look after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 err="1">
                <a:latin typeface="Comic Sans MS" panose="030F0702030302020204" pitchFamily="66" charset="0"/>
              </a:rPr>
              <a:t>preocuparse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worry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tener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cuidado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be careful</a:t>
            </a:r>
            <a:endParaRPr lang="en-GB" sz="1000" i="1" dirty="0">
              <a:solidFill>
                <a:srgbClr val="00856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537100AD-26C8-4716-4F78-704778866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5" y="4047031"/>
            <a:ext cx="3627285" cy="5451125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5 – El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futuro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nuestras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manos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Jóvenes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en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acción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Young people in 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Se </a:t>
            </a:r>
            <a:r>
              <a:rPr lang="en-US" sz="1000" dirty="0" err="1">
                <a:latin typeface="Comic Sans MS" panose="030F0702030302020204" pitchFamily="66" charset="0"/>
              </a:rPr>
              <a:t>debería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solucionar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problemas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sociales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You/One should help to solve social problems.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Quién</a:t>
            </a:r>
            <a:r>
              <a:rPr lang="en-US" sz="1000" dirty="0">
                <a:latin typeface="Comic Sans MS" panose="030F0702030302020204" pitchFamily="66" charset="0"/>
              </a:rPr>
              <a:t> es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modelo</a:t>
            </a:r>
            <a:r>
              <a:rPr lang="en-US" sz="1000" b="1" dirty="0">
                <a:latin typeface="Comic Sans MS" panose="030F0702030302020204" pitchFamily="66" charset="0"/>
              </a:rPr>
              <a:t> de </a:t>
            </a:r>
            <a:r>
              <a:rPr lang="en-US" sz="1000" b="1" dirty="0" err="1">
                <a:latin typeface="Comic Sans MS" panose="030F0702030302020204" pitchFamily="66" charset="0"/>
              </a:rPr>
              <a:t>conducta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favorito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Who is your </a:t>
            </a:r>
            <a:r>
              <a:rPr lang="en-US" sz="1000" i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favourite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 role model?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Mi </a:t>
            </a:r>
            <a:r>
              <a:rPr lang="en-US" sz="1000" b="1" dirty="0" err="1">
                <a:latin typeface="Comic Sans MS" panose="030F0702030302020204" pitchFamily="66" charset="0"/>
              </a:rPr>
              <a:t>modelo</a:t>
            </a:r>
            <a:r>
              <a:rPr lang="en-US" sz="1000" b="1" dirty="0">
                <a:latin typeface="Comic Sans MS" panose="030F0702030302020204" pitchFamily="66" charset="0"/>
              </a:rPr>
              <a:t> de </a:t>
            </a:r>
            <a:r>
              <a:rPr lang="en-US" sz="1000" b="1" dirty="0" err="1">
                <a:latin typeface="Comic Sans MS" panose="030F0702030302020204" pitchFamily="66" charset="0"/>
              </a:rPr>
              <a:t>conducta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favorito</a:t>
            </a:r>
            <a:r>
              <a:rPr lang="en-US" sz="1000" dirty="0">
                <a:latin typeface="Comic Sans MS" panose="030F0702030302020204" pitchFamily="66" charset="0"/>
              </a:rPr>
              <a:t> es...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My </a:t>
            </a:r>
            <a:r>
              <a:rPr lang="en-US" sz="1000" i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favourite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 role model is…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usa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su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popularidad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TikTok para…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he/she uses his/her popularity on TikTok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ayuda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mucha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he/she helps a lot of people…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voluntario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Would you like to volunteer work?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¿Por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(no)?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Why (not)?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Sí</a:t>
            </a:r>
            <a:r>
              <a:rPr lang="en-US" sz="1000" dirty="0">
                <a:latin typeface="Comic Sans MS" panose="030F0702030302020204" pitchFamily="66" charset="0"/>
              </a:rPr>
              <a:t>, 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Yes, I would like to do…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Creo que es </a:t>
            </a:r>
            <a:r>
              <a:rPr lang="en-US" sz="1000" dirty="0" err="1">
                <a:latin typeface="Comic Sans MS" panose="030F0702030302020204" pitchFamily="66" charset="0"/>
              </a:rPr>
              <a:t>importante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participar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think it is important to help…/ to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participate in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No 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… -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 I would not like to do…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se </a:t>
            </a:r>
            <a:r>
              <a:rPr lang="en-US" sz="1000" dirty="0" err="1">
                <a:latin typeface="Comic Sans MS" panose="030F0702030302020204" pitchFamily="66" charset="0"/>
              </a:rPr>
              <a:t>debería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para ser un buen </a:t>
            </a:r>
            <a:r>
              <a:rPr lang="en-US" sz="1000" dirty="0" err="1">
                <a:latin typeface="Comic Sans MS" panose="030F0702030302020204" pitchFamily="66" charset="0"/>
              </a:rPr>
              <a:t>voluntario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What should you/one do to be a good volunteer?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Para ser un buen </a:t>
            </a:r>
            <a:r>
              <a:rPr lang="en-US" sz="1000" dirty="0" err="1">
                <a:latin typeface="Comic Sans MS" panose="030F0702030302020204" pitchFamily="66" charset="0"/>
              </a:rPr>
              <a:t>voluntario</a:t>
            </a:r>
            <a:r>
              <a:rPr lang="en-US" sz="1000" dirty="0">
                <a:latin typeface="Comic Sans MS" panose="030F0702030302020204" pitchFamily="66" charset="0"/>
              </a:rPr>
              <a:t>, se </a:t>
            </a:r>
            <a:r>
              <a:rPr lang="en-US" sz="1000" dirty="0" err="1">
                <a:latin typeface="Comic Sans MS" panose="030F0702030302020204" pitchFamily="66" charset="0"/>
              </a:rPr>
              <a:t>debería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solucionar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To be a good volunteer, you/one should help to solve…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Yo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pienso</a:t>
            </a:r>
            <a:r>
              <a:rPr lang="en-US" sz="1000" dirty="0">
                <a:latin typeface="Comic Sans MS" panose="030F0702030302020204" pitchFamily="66" charset="0"/>
              </a:rPr>
              <a:t> que se </a:t>
            </a:r>
            <a:r>
              <a:rPr lang="en-US" sz="1000" dirty="0" err="1">
                <a:latin typeface="Comic Sans MS" panose="030F0702030302020204" pitchFamily="66" charset="0"/>
              </a:rPr>
              <a:t>debería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todo</a:t>
            </a:r>
            <a:r>
              <a:rPr lang="en-US" sz="1000" dirty="0">
                <a:latin typeface="Comic Sans MS" panose="030F0702030302020204" pitchFamily="66" charset="0"/>
              </a:rPr>
              <a:t> lo </a:t>
            </a:r>
            <a:r>
              <a:rPr lang="en-US" sz="1000" dirty="0" err="1">
                <a:latin typeface="Comic Sans MS" panose="030F0702030302020204" pitchFamily="66" charset="0"/>
              </a:rPr>
              <a:t>posible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think that you/one should do everything…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A </a:t>
            </a:r>
            <a:r>
              <a:rPr lang="en-US" sz="1000" b="1" dirty="0" err="1">
                <a:latin typeface="Comic Sans MS" panose="030F0702030302020204" pitchFamily="66" charset="0"/>
              </a:rPr>
              <a:t>mí</a:t>
            </a:r>
            <a:r>
              <a:rPr lang="en-US" sz="1000" b="1" dirty="0">
                <a:latin typeface="Comic Sans MS" panose="030F0702030302020204" pitchFamily="66" charset="0"/>
              </a:rPr>
              <a:t> me </a:t>
            </a:r>
            <a:r>
              <a:rPr lang="en-US" sz="1000" b="1" dirty="0" err="1">
                <a:latin typeface="Comic Sans MS" panose="030F0702030302020204" pitchFamily="66" charset="0"/>
              </a:rPr>
              <a:t>parece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que...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think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Yo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estoy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acuerdo</a:t>
            </a:r>
            <a:r>
              <a:rPr lang="en-US" sz="1000" dirty="0">
                <a:latin typeface="Comic Sans MS" panose="030F0702030302020204" pitchFamily="66" charset="0"/>
              </a:rPr>
              <a:t> con sus </a:t>
            </a:r>
            <a:r>
              <a:rPr lang="en-US" sz="1000" dirty="0" err="1">
                <a:latin typeface="Comic Sans MS" panose="030F0702030302020204" pitchFamily="66" charset="0"/>
              </a:rPr>
              <a:t>acciones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I agree with his/her actions 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(no) se </a:t>
            </a:r>
            <a:r>
              <a:rPr lang="en-US" sz="1000" dirty="0" err="1">
                <a:latin typeface="Comic Sans MS" panose="030F0702030302020204" pitchFamily="66" charset="0"/>
              </a:rPr>
              <a:t>debería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you/one should (not)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*gracias a / </a:t>
            </a:r>
            <a:r>
              <a:rPr lang="en-US" sz="1000" dirty="0" err="1">
                <a:latin typeface="Comic Sans MS" panose="030F0702030302020204" pitchFamily="66" charset="0"/>
              </a:rPr>
              <a:t>igual</a:t>
            </a:r>
            <a:r>
              <a:rPr lang="en-US" sz="1000" dirty="0">
                <a:latin typeface="Comic Sans MS" panose="030F0702030302020204" pitchFamily="66" charset="0"/>
              </a:rPr>
              <a:t> que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thanks to / the same 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haz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pon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sal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sé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do / put / go out / be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 / </a:t>
            </a:r>
            <a:r>
              <a:rPr lang="en-US" sz="1000" dirty="0" err="1">
                <a:latin typeface="Comic Sans MS" panose="030F0702030302020204" pitchFamily="66" charset="0"/>
              </a:rPr>
              <a:t>ve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ven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have / go / come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escuchad</a:t>
            </a:r>
            <a:r>
              <a:rPr lang="en-US" sz="1000" b="1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participad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–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listen / participate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pedid</a:t>
            </a:r>
            <a:r>
              <a:rPr lang="en-US" sz="1000" b="1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respetad</a:t>
            </a:r>
            <a:r>
              <a:rPr lang="en-US" sz="1000" b="1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evitad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</a:rPr>
              <a:t>–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ask for / respect / avoid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 Box 2">
            <a:extLst>
              <a:ext uri="{FF2B5EF4-FFF2-40B4-BE49-F238E27FC236}">
                <a16:creationId xmlns:a16="http://schemas.microsoft.com/office/drawing/2014/main" id="{38DEF9ED-4120-46AB-3A96-BDAED4601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940" y="372534"/>
            <a:ext cx="3258560" cy="3792887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PREPOSITIONAL PRONOUNS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Comic Sans MS" panose="030F0702030302020204" pitchFamily="66" charset="0"/>
              </a:rPr>
              <a:t>Prepositional pronouns are pronouns used after prepositions such as 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</a:rPr>
              <a:t>a</a:t>
            </a:r>
            <a:r>
              <a:rPr lang="en-US" sz="1000" dirty="0">
                <a:latin typeface="Comic Sans MS" panose="030F0702030302020204" pitchFamily="66" charset="0"/>
              </a:rPr>
              <a:t>, 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</a:rPr>
              <a:t>de</a:t>
            </a:r>
            <a:r>
              <a:rPr lang="en-US" sz="1000" dirty="0">
                <a:latin typeface="Comic Sans MS" panose="030F0702030302020204" pitchFamily="66" charset="0"/>
              </a:rPr>
              <a:t>, 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, 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</a:rPr>
              <a:t>para</a:t>
            </a:r>
            <a:r>
              <a:rPr lang="en-US" sz="1000" dirty="0">
                <a:latin typeface="Comic Sans MS" panose="030F0702030302020204" pitchFamily="66" charset="0"/>
              </a:rPr>
              <a:t> and 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</a:rPr>
              <a:t>sin</a:t>
            </a:r>
            <a:r>
              <a:rPr lang="en-US" sz="1000" dirty="0">
                <a:latin typeface="Comic Sans MS" panose="030F0702030302020204" pitchFamily="66" charset="0"/>
              </a:rPr>
              <a:t>. They are the same as the subject pronouns, except for the forms 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mí</a:t>
            </a:r>
            <a:r>
              <a:rPr lang="en-US" sz="1000" dirty="0">
                <a:latin typeface="Comic Sans MS" panose="030F0702030302020204" pitchFamily="66" charset="0"/>
              </a:rPr>
              <a:t> (me) and 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ti</a:t>
            </a:r>
            <a:r>
              <a:rPr lang="en-US" sz="1000" dirty="0">
                <a:latin typeface="Comic Sans MS" panose="030F0702030302020204" pitchFamily="66" charset="0"/>
              </a:rPr>
              <a:t> (you).</a:t>
            </a:r>
          </a:p>
          <a:p>
            <a:r>
              <a:rPr lang="en-US" sz="1000" dirty="0">
                <a:latin typeface="Comic Sans MS" panose="030F0702030302020204" pitchFamily="66" charset="0"/>
              </a:rPr>
              <a:t>Note that 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mí</a:t>
            </a:r>
            <a:r>
              <a:rPr lang="en-US" sz="1000" dirty="0">
                <a:latin typeface="Comic Sans MS" panose="030F0702030302020204" pitchFamily="66" charset="0"/>
              </a:rPr>
              <a:t> and 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él</a:t>
            </a:r>
            <a:r>
              <a:rPr lang="en-US" sz="1000" dirty="0">
                <a:latin typeface="Comic Sans MS" panose="030F0702030302020204" pitchFamily="66" charset="0"/>
              </a:rPr>
              <a:t> have an accent, to distinguish them from mi (my) and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(the), but there is no accent in </a:t>
            </a:r>
            <a:r>
              <a:rPr lang="en-US" sz="1000" dirty="0" err="1">
                <a:latin typeface="Comic Sans MS" panose="030F0702030302020204" pitchFamily="66" charset="0"/>
              </a:rPr>
              <a:t>ti</a:t>
            </a:r>
            <a:r>
              <a:rPr lang="en-US" sz="1000" dirty="0">
                <a:latin typeface="Comic Sans MS" panose="030F0702030302020204" pitchFamily="66" charset="0"/>
              </a:rPr>
              <a:t>.</a:t>
            </a:r>
          </a:p>
          <a:p>
            <a:r>
              <a:rPr lang="en-US" sz="1000" dirty="0">
                <a:latin typeface="Comic Sans MS" panose="030F0702030302020204" pitchFamily="66" charset="0"/>
              </a:rPr>
              <a:t>There are two irregular forms: 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conmigo</a:t>
            </a:r>
            <a:r>
              <a:rPr lang="en-US" sz="1000" dirty="0">
                <a:latin typeface="Comic Sans MS" panose="030F0702030302020204" pitchFamily="66" charset="0"/>
              </a:rPr>
              <a:t> (with me) and 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</a:rPr>
              <a:t>contigo</a:t>
            </a:r>
            <a:r>
              <a:rPr lang="en-US" sz="1000" dirty="0">
                <a:latin typeface="Comic Sans MS" panose="030F0702030302020204" pitchFamily="66" charset="0"/>
              </a:rPr>
              <a:t> (with you). </a:t>
            </a:r>
          </a:p>
          <a:p>
            <a:r>
              <a:rPr lang="en-US" sz="1000" dirty="0">
                <a:latin typeface="Comic Sans MS" panose="030F0702030302020204" pitchFamily="66" charset="0"/>
              </a:rPr>
              <a:t>The use of pronouns after 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</a:rPr>
              <a:t>a</a:t>
            </a:r>
            <a:r>
              <a:rPr lang="en-US" sz="1000" dirty="0">
                <a:latin typeface="Comic Sans MS" panose="030F0702030302020204" pitchFamily="66" charset="0"/>
              </a:rPr>
              <a:t> is to add emphasis. For example: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A mi me </a:t>
            </a:r>
            <a:r>
              <a:rPr lang="en-US" sz="1000" dirty="0" err="1">
                <a:latin typeface="Comic Sans MS" panose="030F0702030302020204" pitchFamily="66" charset="0"/>
              </a:rPr>
              <a:t>encanta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parque</a:t>
            </a:r>
            <a:r>
              <a:rPr lang="en-US" sz="1000" dirty="0">
                <a:latin typeface="Comic Sans MS" panose="030F0702030302020204" pitchFamily="66" charset="0"/>
              </a:rPr>
              <a:t>.</a:t>
            </a:r>
          </a:p>
          <a:p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       I love this park.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¿A </a:t>
            </a:r>
            <a:r>
              <a:rPr lang="en-US" sz="1000" dirty="0" err="1">
                <a:latin typeface="Comic Sans MS" panose="030F0702030302020204" pitchFamily="66" charset="0"/>
              </a:rPr>
              <a:t>ti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gusta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</a:rPr>
              <a:t>Do you like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endParaRPr lang="en-US" sz="1000" dirty="0">
              <a:latin typeface="Comic Sans MS" panose="030F0702030302020204" pitchFamily="66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4C3826-16D9-6515-D741-78410C08A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698800"/>
              </p:ext>
            </p:extLst>
          </p:nvPr>
        </p:nvGraphicFramePr>
        <p:xfrm>
          <a:off x="3821690" y="2847816"/>
          <a:ext cx="320008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1380">
                  <a:extLst>
                    <a:ext uri="{9D8B030D-6E8A-4147-A177-3AD203B41FA5}">
                      <a16:colId xmlns:a16="http://schemas.microsoft.com/office/drawing/2014/main" val="512816770"/>
                    </a:ext>
                  </a:extLst>
                </a:gridCol>
                <a:gridCol w="514668">
                  <a:extLst>
                    <a:ext uri="{9D8B030D-6E8A-4147-A177-3AD203B41FA5}">
                      <a16:colId xmlns:a16="http://schemas.microsoft.com/office/drawing/2014/main" val="1367626850"/>
                    </a:ext>
                  </a:extLst>
                </a:gridCol>
                <a:gridCol w="921068">
                  <a:extLst>
                    <a:ext uri="{9D8B030D-6E8A-4147-A177-3AD203B41FA5}">
                      <a16:colId xmlns:a16="http://schemas.microsoft.com/office/drawing/2014/main" val="2100313281"/>
                    </a:ext>
                  </a:extLst>
                </a:gridCol>
                <a:gridCol w="882968">
                  <a:extLst>
                    <a:ext uri="{9D8B030D-6E8A-4147-A177-3AD203B41FA5}">
                      <a16:colId xmlns:a16="http://schemas.microsoft.com/office/drawing/2014/main" val="363569228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Singular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Plural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0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698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900" i="1" dirty="0">
                          <a:latin typeface="Comic Sans MS" panose="030F0702030302020204" pitchFamily="66" charset="0"/>
                        </a:rPr>
                        <a:t>me</a:t>
                      </a:r>
                    </a:p>
                  </a:txBody>
                  <a:tcPr>
                    <a:solidFill>
                      <a:srgbClr val="FFED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mí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 err="1">
                          <a:latin typeface="Comic Sans MS" panose="030F0702030302020204" pitchFamily="66" charset="0"/>
                        </a:rPr>
                        <a:t>us</a:t>
                      </a:r>
                      <a:endParaRPr lang="es-ES" sz="9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E1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nosotr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  <a:r>
                        <a:rPr lang="es-ES" sz="900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9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2297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900" i="1" dirty="0">
                          <a:latin typeface="Comic Sans MS" panose="030F0702030302020204" pitchFamily="66" charset="0"/>
                        </a:rPr>
                        <a:t>you</a:t>
                      </a:r>
                    </a:p>
                  </a:txBody>
                  <a:tcPr>
                    <a:solidFill>
                      <a:srgbClr val="FFED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ti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you</a:t>
                      </a:r>
                    </a:p>
                  </a:txBody>
                  <a:tcPr>
                    <a:solidFill>
                      <a:srgbClr val="E1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vosotr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  <a:r>
                        <a:rPr lang="es-ES" sz="900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9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883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900" i="1" dirty="0" err="1">
                          <a:latin typeface="Comic Sans MS" panose="030F0702030302020204" pitchFamily="66" charset="0"/>
                        </a:rPr>
                        <a:t>him</a:t>
                      </a:r>
                      <a:endParaRPr lang="es-ES" sz="90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FFED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él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 err="1">
                          <a:latin typeface="Comic Sans MS" panose="030F0702030302020204" pitchFamily="66" charset="0"/>
                        </a:rPr>
                        <a:t>them</a:t>
                      </a:r>
                      <a:r>
                        <a:rPr lang="es-ES" sz="900" dirty="0">
                          <a:latin typeface="Comic Sans MS" panose="030F0702030302020204" pitchFamily="66" charset="0"/>
                        </a:rPr>
                        <a:t> (</a:t>
                      </a:r>
                      <a:r>
                        <a:rPr lang="es-ES" sz="900" dirty="0" err="1">
                          <a:latin typeface="Comic Sans MS" panose="030F0702030302020204" pitchFamily="66" charset="0"/>
                        </a:rPr>
                        <a:t>masc</a:t>
                      </a:r>
                      <a:r>
                        <a:rPr lang="es-ES" sz="900" dirty="0">
                          <a:latin typeface="Comic Sans MS" panose="030F0702030302020204" pitchFamily="66" charset="0"/>
                        </a:rPr>
                        <a:t>.)</a:t>
                      </a:r>
                    </a:p>
                  </a:txBody>
                  <a:tcPr>
                    <a:solidFill>
                      <a:srgbClr val="E1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ell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193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900" i="1" dirty="0" err="1">
                          <a:latin typeface="Comic Sans MS" panose="030F0702030302020204" pitchFamily="66" charset="0"/>
                        </a:rPr>
                        <a:t>her</a:t>
                      </a:r>
                      <a:endParaRPr lang="es-ES" sz="900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FFED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ella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 err="1">
                          <a:latin typeface="Comic Sans MS" panose="030F0702030302020204" pitchFamily="66" charset="0"/>
                        </a:rPr>
                        <a:t>them</a:t>
                      </a:r>
                      <a:r>
                        <a:rPr lang="es-ES" sz="900" dirty="0">
                          <a:latin typeface="Comic Sans MS" panose="030F0702030302020204" pitchFamily="66" charset="0"/>
                        </a:rPr>
                        <a:t> (</a:t>
                      </a:r>
                      <a:r>
                        <a:rPr lang="es-ES" sz="900" dirty="0" err="1">
                          <a:latin typeface="Comic Sans MS" panose="030F0702030302020204" pitchFamily="66" charset="0"/>
                        </a:rPr>
                        <a:t>fem</a:t>
                      </a:r>
                      <a:r>
                        <a:rPr lang="es-ES" sz="900" dirty="0">
                          <a:latin typeface="Comic Sans MS" panose="030F0702030302020204" pitchFamily="66" charset="0"/>
                        </a:rPr>
                        <a:t>.)</a:t>
                      </a:r>
                    </a:p>
                  </a:txBody>
                  <a:tcPr>
                    <a:solidFill>
                      <a:srgbClr val="E1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ell</a:t>
                      </a:r>
                      <a:r>
                        <a:rPr lang="es-ES" sz="9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83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900" i="1" dirty="0">
                          <a:latin typeface="Comic Sans MS" panose="030F0702030302020204" pitchFamily="66" charset="0"/>
                        </a:rPr>
                        <a:t>you (formal)</a:t>
                      </a:r>
                    </a:p>
                  </a:txBody>
                  <a:tcPr>
                    <a:solidFill>
                      <a:srgbClr val="FFED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Usted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you (formal)</a:t>
                      </a:r>
                    </a:p>
                  </a:txBody>
                  <a:tcPr>
                    <a:solidFill>
                      <a:srgbClr val="E1F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Comic Sans MS" panose="030F0702030302020204" pitchFamily="66" charset="0"/>
                        </a:rPr>
                        <a:t>ustedes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039210"/>
                  </a:ext>
                </a:extLst>
              </a:tr>
            </a:tbl>
          </a:graphicData>
        </a:graphic>
      </p:graphicFrame>
      <p:sp>
        <p:nvSpPr>
          <p:cNvPr id="8" name="Text Box 2">
            <a:extLst>
              <a:ext uri="{FF2B5EF4-FFF2-40B4-BE49-F238E27FC236}">
                <a16:creationId xmlns:a16="http://schemas.microsoft.com/office/drawing/2014/main" id="{F4685ABF-49F9-8AA4-D7BF-2C6CCD8EE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940" y="4296834"/>
            <a:ext cx="3258560" cy="2880199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IMPERATIVE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Comic Sans MS" panose="030F0702030302020204" pitchFamily="66" charset="0"/>
              </a:rPr>
              <a:t>The imperative is used to give instructions. The singular (</a:t>
            </a:r>
            <a:r>
              <a:rPr lang="en-US" sz="1000" i="1" dirty="0" err="1">
                <a:latin typeface="Comic Sans MS" panose="030F0702030302020204" pitchFamily="66" charset="0"/>
              </a:rPr>
              <a:t>tú</a:t>
            </a:r>
            <a:r>
              <a:rPr lang="en-US" sz="1000" dirty="0">
                <a:latin typeface="Comic Sans MS" panose="030F0702030302020204" pitchFamily="66" charset="0"/>
              </a:rPr>
              <a:t>) positive imperative is formed by removing the –s from the </a:t>
            </a:r>
            <a:r>
              <a:rPr lang="en-US" sz="1000" i="1" dirty="0" err="1">
                <a:latin typeface="Comic Sans MS" panose="030F0702030302020204" pitchFamily="66" charset="0"/>
              </a:rPr>
              <a:t>tú</a:t>
            </a:r>
            <a:r>
              <a:rPr lang="en-US" sz="1000" dirty="0">
                <a:latin typeface="Comic Sans MS" panose="030F0702030302020204" pitchFamily="66" charset="0"/>
              </a:rPr>
              <a:t> form of the verb. This is the same as the he/she/it form in the present tense.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F5E1A3-5751-6530-C36A-15053F5A48FE}"/>
              </a:ext>
            </a:extLst>
          </p:cNvPr>
          <p:cNvSpPr txBox="1"/>
          <p:nvPr/>
        </p:nvSpPr>
        <p:spPr>
          <a:xfrm>
            <a:off x="3789940" y="5238041"/>
            <a:ext cx="3258560" cy="1938992"/>
          </a:xfrm>
          <a:prstGeom prst="rect">
            <a:avLst/>
          </a:prstGeom>
          <a:noFill/>
          <a:ln>
            <a:noFill/>
            <a:prstDash val="dash"/>
          </a:ln>
          <a:effectLst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votar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 (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tú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)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votas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 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¡Vota!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(Vote!)</a:t>
            </a:r>
            <a:endParaRPr lang="en-US" sz="1000" i="1" strike="sngStrike" dirty="0">
              <a:solidFill>
                <a:srgbClr val="008568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proteger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 (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tú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) proteges </a:t>
            </a:r>
            <a:r>
              <a:rPr lang="en-US" sz="1000" b="1" dirty="0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¡Protege!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(Protect!)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pedir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 (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tú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)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pides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 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¡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Pide</a:t>
            </a:r>
            <a:r>
              <a:rPr lang="en-US" sz="1000" b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!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(Ask!)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500" i="1" dirty="0">
              <a:solidFill>
                <a:srgbClr val="008568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With imperatives, pronouns are attached to the end of the verb to become a single word.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Hazlo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(Do it)</a:t>
            </a:r>
          </a:p>
          <a:p>
            <a:endParaRPr lang="en-US" sz="5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If the imperative verb has two syllables or more, an accent is placed on the second-to-last syllable, not counting the pronoun.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Protége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los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(Protect them)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¡</a:t>
            </a:r>
            <a:r>
              <a:rPr lang="en-US" sz="1000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Ayúda</a:t>
            </a:r>
            <a:r>
              <a:rPr lang="en-US" sz="1000" b="1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me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!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(Help me!)</a:t>
            </a:r>
            <a:endParaRPr lang="en-US" sz="10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95E6E3E2-2936-5B50-F214-B7AF5BD9E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940" y="7262560"/>
            <a:ext cx="3258560" cy="2235596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IMPERSONAL VERBS</a:t>
            </a:r>
          </a:p>
          <a:p>
            <a:r>
              <a:rPr lang="en-US" sz="1000" dirty="0">
                <a:latin typeface="Comic Sans MS" panose="030F0702030302020204" pitchFamily="66" charset="0"/>
              </a:rPr>
              <a:t>These impersonal verbs can be used alone or followed by an infinitive: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Vale la </a:t>
            </a:r>
            <a:r>
              <a:rPr lang="en-US" sz="1000" dirty="0" err="1">
                <a:latin typeface="Comic Sans MS" panose="030F0702030302020204" pitchFamily="66" charset="0"/>
              </a:rPr>
              <a:t>pena</a:t>
            </a:r>
            <a:r>
              <a:rPr lang="en-US" sz="1000" dirty="0">
                <a:latin typeface="Comic Sans MS" panose="030F0702030302020204" pitchFamily="66" charset="0"/>
              </a:rPr>
              <a:t> – </a:t>
            </a:r>
            <a:r>
              <a:rPr lang="en-US" sz="1000" i="1" dirty="0">
                <a:latin typeface="Comic Sans MS" panose="030F0702030302020204" pitchFamily="66" charset="0"/>
              </a:rPr>
              <a:t>It’s worth (it) 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 Example:        Vale la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pena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reciclar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la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basura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. –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It is worth recycling the rubbish.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Basta (con)/(de) – </a:t>
            </a:r>
            <a:r>
              <a:rPr lang="en-US" sz="1000" i="1" dirty="0">
                <a:latin typeface="Comic Sans MS" panose="030F0702030302020204" pitchFamily="66" charset="0"/>
              </a:rPr>
              <a:t>It’s enough to/of 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 Example:      ¡Basta de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contaminar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! –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Stop polluting! / It’s enough of contaminating!</a:t>
            </a:r>
            <a:endParaRPr lang="en-US" sz="1000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Hace </a:t>
            </a:r>
            <a:r>
              <a:rPr lang="en-US" sz="1000" dirty="0" err="1">
                <a:latin typeface="Comic Sans MS" panose="030F0702030302020204" pitchFamily="66" charset="0"/>
              </a:rPr>
              <a:t>falta</a:t>
            </a:r>
            <a:r>
              <a:rPr lang="en-US" sz="1000" dirty="0">
                <a:latin typeface="Comic Sans MS" panose="030F0702030302020204" pitchFamily="66" charset="0"/>
              </a:rPr>
              <a:t> – </a:t>
            </a:r>
            <a:r>
              <a:rPr lang="en-US" sz="1000" i="1" dirty="0">
                <a:latin typeface="Comic Sans MS" panose="030F0702030302020204" pitchFamily="66" charset="0"/>
              </a:rPr>
              <a:t>It is necessary (to) 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 Example:      Hace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falta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cuidar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los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bosques. –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It is necessary to look after the forests.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Falta – </a:t>
            </a:r>
            <a:r>
              <a:rPr lang="en-US" sz="1000" i="1" dirty="0">
                <a:latin typeface="Comic Sans MS" panose="030F0702030302020204" pitchFamily="66" charset="0"/>
              </a:rPr>
              <a:t>is lacking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 Example:                         ¡Falta </a:t>
            </a: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agua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! –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Water is lacking!</a:t>
            </a:r>
            <a:endParaRPr lang="en-US" sz="1000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8568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E5FF815-1A49-C046-89F5-B6EB2FB1F3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941194"/>
              </p:ext>
            </p:extLst>
          </p:nvPr>
        </p:nvGraphicFramePr>
        <p:xfrm>
          <a:off x="7650659" y="1095219"/>
          <a:ext cx="1574433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4433">
                  <a:extLst>
                    <a:ext uri="{9D8B030D-6E8A-4147-A177-3AD203B41FA5}">
                      <a16:colId xmlns:a16="http://schemas.microsoft.com/office/drawing/2014/main" val="10196087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SER (to be)</a:t>
                      </a:r>
                    </a:p>
                  </a:txBody>
                  <a:tcPr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977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Es -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it</a:t>
                      </a:r>
                      <a:r>
                        <a:rPr lang="es-ES" sz="1000" b="0" i="1" dirty="0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 is</a:t>
                      </a:r>
                      <a:endParaRPr lang="es-ES" sz="1000" b="0" dirty="0">
                        <a:solidFill>
                          <a:srgbClr val="9933FF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Son -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b="0" i="1" dirty="0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 are</a:t>
                      </a:r>
                      <a:endParaRPr lang="es-ES" sz="1000" b="0" dirty="0">
                        <a:solidFill>
                          <a:srgbClr val="9933FF"/>
                        </a:solidFill>
                        <a:latin typeface="Comic Sans MS" panose="030F0702030302020204" pitchFamily="66" charset="0"/>
                      </a:endParaRPr>
                    </a:p>
                    <a:p>
                      <a:endParaRPr lang="es-ES" sz="5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Fue -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it</a:t>
                      </a:r>
                      <a:r>
                        <a:rPr lang="es-ES" sz="1000" b="0" i="1" dirty="0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was</a:t>
                      </a:r>
                      <a:endParaRPr lang="es-ES" sz="1000" b="0" dirty="0">
                        <a:solidFill>
                          <a:srgbClr val="9933FF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Fueron -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b="0" i="1" dirty="0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 were</a:t>
                      </a:r>
                      <a:endParaRPr lang="es-ES" sz="1000" b="0" dirty="0">
                        <a:solidFill>
                          <a:srgbClr val="9933FF"/>
                        </a:solidFill>
                        <a:latin typeface="Comic Sans MS" panose="030F0702030302020204" pitchFamily="66" charset="0"/>
                      </a:endParaRPr>
                    </a:p>
                    <a:p>
                      <a:endParaRPr lang="es-ES" sz="5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Será -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it</a:t>
                      </a:r>
                      <a:r>
                        <a:rPr lang="es-ES" sz="1000" b="0" i="1" dirty="0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will</a:t>
                      </a:r>
                      <a:r>
                        <a:rPr lang="es-ES" sz="1000" b="0" i="1" dirty="0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 be</a:t>
                      </a:r>
                      <a:endParaRPr lang="es-ES" sz="1000" b="0" dirty="0">
                        <a:solidFill>
                          <a:srgbClr val="9933FF"/>
                        </a:solidFill>
                        <a:latin typeface="Comic Sans MS" panose="030F0702030302020204" pitchFamily="66" charset="0"/>
                      </a:endParaRPr>
                    </a:p>
                    <a:p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Serán -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b="0" i="1" dirty="0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b="0" i="1" dirty="0" err="1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will</a:t>
                      </a:r>
                      <a:r>
                        <a:rPr lang="es-ES" sz="1000" b="0" i="1" dirty="0">
                          <a:solidFill>
                            <a:srgbClr val="9933FF"/>
                          </a:solidFill>
                          <a:latin typeface="Comic Sans MS" panose="030F0702030302020204" pitchFamily="66" charset="0"/>
                        </a:rPr>
                        <a:t> be</a:t>
                      </a:r>
                      <a:endParaRPr lang="es-ES" sz="1000" b="0" dirty="0">
                        <a:solidFill>
                          <a:srgbClr val="9933FF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3110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AF26F39F-2C72-5C90-9E6F-BFFC33DBF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282847"/>
              </p:ext>
            </p:extLst>
          </p:nvPr>
        </p:nvGraphicFramePr>
        <p:xfrm>
          <a:off x="9903864" y="1095219"/>
          <a:ext cx="2637300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7300">
                  <a:extLst>
                    <a:ext uri="{9D8B030D-6E8A-4147-A177-3AD203B41FA5}">
                      <a16:colId xmlns:a16="http://schemas.microsoft.com/office/drawing/2014/main" val="10196087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Past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participle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977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To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form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the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past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participle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, you must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remove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the last two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letters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of the infinitive (-ar, -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er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, -ir) and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add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For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–ar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verbs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add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“-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ado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”.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    Hablar 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 Habl</a:t>
                      </a:r>
                      <a:r>
                        <a:rPr lang="es-ES" sz="1000" b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ado</a:t>
                      </a:r>
                      <a:endParaRPr lang="es-ES" sz="1000" b="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For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–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er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and –ir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verbs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add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“-ido”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      Comer 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 Com</a:t>
                      </a:r>
                      <a:r>
                        <a:rPr lang="es-ES" sz="1000" b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ido 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/ Vivir  Viv</a:t>
                      </a:r>
                      <a:r>
                        <a:rPr lang="es-ES" sz="1000" b="0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sym typeface="Wingdings" panose="05000000000000000000" pitchFamily="2" charset="2"/>
                        </a:rPr>
                        <a:t>ido</a:t>
                      </a:r>
                      <a:endParaRPr lang="es-ES" sz="1000" b="0" dirty="0">
                        <a:solidFill>
                          <a:srgbClr val="C0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3110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ECB87B00-8688-5799-FF4A-63F5939C429D}"/>
              </a:ext>
            </a:extLst>
          </p:cNvPr>
          <p:cNvSpPr txBox="1"/>
          <p:nvPr/>
        </p:nvSpPr>
        <p:spPr>
          <a:xfrm>
            <a:off x="9225092" y="1392109"/>
            <a:ext cx="671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7FBD2CF7-DABB-B070-3FEB-63FA53731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040" y="3287869"/>
            <a:ext cx="5586930" cy="1008966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AVOIDING THE PASSIVE VOICE IN SPANISH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passive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voice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English more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often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Spanish. In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fact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Spanish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people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often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avoid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this tense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pronoun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“se”.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castillo </a:t>
            </a:r>
            <a:r>
              <a:rPr lang="es-ES" sz="1000" dirty="0"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construyó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en 1800. – 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castle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568"/>
                </a:solidFill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es-ES" sz="1000" i="1" dirty="0">
                <a:solidFill>
                  <a:srgbClr val="008568"/>
                </a:solidFill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568"/>
                </a:solidFill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built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1880.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mi colegio </a:t>
            </a:r>
            <a:r>
              <a:rPr lang="es-ES" sz="1000" dirty="0"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recicla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basura. – 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my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school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rubbish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>
                <a:solidFill>
                  <a:srgbClr val="008568"/>
                </a:solidFill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is </a:t>
            </a:r>
            <a:r>
              <a:rPr lang="es-ES" sz="1000" i="1" dirty="0" err="1">
                <a:solidFill>
                  <a:srgbClr val="008568"/>
                </a:solidFill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recycled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libro </a:t>
            </a:r>
            <a:r>
              <a:rPr lang="es-ES" sz="1000" dirty="0"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publicará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el año que viene. – 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book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568"/>
                </a:solidFill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will</a:t>
            </a:r>
            <a:r>
              <a:rPr lang="es-ES" sz="1000" i="1" dirty="0">
                <a:solidFill>
                  <a:srgbClr val="008568"/>
                </a:solidFill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 </a:t>
            </a:r>
            <a:r>
              <a:rPr lang="es-ES" sz="1000" i="1" dirty="0" err="1">
                <a:solidFill>
                  <a:srgbClr val="008568"/>
                </a:solidFill>
                <a:highlight>
                  <a:srgbClr val="A7FFEC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published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next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year.</a:t>
            </a:r>
            <a:endParaRPr lang="es-ES" sz="1000" dirty="0">
              <a:solidFill>
                <a:srgbClr val="00856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8568"/>
              </a:solidFill>
              <a:latin typeface="Comic Sans MS" panose="030F0702030302020204" pitchFamily="66" charset="0"/>
            </a:endParaRPr>
          </a:p>
          <a:p>
            <a:endParaRPr lang="en-US" sz="1000" dirty="0">
              <a:latin typeface="Comic Sans MS" panose="030F0702030302020204" pitchFamily="66" charset="0"/>
            </a:endParaRPr>
          </a:p>
        </p:txBody>
      </p:sp>
      <p:sp>
        <p:nvSpPr>
          <p:cNvPr id="33" name="Text Box 2">
            <a:extLst>
              <a:ext uri="{FF2B5EF4-FFF2-40B4-BE49-F238E27FC236}">
                <a16:creationId xmlns:a16="http://schemas.microsoft.com/office/drawing/2014/main" id="{2315B56E-49B5-1C9B-31A0-CB2869258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040" y="4371603"/>
            <a:ext cx="5586930" cy="4191149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USES OF PRESENT SUBJUNCTIVE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have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already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learned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use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present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subjunctive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after “cuando”. We have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also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learned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how to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conjugate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present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subjunctive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(KO - module 6). Here is a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reminder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how to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subjunctive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present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tense.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Remember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that you must start 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with the “I” form of the present tense, remove the –o, then add the following endings</a:t>
            </a: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present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subjunctive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also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after verbs of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wishing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command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request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emotion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such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as </a:t>
            </a:r>
            <a:r>
              <a:rPr lang="es-ES" sz="1000" b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recomendar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b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esperar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b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querer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1000" b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odiar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Only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use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present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subjunctive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when there is a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change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subject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sentence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Odio (yo) que mucha gente no tenga (ella) dinero.</a:t>
            </a:r>
          </a:p>
          <a:p>
            <a:r>
              <a:rPr lang="es-ES" sz="1000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hate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that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lots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people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have no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money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1000" dirty="0">
              <a:solidFill>
                <a:srgbClr val="00856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Quiero (yo) que mis estudiantes reciclen (ellos) más.</a:t>
            </a:r>
          </a:p>
          <a:p>
            <a:r>
              <a:rPr lang="es-ES" sz="1000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want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my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students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recycle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more.</a:t>
            </a:r>
          </a:p>
          <a:p>
            <a:endParaRPr lang="en-US" sz="500" dirty="0">
              <a:latin typeface="Comic Sans MS" panose="030F0702030302020204" pitchFamily="66" charset="0"/>
            </a:endParaRPr>
          </a:p>
          <a:p>
            <a:r>
              <a:rPr lang="en-US" sz="1000" dirty="0">
                <a:latin typeface="Comic Sans MS" panose="030F0702030302020204" pitchFamily="66" charset="0"/>
              </a:rPr>
              <a:t>Here are a couple of irregular verbs in the present tense that you need to be aware of: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Ser 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</a:t>
            </a:r>
            <a:r>
              <a:rPr lang="en-US" sz="1000" i="1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</a:t>
            </a:r>
            <a:r>
              <a:rPr lang="en-US" sz="1000" i="1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 sea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Ir</a:t>
            </a:r>
            <a:r>
              <a:rPr lang="en-US" sz="1000" dirty="0">
                <a:latin typeface="Comic Sans MS" panose="030F0702030302020204" pitchFamily="66" charset="0"/>
                <a:sym typeface="Wingdings" panose="05000000000000000000" pitchFamily="2" charset="2"/>
              </a:rPr>
              <a:t>  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</a:t>
            </a:r>
            <a:r>
              <a:rPr lang="en-US" sz="1000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</a:t>
            </a:r>
            <a:r>
              <a:rPr lang="en-US" sz="1000" dirty="0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) </a:t>
            </a:r>
            <a:r>
              <a:rPr lang="en-US" sz="1000" dirty="0" err="1">
                <a:solidFill>
                  <a:srgbClr val="008568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vaya</a:t>
            </a:r>
            <a:endParaRPr lang="en-US" sz="1000" dirty="0">
              <a:solidFill>
                <a:srgbClr val="008568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0" name="Tabla 16">
            <a:extLst>
              <a:ext uri="{FF2B5EF4-FFF2-40B4-BE49-F238E27FC236}">
                <a16:creationId xmlns:a16="http://schemas.microsoft.com/office/drawing/2014/main" id="{14120AC4-BB67-013F-1EF0-0386CDE1C2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875834"/>
              </p:ext>
            </p:extLst>
          </p:nvPr>
        </p:nvGraphicFramePr>
        <p:xfrm>
          <a:off x="7589525" y="5235841"/>
          <a:ext cx="4556841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2540">
                  <a:extLst>
                    <a:ext uri="{9D8B030D-6E8A-4147-A177-3AD203B41FA5}">
                      <a16:colId xmlns:a16="http://schemas.microsoft.com/office/drawing/2014/main" val="2030733123"/>
                    </a:ext>
                  </a:extLst>
                </a:gridCol>
                <a:gridCol w="1238370">
                  <a:extLst>
                    <a:ext uri="{9D8B030D-6E8A-4147-A177-3AD203B41FA5}">
                      <a16:colId xmlns:a16="http://schemas.microsoft.com/office/drawing/2014/main" val="3468543288"/>
                    </a:ext>
                  </a:extLst>
                </a:gridCol>
                <a:gridCol w="1193561">
                  <a:extLst>
                    <a:ext uri="{9D8B030D-6E8A-4147-A177-3AD203B41FA5}">
                      <a16:colId xmlns:a16="http://schemas.microsoft.com/office/drawing/2014/main" val="1272420323"/>
                    </a:ext>
                  </a:extLst>
                </a:gridCol>
                <a:gridCol w="1082370">
                  <a:extLst>
                    <a:ext uri="{9D8B030D-6E8A-4147-A177-3AD203B41FA5}">
                      <a16:colId xmlns:a16="http://schemas.microsoft.com/office/drawing/2014/main" val="2743764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Subject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pronouns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AR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verbs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(Hablar/to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talk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ER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verbs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(Comer/to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eat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IR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verbs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(Vivir/to live)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5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 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Tú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Él/ella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Nosotros/as </a:t>
                      </a:r>
                      <a:endParaRPr lang="es-ES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Vosotros/as 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Ellos/as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emos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éis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en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amos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áis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amos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áis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6889"/>
                  </a:ext>
                </a:extLst>
              </a:tr>
            </a:tbl>
          </a:graphicData>
        </a:graphic>
      </p:graphicFrame>
      <p:sp>
        <p:nvSpPr>
          <p:cNvPr id="41" name="Text Box 2">
            <a:extLst>
              <a:ext uri="{FF2B5EF4-FFF2-40B4-BE49-F238E27FC236}">
                <a16:creationId xmlns:a16="http://schemas.microsoft.com/office/drawing/2014/main" id="{FD3EF167-85AF-9946-5EAF-14C79B330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040" y="8644609"/>
            <a:ext cx="5586930" cy="853548"/>
          </a:xfrm>
          <a:prstGeom prst="rect">
            <a:avLst/>
          </a:prstGeom>
          <a:pattFill prst="wdUpDiag">
            <a:fgClr>
              <a:srgbClr val="EBFFFC"/>
            </a:fgClr>
            <a:bgClr>
              <a:schemeClr val="bg1"/>
            </a:bgClr>
          </a:pattFill>
          <a:ln w="12700">
            <a:solidFill>
              <a:srgbClr val="00856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SE DEBERÍA + INFINITIVE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 “no se debería + infinitive” to say what should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shouldn’t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 done.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debería plantar más árboles. – 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We/One should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plant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more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trees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se debería tirar basura en la calle. – 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We/One should not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throw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rubbish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the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street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debería usar el transporte público. – 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We/One should use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public</a:t>
            </a:r>
            <a:r>
              <a:rPr lang="es-ES" sz="1000" i="1" dirty="0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56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transport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000" dirty="0"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Comic Sans MS" panose="030F0702030302020204" pitchFamily="66" charset="0"/>
            </a:endParaRPr>
          </a:p>
        </p:txBody>
      </p:sp>
      <p:pic>
        <p:nvPicPr>
          <p:cNvPr id="3" name="Picture 2" descr="A graphic of a planet with a drop of water and a drop of water on it&#10;&#10;AI-generated content may be incorrect.">
            <a:extLst>
              <a:ext uri="{FF2B5EF4-FFF2-40B4-BE49-F238E27FC236}">
                <a16:creationId xmlns:a16="http://schemas.microsoft.com/office/drawing/2014/main" id="{76C5A23B-54F5-C9A6-3359-362345CCA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97" y="3408569"/>
            <a:ext cx="496573" cy="496573"/>
          </a:xfrm>
          <a:prstGeom prst="rect">
            <a:avLst/>
          </a:prstGeom>
        </p:spPr>
      </p:pic>
      <p:pic>
        <p:nvPicPr>
          <p:cNvPr id="14" name="Picture 13" descr="A hand holding a heart with people in it&#10;&#10;AI-generated content may be incorrect.">
            <a:extLst>
              <a:ext uri="{FF2B5EF4-FFF2-40B4-BE49-F238E27FC236}">
                <a16:creationId xmlns:a16="http://schemas.microsoft.com/office/drawing/2014/main" id="{072990C2-F10F-91CA-0507-4578BF628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253" y="8769486"/>
            <a:ext cx="556813" cy="5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173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0745782784C84F8FDF8CAAF58C50CE" ma:contentTypeVersion="19" ma:contentTypeDescription="Create a new document." ma:contentTypeScope="" ma:versionID="1aab600451c89748e756692df78603fb">
  <xsd:schema xmlns:xsd="http://www.w3.org/2001/XMLSchema" xmlns:xs="http://www.w3.org/2001/XMLSchema" xmlns:p="http://schemas.microsoft.com/office/2006/metadata/properties" xmlns:ns3="ca53378a-76d9-42c4-b665-e7b36438e58c" xmlns:ns4="17c79c40-5cd6-488b-9b9c-b2649454b5da" targetNamespace="http://schemas.microsoft.com/office/2006/metadata/properties" ma:root="true" ma:fieldsID="f22f40353802d3f9ea1686b7895ce952" ns3:_="" ns4:_="">
    <xsd:import namespace="ca53378a-76d9-42c4-b665-e7b36438e58c"/>
    <xsd:import namespace="17c79c40-5cd6-488b-9b9c-b2649454b5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LengthInSeconds" minOccurs="0"/>
                <xsd:element ref="ns4:MediaServiceDateTaken" minOccurs="0"/>
                <xsd:element ref="ns4:MediaServiceSystemTags" minOccurs="0"/>
                <xsd:element ref="ns4:MediaServiceLocation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3378a-76d9-42c4-b665-e7b36438e5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c79c40-5cd6-488b-9b9c-b2649454b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c79c40-5cd6-488b-9b9c-b2649454b5da" xsi:nil="true"/>
  </documentManagement>
</p:properties>
</file>

<file path=customXml/itemProps1.xml><?xml version="1.0" encoding="utf-8"?>
<ds:datastoreItem xmlns:ds="http://schemas.openxmlformats.org/officeDocument/2006/customXml" ds:itemID="{4B813E62-26FB-4AAA-BF57-161DB26512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53378a-76d9-42c4-b665-e7b36438e58c"/>
    <ds:schemaRef ds:uri="17c79c40-5cd6-488b-9b9c-b2649454b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55D106-1412-4A86-886A-1EF09889C8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19A305-2586-43EB-956B-2E323D509538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17c79c40-5cd6-488b-9b9c-b2649454b5da"/>
    <ds:schemaRef ds:uri="http://www.w3.org/XML/1998/namespace"/>
    <ds:schemaRef ds:uri="ca53378a-76d9-42c4-b665-e7b36438e58c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28469</TotalTime>
  <Words>3423</Words>
  <Application>Microsoft Office PowerPoint</Application>
  <PresentationFormat>A3 Paper (297x420 mm)</PresentationFormat>
  <Paragraphs>351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coffee+tea Medium</vt:lpstr>
      <vt:lpstr>Comic Sans MS</vt:lpstr>
      <vt:lpstr>Wingdings</vt:lpstr>
      <vt:lpstr>Tema de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Andrades gálvez</dc:creator>
  <cp:lastModifiedBy>Miss R Szabo</cp:lastModifiedBy>
  <cp:revision>13</cp:revision>
  <dcterms:created xsi:type="dcterms:W3CDTF">2022-10-17T17:35:17Z</dcterms:created>
  <dcterms:modified xsi:type="dcterms:W3CDTF">2026-09-21T18:59:17Z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0x0101000F0745782784C84F8FDF8CAAF58C50CE</vt:lpwstr>
  </property>
</Properties>
</file>