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6" r:id="rId5"/>
    <p:sldId id="264" r:id="rId6"/>
  </p:sldIdLst>
  <p:sldSz cx="12801600" cy="9601200" type="A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B8"/>
    <a:srgbClr val="FF00FF"/>
    <a:srgbClr val="DFF1CB"/>
    <a:srgbClr val="009A46"/>
    <a:srgbClr val="FFEBFF"/>
    <a:srgbClr val="DDF8FF"/>
    <a:srgbClr val="FFE1FF"/>
    <a:srgbClr val="F3FFFD"/>
    <a:srgbClr val="EBFBFF"/>
    <a:srgbClr val="006C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0DF42F-DC2B-4F4D-9601-61C12FB3671F}" v="127" dt="2025-10-22T19:40:12.0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9" d="100"/>
          <a:sy n="39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4489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076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14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34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82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10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53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098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65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546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99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43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CAC58-CFC7-255C-BF9F-1451A5EC6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E40AF317-B7F0-6844-4054-250362E65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000" y="4104848"/>
            <a:ext cx="4729484" cy="2436463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3 – 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trabajo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para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todos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(Part 2)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F8C174C-10EB-6EC4-9955-485BACA1506C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0091B8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8 – El futuro te espera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3372E6E-5496-C0CD-CB5D-A838695F99C3}"/>
              </a:ext>
            </a:extLst>
          </p:cNvPr>
          <p:cNvSpPr txBox="1"/>
          <p:nvPr/>
        </p:nvSpPr>
        <p:spPr>
          <a:xfrm>
            <a:off x="8350249" y="9280"/>
            <a:ext cx="44685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00DB0936-72A3-859B-39F6-717A20703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6" y="372534"/>
            <a:ext cx="3525684" cy="3069166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INTRODUCCIÓN –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Pioneros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latinos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Pioneros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en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su</a:t>
            </a:r>
            <a:r>
              <a:rPr lang="en-US" sz="1000" b="1" dirty="0">
                <a:latin typeface="Comic Sans MS" panose="030F0702030302020204" pitchFamily="66" charset="0"/>
              </a:rPr>
              <a:t> campo </a:t>
            </a:r>
            <a:r>
              <a:rPr lang="en-US" sz="1000" dirty="0">
                <a:latin typeface="Comic Sans MS" panose="030F0702030302020204" pitchFamily="66" charset="0"/>
              </a:rPr>
              <a:t>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Pioneers in their field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/la </a:t>
            </a:r>
            <a:r>
              <a:rPr lang="en-US" sz="1000" dirty="0" err="1">
                <a:latin typeface="Comic Sans MS" panose="030F0702030302020204" pitchFamily="66" charset="0"/>
              </a:rPr>
              <a:t>bailarín</a:t>
            </a:r>
            <a:r>
              <a:rPr lang="en-US" sz="1000" dirty="0">
                <a:latin typeface="Comic Sans MS" panose="030F0702030302020204" pitchFamily="66" charset="0"/>
              </a:rPr>
              <a:t>(a)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dancer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el</a:t>
            </a:r>
            <a:r>
              <a:rPr lang="en-US" sz="1000" b="1" dirty="0">
                <a:latin typeface="Comic Sans MS" panose="030F0702030302020204" pitchFamily="66" charset="0"/>
              </a:rPr>
              <a:t>/la empresario/a </a:t>
            </a:r>
            <a:r>
              <a:rPr lang="en-US" sz="1000" dirty="0">
                <a:latin typeface="Comic Sans MS" panose="030F0702030302020204" pitchFamily="66" charset="0"/>
              </a:rPr>
              <a:t>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entrepreneur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el</a:t>
            </a:r>
            <a:r>
              <a:rPr lang="en-US" sz="1000" b="1" dirty="0">
                <a:latin typeface="Comic Sans MS" panose="030F0702030302020204" pitchFamily="66" charset="0"/>
              </a:rPr>
              <a:t>/la </a:t>
            </a:r>
            <a:r>
              <a:rPr lang="en-US" sz="1000" b="1" dirty="0" err="1">
                <a:latin typeface="Comic Sans MS" panose="030F0702030302020204" pitchFamily="66" charset="0"/>
              </a:rPr>
              <a:t>médico</a:t>
            </a:r>
            <a:r>
              <a:rPr lang="en-US" sz="1000" b="1" dirty="0">
                <a:latin typeface="Comic Sans MS" panose="030F0702030302020204" pitchFamily="66" charset="0"/>
              </a:rPr>
              <a:t>/a </a:t>
            </a:r>
            <a:r>
              <a:rPr lang="en-US" sz="1000" dirty="0">
                <a:latin typeface="Comic Sans MS" panose="030F0702030302020204" pitchFamily="66" charset="0"/>
              </a:rPr>
              <a:t>–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doctor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/la abogado/a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lawyer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/la </a:t>
            </a:r>
            <a:r>
              <a:rPr lang="en-US" sz="1000" dirty="0" err="1">
                <a:latin typeface="Comic Sans MS" panose="030F0702030302020204" pitchFamily="66" charset="0"/>
              </a:rPr>
              <a:t>ingeniero</a:t>
            </a:r>
            <a:r>
              <a:rPr lang="en-US" sz="1000" dirty="0">
                <a:latin typeface="Comic Sans MS" panose="030F0702030302020204" pitchFamily="66" charset="0"/>
              </a:rPr>
              <a:t>/a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engineer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a la </a:t>
            </a:r>
            <a:r>
              <a:rPr lang="en-US" sz="1000" dirty="0" err="1">
                <a:latin typeface="Comic Sans MS" panose="030F0702030302020204" pitchFamily="66" charset="0"/>
              </a:rPr>
              <a:t>edad</a:t>
            </a:r>
            <a:r>
              <a:rPr lang="en-US" sz="1000" dirty="0">
                <a:latin typeface="Comic Sans MS" panose="030F0702030302020204" pitchFamily="66" charset="0"/>
              </a:rPr>
              <a:t> de … </a:t>
            </a:r>
            <a:r>
              <a:rPr lang="en-US" sz="1000" dirty="0" err="1">
                <a:latin typeface="Comic Sans MS" panose="030F0702030302020204" pitchFamily="66" charset="0"/>
              </a:rPr>
              <a:t>años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at the age of … years old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nació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he/she was born in…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es </a:t>
            </a:r>
            <a:r>
              <a:rPr lang="en-US" sz="1000" b="1" dirty="0" err="1">
                <a:latin typeface="Comic Sans MS" panose="030F0702030302020204" pitchFamily="66" charset="0"/>
              </a:rPr>
              <a:t>conocido</a:t>
            </a:r>
            <a:r>
              <a:rPr lang="en-US" sz="1000" b="1" dirty="0">
                <a:latin typeface="Comic Sans MS" panose="030F0702030302020204" pitchFamily="66" charset="0"/>
              </a:rPr>
              <a:t>/a </a:t>
            </a:r>
            <a:r>
              <a:rPr lang="en-US" sz="1000" b="1" dirty="0" err="1">
                <a:latin typeface="Comic Sans MS" panose="030F0702030302020204" pitchFamily="66" charset="0"/>
              </a:rPr>
              <a:t>por</a:t>
            </a:r>
            <a:r>
              <a:rPr lang="en-US" sz="1000" b="1" dirty="0">
                <a:latin typeface="Comic Sans MS" panose="030F0702030302020204" pitchFamily="66" charset="0"/>
              </a:rPr>
              <a:t>…</a:t>
            </a:r>
            <a:r>
              <a:rPr lang="en-US" sz="1000" dirty="0">
                <a:latin typeface="Comic Sans MS" panose="030F0702030302020204" pitchFamily="66" charset="0"/>
              </a:rPr>
              <a:t>	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he/she is known for…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era </a:t>
            </a:r>
            <a:r>
              <a:rPr lang="en-US" sz="1000" dirty="0" err="1">
                <a:latin typeface="Comic Sans MS" panose="030F0702030302020204" pitchFamily="66" charset="0"/>
              </a:rPr>
              <a:t>niño</a:t>
            </a:r>
            <a:r>
              <a:rPr lang="en-US" sz="1000" dirty="0">
                <a:latin typeface="Comic Sans MS" panose="030F0702030302020204" pitchFamily="66" charset="0"/>
              </a:rPr>
              <a:t>/a…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when he/she was a child…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era más </a:t>
            </a:r>
            <a:r>
              <a:rPr lang="en-US" sz="1000" dirty="0" err="1">
                <a:latin typeface="Comic Sans MS" panose="030F0702030302020204" pitchFamily="66" charset="0"/>
              </a:rPr>
              <a:t>joven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when he/she was a younger…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llegar</a:t>
            </a:r>
            <a:r>
              <a:rPr lang="en-US" sz="1000" dirty="0">
                <a:latin typeface="Comic Sans MS" panose="030F0702030302020204" pitchFamily="66" charset="0"/>
              </a:rPr>
              <a:t> a ser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become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encontrar</a:t>
            </a:r>
            <a:r>
              <a:rPr lang="en-US" sz="1000" dirty="0">
                <a:latin typeface="Comic Sans MS" panose="030F0702030302020204" pitchFamily="66" charset="0"/>
              </a:rPr>
              <a:t> (un </a:t>
            </a:r>
            <a:r>
              <a:rPr lang="en-US" sz="1000" dirty="0" err="1">
                <a:latin typeface="Comic Sans MS" panose="030F0702030302020204" pitchFamily="66" charset="0"/>
              </a:rPr>
              <a:t>trabajo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b="1" dirty="0" err="1">
                <a:latin typeface="Comic Sans MS" panose="030F0702030302020204" pitchFamily="66" charset="0"/>
              </a:rPr>
              <a:t>empleo</a:t>
            </a:r>
            <a:r>
              <a:rPr lang="en-US" sz="1000" dirty="0">
                <a:latin typeface="Comic Sans MS" panose="030F0702030302020204" pitchFamily="66" charset="0"/>
              </a:rPr>
              <a:t>)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find (a job)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apoyar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support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mantener</a:t>
            </a:r>
            <a:r>
              <a:rPr lang="en-US" sz="1000" dirty="0">
                <a:latin typeface="Comic Sans MS" panose="030F0702030302020204" pitchFamily="66" charset="0"/>
              </a:rPr>
              <a:t> –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maintain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crear</a:t>
            </a:r>
            <a:r>
              <a:rPr lang="en-US" sz="1000" dirty="0">
                <a:latin typeface="Comic Sans MS" panose="030F0702030302020204" pitchFamily="66" charset="0"/>
              </a:rPr>
              <a:t> –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create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desarrollar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develop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marcharse</a:t>
            </a:r>
            <a:r>
              <a:rPr lang="en-US" sz="1000" dirty="0">
                <a:latin typeface="Comic Sans MS" panose="030F0702030302020204" pitchFamily="66" charset="0"/>
              </a:rPr>
              <a:t> de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leave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9EE5ABB7-3BD3-6148-AE7D-CBA496A7D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6" y="3539066"/>
            <a:ext cx="3525684" cy="5960534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1 – Sueños y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esperanzas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planes </a:t>
            </a:r>
            <a:r>
              <a:rPr lang="en-US" sz="1000" dirty="0" err="1">
                <a:latin typeface="Comic Sans MS" panose="030F0702030302020204" pitchFamily="66" charset="0"/>
              </a:rPr>
              <a:t>tienes</a:t>
            </a:r>
            <a:r>
              <a:rPr lang="en-US" sz="1000" dirty="0">
                <a:latin typeface="Comic Sans MS" panose="030F0702030302020204" pitchFamily="66" charset="0"/>
              </a:rPr>
              <a:t> para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año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próximo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What plans have you got for next year?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El </a:t>
            </a:r>
            <a:r>
              <a:rPr lang="en-US" sz="1000" dirty="0" err="1">
                <a:latin typeface="Comic Sans MS" panose="030F0702030302020204" pitchFamily="66" charset="0"/>
              </a:rPr>
              <a:t>año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próximo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Next year…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quiero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seguir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estudiando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mi </a:t>
            </a:r>
            <a:r>
              <a:rPr lang="en-US" sz="1000" dirty="0" err="1">
                <a:latin typeface="Comic Sans MS" panose="030F0702030302020204" pitchFamily="66" charset="0"/>
              </a:rPr>
              <a:t>insti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want to continue studying at my (high) school because…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Seguiré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Continuaré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will keep/continue…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estudiando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…studying.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trabajando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working in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Voy a…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am going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would like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Espero…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hope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Tengo </a:t>
            </a:r>
            <a:r>
              <a:rPr lang="en-US" sz="1000" dirty="0" err="1">
                <a:latin typeface="Comic Sans MS" panose="030F0702030302020204" pitchFamily="66" charset="0"/>
              </a:rPr>
              <a:t>ganas</a:t>
            </a:r>
            <a:r>
              <a:rPr lang="en-US" sz="1000" dirty="0">
                <a:latin typeface="Comic Sans MS" panose="030F0702030302020204" pitchFamily="66" charset="0"/>
              </a:rPr>
              <a:t> de…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am keen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Tengo la </a:t>
            </a:r>
            <a:r>
              <a:rPr lang="en-US" sz="1000" b="1" dirty="0" err="1">
                <a:latin typeface="Comic Sans MS" panose="030F0702030302020204" pitchFamily="66" charset="0"/>
              </a:rPr>
              <a:t>intención</a:t>
            </a:r>
            <a:r>
              <a:rPr lang="en-US" sz="1000" b="1" dirty="0">
                <a:latin typeface="Comic Sans MS" panose="030F0702030302020204" pitchFamily="66" charset="0"/>
              </a:rPr>
              <a:t> de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intend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casarme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get married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tener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hijos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have children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ir</a:t>
            </a:r>
            <a:r>
              <a:rPr lang="en-US" sz="1000" dirty="0">
                <a:latin typeface="Comic Sans MS" panose="030F0702030302020204" pitchFamily="66" charset="0"/>
              </a:rPr>
              <a:t> a la </a:t>
            </a:r>
            <a:r>
              <a:rPr lang="en-US" sz="1000" dirty="0" err="1">
                <a:latin typeface="Comic Sans MS" panose="030F0702030302020204" pitchFamily="66" charset="0"/>
              </a:rPr>
              <a:t>universidad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go to university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una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carrera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universitaria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do a university degree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 err="1">
                <a:latin typeface="Comic Sans MS" panose="030F0702030302020204" pitchFamily="66" charset="0"/>
              </a:rPr>
              <a:t>conseguir</a:t>
            </a:r>
            <a:r>
              <a:rPr lang="en-US" sz="1000" dirty="0">
                <a:latin typeface="Comic Sans MS" panose="030F0702030302020204" pitchFamily="66" charset="0"/>
              </a:rPr>
              <a:t> un buen </a:t>
            </a:r>
            <a:r>
              <a:rPr lang="en-US" sz="1000" dirty="0" err="1">
                <a:latin typeface="Comic Sans MS" panose="030F0702030302020204" pitchFamily="66" charset="0"/>
              </a:rPr>
              <a:t>trabajo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obtain/get a good job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buscar</a:t>
            </a:r>
            <a:r>
              <a:rPr lang="en-US" sz="1000" dirty="0">
                <a:latin typeface="Comic Sans MS" panose="030F0702030302020204" pitchFamily="66" charset="0"/>
              </a:rPr>
              <a:t> un </a:t>
            </a:r>
            <a:r>
              <a:rPr lang="en-US" sz="1000" b="1" dirty="0" err="1">
                <a:latin typeface="Comic Sans MS" panose="030F0702030302020204" pitchFamily="66" charset="0"/>
              </a:rPr>
              <a:t>puesto</a:t>
            </a:r>
            <a:r>
              <a:rPr lang="en-US" sz="1000" dirty="0">
                <a:latin typeface="Comic Sans MS" panose="030F0702030302020204" pitchFamily="66" charset="0"/>
              </a:rPr>
              <a:t> con un buen </a:t>
            </a:r>
            <a:r>
              <a:rPr lang="en-US" sz="1000" dirty="0" err="1">
                <a:latin typeface="Comic Sans MS" panose="030F0702030302020204" pitchFamily="66" charset="0"/>
              </a:rPr>
              <a:t>salario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find a position with a good salary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…ser </a:t>
            </a:r>
            <a:r>
              <a:rPr lang="en-US" sz="1000" b="1" dirty="0">
                <a:latin typeface="Comic Sans MS" panose="030F0702030302020204" pitchFamily="66" charset="0"/>
              </a:rPr>
              <a:t>empresario/a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be an entrepreneur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*…</a:t>
            </a:r>
            <a:r>
              <a:rPr lang="en-US" sz="1000" dirty="0" err="1">
                <a:latin typeface="Comic Sans MS" panose="030F0702030302020204" pitchFamily="66" charset="0"/>
              </a:rPr>
              <a:t>montar</a:t>
            </a:r>
            <a:r>
              <a:rPr lang="en-US" sz="1000" dirty="0">
                <a:latin typeface="Comic Sans MS" panose="030F0702030302020204" pitchFamily="66" charset="0"/>
              </a:rPr>
              <a:t> mi </a:t>
            </a:r>
            <a:r>
              <a:rPr lang="en-US" sz="1000" dirty="0" err="1">
                <a:latin typeface="Comic Sans MS" panose="030F0702030302020204" pitchFamily="66" charset="0"/>
              </a:rPr>
              <a:t>propio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negocio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set up my own business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vas a 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después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What are you going to do afterwards?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Después</a:t>
            </a:r>
            <a:r>
              <a:rPr lang="en-US" sz="1000" dirty="0">
                <a:latin typeface="Comic Sans MS" panose="030F0702030302020204" pitchFamily="66" charset="0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</a:rPr>
              <a:t>tengo</a:t>
            </a:r>
            <a:r>
              <a:rPr lang="en-US" sz="1000" dirty="0">
                <a:latin typeface="Comic Sans MS" panose="030F0702030302020204" pitchFamily="66" charset="0"/>
              </a:rPr>
              <a:t> la </a:t>
            </a:r>
            <a:r>
              <a:rPr lang="en-US" sz="1000" b="1" dirty="0" err="1">
                <a:latin typeface="Comic Sans MS" panose="030F0702030302020204" pitchFamily="66" charset="0"/>
              </a:rPr>
              <a:t>intención</a:t>
            </a:r>
            <a:r>
              <a:rPr lang="en-US" sz="1000" b="1" dirty="0">
                <a:latin typeface="Comic Sans MS" panose="030F0702030302020204" pitchFamily="66" charset="0"/>
              </a:rPr>
              <a:t> de</a:t>
            </a:r>
            <a:r>
              <a:rPr lang="en-US" sz="1000" dirty="0">
                <a:latin typeface="Comic Sans MS" panose="030F0702030302020204" pitchFamily="66" charset="0"/>
              </a:rPr>
              <a:t>… 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Afterwards, I intend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otros</a:t>
            </a:r>
            <a:r>
              <a:rPr lang="en-US" sz="1000" dirty="0">
                <a:latin typeface="Comic Sans MS" panose="030F0702030302020204" pitchFamily="66" charset="0"/>
              </a:rPr>
              <a:t> planes </a:t>
            </a:r>
            <a:r>
              <a:rPr lang="en-US" sz="1000" dirty="0" err="1">
                <a:latin typeface="Comic Sans MS" panose="030F0702030302020204" pitchFamily="66" charset="0"/>
              </a:rPr>
              <a:t>tienes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What other plans do you have?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tenga</a:t>
            </a:r>
            <a:r>
              <a:rPr lang="en-US" sz="1000" dirty="0">
                <a:latin typeface="Comic Sans MS" panose="030F0702030302020204" pitchFamily="66" charset="0"/>
              </a:rPr>
              <a:t> … </a:t>
            </a:r>
            <a:r>
              <a:rPr lang="en-US" sz="1000" dirty="0" err="1">
                <a:latin typeface="Comic Sans MS" panose="030F0702030302020204" pitchFamily="66" charset="0"/>
              </a:rPr>
              <a:t>años</a:t>
            </a:r>
            <a:r>
              <a:rPr lang="en-US" sz="1000" dirty="0">
                <a:latin typeface="Comic Sans MS" panose="030F0702030302020204" pitchFamily="66" charset="0"/>
              </a:rPr>
              <a:t>, me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When I am … years old, I would like to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>
                <a:latin typeface="Comic Sans MS" panose="030F0702030302020204" pitchFamily="66" charset="0"/>
              </a:rPr>
              <a:t>sea</a:t>
            </a:r>
            <a:r>
              <a:rPr lang="en-US" sz="1000" dirty="0">
                <a:latin typeface="Comic Sans MS" panose="030F0702030302020204" pitchFamily="66" charset="0"/>
              </a:rPr>
              <a:t> mayor…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When I am older…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tenga</a:t>
            </a:r>
            <a:r>
              <a:rPr lang="en-US" sz="1000" dirty="0">
                <a:latin typeface="Comic Sans MS" panose="030F0702030302020204" pitchFamily="66" charset="0"/>
              </a:rPr>
              <a:t> bastante dinero…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When I have enough money…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aprobar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pass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experimentar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experience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0ADB80BA-3F87-AD91-ACD6-AE9547615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4266" y="372532"/>
            <a:ext cx="9026218" cy="3631763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2 – ¡A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trabajar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3ACA8218-34C8-9915-4F03-321E4F3CA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4265" y="4104848"/>
            <a:ext cx="4209270" cy="5394752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3 – 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trabajo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para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todos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(Part 1)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35399E-F2AE-4C1A-DB84-E00F4864CED5}"/>
              </a:ext>
            </a:extLst>
          </p:cNvPr>
          <p:cNvSpPr txBox="1"/>
          <p:nvPr/>
        </p:nvSpPr>
        <p:spPr>
          <a:xfrm>
            <a:off x="3694265" y="4292678"/>
            <a:ext cx="4320911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tipo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trabajo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querías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pasado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What type of job did you want to do in the past?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era más </a:t>
            </a:r>
            <a:r>
              <a:rPr lang="en-US" sz="1000" dirty="0" err="1">
                <a:latin typeface="Comic Sans MS" panose="030F0702030302020204" pitchFamily="66" charset="0"/>
              </a:rPr>
              <a:t>joven</a:t>
            </a:r>
            <a:r>
              <a:rPr lang="en-US" sz="1000" dirty="0">
                <a:latin typeface="Comic Sans MS" panose="030F0702030302020204" pitchFamily="66" charset="0"/>
              </a:rPr>
              <a:t>, me </a:t>
            </a:r>
            <a:r>
              <a:rPr lang="en-US" sz="1000" dirty="0" err="1">
                <a:latin typeface="Comic Sans MS" panose="030F0702030302020204" pitchFamily="66" charset="0"/>
              </a:rPr>
              <a:t>gustaba</a:t>
            </a:r>
            <a:r>
              <a:rPr lang="en-US" sz="1000" dirty="0">
                <a:latin typeface="Comic Sans MS" panose="030F0702030302020204" pitchFamily="66" charset="0"/>
              </a:rPr>
              <a:t> la idea de…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When I was younger, I liked the idea of…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También </a:t>
            </a:r>
            <a:r>
              <a:rPr lang="en-US" sz="1000" dirty="0" err="1">
                <a:latin typeface="Comic Sans MS" panose="030F0702030302020204" pitchFamily="66" charset="0"/>
              </a:rPr>
              <a:t>quería</a:t>
            </a:r>
            <a:r>
              <a:rPr lang="en-US" sz="1000" dirty="0">
                <a:latin typeface="Comic Sans MS" panose="030F0702030302020204" pitchFamily="66" charset="0"/>
              </a:rPr>
              <a:t> … 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also wanted to … because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Todavía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interesa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mismo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trabajo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Are you still interested in the same job?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Sí</a:t>
            </a:r>
            <a:r>
              <a:rPr lang="en-US" sz="1000" dirty="0">
                <a:latin typeface="Comic Sans MS" panose="030F0702030302020204" pitchFamily="66" charset="0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</a:rPr>
              <a:t>todavía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quiero</a:t>
            </a:r>
            <a:r>
              <a:rPr lang="en-US" sz="1000" dirty="0">
                <a:latin typeface="Comic Sans MS" panose="030F0702030302020204" pitchFamily="66" charset="0"/>
              </a:rPr>
              <a:t> … 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Yes, I still want … because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No, he </a:t>
            </a:r>
            <a:r>
              <a:rPr lang="en-US" sz="1000" dirty="0" err="1">
                <a:latin typeface="Comic Sans MS" panose="030F0702030302020204" pitchFamily="66" charset="0"/>
              </a:rPr>
              <a:t>decidido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que</a:t>
            </a:r>
            <a:r>
              <a:rPr lang="en-US" sz="1000" b="1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ya</a:t>
            </a:r>
            <a:r>
              <a:rPr lang="en-US" sz="1000" b="1" dirty="0">
                <a:latin typeface="Comic Sans MS" panose="030F0702030302020204" pitchFamily="66" charset="0"/>
              </a:rPr>
              <a:t> no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quiero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No, I have decided that I no longer want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Ahora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>
                <a:latin typeface="Comic Sans MS" panose="030F0702030302020204" pitchFamily="66" charset="0"/>
              </a:rPr>
              <a:t>me </a:t>
            </a:r>
            <a:r>
              <a:rPr lang="en-US" sz="1000" b="1" dirty="0" err="1">
                <a:latin typeface="Comic Sans MS" panose="030F0702030302020204" pitchFamily="66" charset="0"/>
              </a:rPr>
              <a:t>apetece</a:t>
            </a:r>
            <a:r>
              <a:rPr lang="en-US" sz="1000" dirty="0">
                <a:latin typeface="Comic Sans MS" panose="030F0702030302020204" pitchFamily="66" charset="0"/>
              </a:rPr>
              <a:t> …, </a:t>
            </a:r>
            <a:r>
              <a:rPr lang="en-US" sz="1000" dirty="0" err="1">
                <a:latin typeface="Comic Sans MS" panose="030F0702030302020204" pitchFamily="66" charset="0"/>
              </a:rPr>
              <a:t>ya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que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Now I’m keen…, since…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Antes…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Before…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De </a:t>
            </a:r>
            <a:r>
              <a:rPr lang="en-US" sz="1000" dirty="0" err="1">
                <a:latin typeface="Comic Sans MS" panose="030F0702030302020204" pitchFamily="66" charset="0"/>
              </a:rPr>
              <a:t>niño</a:t>
            </a:r>
            <a:r>
              <a:rPr lang="en-US" sz="1000" dirty="0">
                <a:latin typeface="Comic Sans MS" panose="030F0702030302020204" pitchFamily="66" charset="0"/>
              </a:rPr>
              <a:t>/a…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As a child…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era más </a:t>
            </a:r>
            <a:r>
              <a:rPr lang="en-US" sz="1000" dirty="0" err="1">
                <a:latin typeface="Comic Sans MS" panose="030F0702030302020204" pitchFamily="66" charset="0"/>
              </a:rPr>
              <a:t>joven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When I was younger…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…era mi </a:t>
            </a:r>
            <a:r>
              <a:rPr lang="en-US" sz="1000" dirty="0" err="1">
                <a:latin typeface="Comic Sans MS" panose="030F0702030302020204" pitchFamily="66" charset="0"/>
              </a:rPr>
              <a:t>sueño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it was my dream…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quería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wanted…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…me </a:t>
            </a:r>
            <a:r>
              <a:rPr lang="en-US" sz="1000" dirty="0" err="1">
                <a:latin typeface="Comic Sans MS" panose="030F0702030302020204" pitchFamily="66" charset="0"/>
              </a:rPr>
              <a:t>gustaba</a:t>
            </a:r>
            <a:r>
              <a:rPr lang="en-US" sz="1000" dirty="0">
                <a:latin typeface="Comic Sans MS" panose="030F0702030302020204" pitchFamily="66" charset="0"/>
              </a:rPr>
              <a:t> la idea de…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liked the idea of…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>
                <a:latin typeface="Comic Sans MS" panose="030F0702030302020204" pitchFamily="66" charset="0"/>
              </a:rPr>
              <a:t>me </a:t>
            </a:r>
            <a:r>
              <a:rPr lang="en-US" sz="1000" b="1" dirty="0" err="1">
                <a:latin typeface="Comic Sans MS" panose="030F0702030302020204" pitchFamily="66" charset="0"/>
              </a:rPr>
              <a:t>apetecía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was keen…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Ahora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Now…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He </a:t>
            </a:r>
            <a:r>
              <a:rPr lang="en-US" sz="1000" dirty="0" err="1">
                <a:latin typeface="Comic Sans MS" panose="030F0702030302020204" pitchFamily="66" charset="0"/>
              </a:rPr>
              <a:t>decidido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que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have decided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(</a:t>
            </a:r>
            <a:r>
              <a:rPr lang="en-US" sz="1000" dirty="0" err="1">
                <a:latin typeface="Comic Sans MS" panose="030F0702030302020204" pitchFamily="66" charset="0"/>
              </a:rPr>
              <a:t>todavía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b="1" dirty="0" err="1">
                <a:latin typeface="Comic Sans MS" panose="030F0702030302020204" pitchFamily="66" charset="0"/>
              </a:rPr>
              <a:t>ya</a:t>
            </a:r>
            <a:r>
              <a:rPr lang="en-US" sz="1000" b="1" dirty="0">
                <a:latin typeface="Comic Sans MS" panose="030F0702030302020204" pitchFamily="66" charset="0"/>
              </a:rPr>
              <a:t> no</a:t>
            </a:r>
            <a:r>
              <a:rPr lang="en-US" sz="1000" dirty="0">
                <a:latin typeface="Comic Sans MS" panose="030F0702030302020204" pitchFamily="66" charset="0"/>
              </a:rPr>
              <a:t>) </a:t>
            </a:r>
            <a:r>
              <a:rPr lang="en-US" sz="1000" dirty="0" err="1">
                <a:latin typeface="Comic Sans MS" panose="030F0702030302020204" pitchFamily="66" charset="0"/>
              </a:rPr>
              <a:t>quiero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(still / no longer) want…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…me </a:t>
            </a:r>
            <a:r>
              <a:rPr lang="en-US" sz="1000" dirty="0" err="1">
                <a:latin typeface="Comic Sans MS" panose="030F0702030302020204" pitchFamily="66" charset="0"/>
              </a:rPr>
              <a:t>gusta</a:t>
            </a:r>
            <a:r>
              <a:rPr lang="en-US" sz="1000" dirty="0">
                <a:latin typeface="Comic Sans MS" panose="030F0702030302020204" pitchFamily="66" charset="0"/>
              </a:rPr>
              <a:t> la idea de…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like the idea of…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>
                <a:latin typeface="Comic Sans MS" panose="030F0702030302020204" pitchFamily="66" charset="0"/>
              </a:rPr>
              <a:t>me </a:t>
            </a:r>
            <a:r>
              <a:rPr lang="en-US" sz="1000" b="1" dirty="0" err="1">
                <a:latin typeface="Comic Sans MS" panose="030F0702030302020204" pitchFamily="66" charset="0"/>
              </a:rPr>
              <a:t>apetece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am keen…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…es mi </a:t>
            </a:r>
            <a:r>
              <a:rPr lang="en-US" sz="1000" dirty="0" err="1">
                <a:latin typeface="Comic Sans MS" panose="030F0702030302020204" pitchFamily="66" charset="0"/>
              </a:rPr>
              <a:t>sueño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it is my dream…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ser…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be (a/an)…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…actor/</a:t>
            </a:r>
            <a:r>
              <a:rPr lang="en-US" sz="1000" dirty="0" err="1">
                <a:latin typeface="Comic Sans MS" panose="030F0702030302020204" pitchFamily="66" charset="0"/>
              </a:rPr>
              <a:t>actriz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actor/actress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artista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periodista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artist / journalist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policía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profesor</a:t>
            </a:r>
            <a:r>
              <a:rPr lang="en-US" sz="1000" dirty="0">
                <a:latin typeface="Comic Sans MS" panose="030F0702030302020204" pitchFamily="66" charset="0"/>
              </a:rPr>
              <a:t>(a)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police officer / teacher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modelo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b="1" dirty="0" err="1">
                <a:latin typeface="Comic Sans MS" panose="030F0702030302020204" pitchFamily="66" charset="0"/>
              </a:rPr>
              <a:t>científico</a:t>
            </a:r>
            <a:r>
              <a:rPr lang="en-US" sz="1000" b="1" dirty="0">
                <a:latin typeface="Comic Sans MS" panose="030F0702030302020204" pitchFamily="66" charset="0"/>
              </a:rPr>
              <a:t>/a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model / scientist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*director(a) de cine/</a:t>
            </a:r>
            <a:r>
              <a:rPr lang="en-US" sz="1000" dirty="0" err="1">
                <a:latin typeface="Comic Sans MS" panose="030F0702030302020204" pitchFamily="66" charset="0"/>
              </a:rPr>
              <a:t>teatro</a:t>
            </a:r>
            <a:r>
              <a:rPr lang="en-US" sz="1000" dirty="0">
                <a:latin typeface="Comic Sans MS" panose="030F0702030302020204" pitchFamily="66" charset="0"/>
              </a:rPr>
              <a:t>	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film/theatre director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*</a:t>
            </a:r>
            <a:r>
              <a:rPr lang="en-US" sz="1000" dirty="0" err="1">
                <a:latin typeface="Comic Sans MS" panose="030F0702030302020204" pitchFamily="66" charset="0"/>
              </a:rPr>
              <a:t>camarero</a:t>
            </a:r>
            <a:r>
              <a:rPr lang="en-US" sz="1000" dirty="0">
                <a:latin typeface="Comic Sans MS" panose="030F0702030302020204" pitchFamily="66" charset="0"/>
              </a:rPr>
              <a:t>/a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waiter/waitress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*</a:t>
            </a:r>
            <a:r>
              <a:rPr lang="en-US" sz="1000" dirty="0" err="1">
                <a:latin typeface="Comic Sans MS" panose="030F0702030302020204" pitchFamily="66" charset="0"/>
              </a:rPr>
              <a:t>enfermero</a:t>
            </a:r>
            <a:r>
              <a:rPr lang="en-US" sz="1000" dirty="0">
                <a:latin typeface="Comic Sans MS" panose="030F0702030302020204" pitchFamily="66" charset="0"/>
              </a:rPr>
              <a:t>/a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nurse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*</a:t>
            </a:r>
            <a:r>
              <a:rPr lang="en-US" sz="1000" dirty="0" err="1">
                <a:latin typeface="Comic Sans MS" panose="030F0702030302020204" pitchFamily="66" charset="0"/>
              </a:rPr>
              <a:t>ingeniero</a:t>
            </a:r>
            <a:r>
              <a:rPr lang="en-US" sz="1000" dirty="0">
                <a:latin typeface="Comic Sans MS" panose="030F0702030302020204" pitchFamily="66" charset="0"/>
              </a:rPr>
              <a:t>/a	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engineer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02461C-E20D-AB50-2DC9-22A69C7AE5AD}"/>
              </a:ext>
            </a:extLst>
          </p:cNvPr>
          <p:cNvSpPr txBox="1"/>
          <p:nvPr/>
        </p:nvSpPr>
        <p:spPr>
          <a:xfrm>
            <a:off x="3694265" y="576072"/>
            <a:ext cx="440897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haces</a:t>
            </a:r>
            <a:r>
              <a:rPr lang="en-US" sz="1000" dirty="0">
                <a:latin typeface="Comic Sans MS" panose="030F0702030302020204" pitchFamily="66" charset="0"/>
              </a:rPr>
              <a:t> para </a:t>
            </a:r>
            <a:r>
              <a:rPr lang="en-US" sz="1000" dirty="0" err="1">
                <a:latin typeface="Comic Sans MS" panose="030F0702030302020204" pitchFamily="66" charset="0"/>
              </a:rPr>
              <a:t>ganar</a:t>
            </a:r>
            <a:r>
              <a:rPr lang="en-US" sz="1000" dirty="0">
                <a:latin typeface="Comic Sans MS" panose="030F0702030302020204" pitchFamily="66" charset="0"/>
              </a:rPr>
              <a:t> dinero?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What do you do to earn money?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Para </a:t>
            </a:r>
            <a:r>
              <a:rPr lang="en-US" sz="1000" dirty="0" err="1">
                <a:latin typeface="Comic Sans MS" panose="030F0702030302020204" pitchFamily="66" charset="0"/>
              </a:rPr>
              <a:t>ganar</a:t>
            </a:r>
            <a:r>
              <a:rPr lang="en-US" sz="1000" dirty="0">
                <a:latin typeface="Comic Sans MS" panose="030F0702030302020204" pitchFamily="66" charset="0"/>
              </a:rPr>
              <a:t> dinero…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earn money…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hago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cosas</a:t>
            </a:r>
            <a:r>
              <a:rPr lang="en-US" sz="1000" dirty="0">
                <a:latin typeface="Comic Sans MS" panose="030F0702030302020204" pitchFamily="66" charset="0"/>
              </a:rPr>
              <a:t> y las </a:t>
            </a:r>
            <a:r>
              <a:rPr lang="en-US" sz="1000" dirty="0" err="1">
                <a:latin typeface="Comic Sans MS" panose="030F0702030302020204" pitchFamily="66" charset="0"/>
              </a:rPr>
              <a:t>vendo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línea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make things and sell them online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trabajo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work in/at…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 err="1">
                <a:latin typeface="Comic Sans MS" panose="030F0702030302020204" pitchFamily="66" charset="0"/>
              </a:rPr>
              <a:t>cuido</a:t>
            </a:r>
            <a:r>
              <a:rPr lang="en-US" sz="1000" dirty="0">
                <a:latin typeface="Comic Sans MS" panose="030F0702030302020204" pitchFamily="66" charset="0"/>
              </a:rPr>
              <a:t> a </a:t>
            </a:r>
            <a:r>
              <a:rPr lang="en-US" sz="1000" dirty="0" err="1">
                <a:latin typeface="Comic Sans MS" panose="030F0702030302020204" pitchFamily="66" charset="0"/>
              </a:rPr>
              <a:t>los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niños</a:t>
            </a:r>
            <a:r>
              <a:rPr lang="en-US" sz="1000" dirty="0">
                <a:latin typeface="Comic Sans MS" panose="030F0702030302020204" pitchFamily="66" charset="0"/>
              </a:rPr>
              <a:t> de mis </a:t>
            </a:r>
            <a:r>
              <a:rPr lang="en-US" sz="1000" b="1" dirty="0" err="1">
                <a:latin typeface="Comic Sans MS" panose="030F0702030302020204" pitchFamily="66" charset="0"/>
              </a:rPr>
              <a:t>vecinos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look after my </a:t>
            </a:r>
            <a:r>
              <a:rPr lang="en-US" sz="1000" i="1" dirty="0" err="1">
                <a:solidFill>
                  <a:srgbClr val="0091B8"/>
                </a:solidFill>
                <a:latin typeface="Comic Sans MS" panose="030F0702030302020204" pitchFamily="66" charset="0"/>
              </a:rPr>
              <a:t>neighbours’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 children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Cuánto</a:t>
            </a:r>
            <a:r>
              <a:rPr lang="en-US" sz="1000" dirty="0">
                <a:latin typeface="Comic Sans MS" panose="030F0702030302020204" pitchFamily="66" charset="0"/>
              </a:rPr>
              <a:t> dinero </a:t>
            </a:r>
            <a:r>
              <a:rPr lang="en-US" sz="1000" dirty="0" err="1">
                <a:latin typeface="Comic Sans MS" panose="030F0702030302020204" pitchFamily="66" charset="0"/>
              </a:rPr>
              <a:t>ganas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How much money do you earn?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Gano … euros/pesos/libras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earn … euros/pesos/pounds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*…</a:t>
            </a:r>
            <a:r>
              <a:rPr lang="en-US" sz="1000" dirty="0" err="1">
                <a:latin typeface="Comic Sans MS" panose="030F0702030302020204" pitchFamily="66" charset="0"/>
              </a:rPr>
              <a:t>por</a:t>
            </a:r>
            <a:r>
              <a:rPr lang="en-US" sz="1000" dirty="0">
                <a:latin typeface="Comic Sans MS" panose="030F0702030302020204" pitchFamily="66" charset="0"/>
              </a:rPr>
              <a:t> hora/día/</a:t>
            </a:r>
            <a:r>
              <a:rPr lang="en-US" sz="1000" dirty="0" err="1">
                <a:latin typeface="Comic Sans MS" panose="030F0702030302020204" pitchFamily="66" charset="0"/>
              </a:rPr>
              <a:t>semana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…per hour/day/week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Gano poco, </a:t>
            </a:r>
            <a:r>
              <a:rPr lang="en-US" sz="1000" dirty="0" err="1">
                <a:latin typeface="Comic Sans MS" panose="030F0702030302020204" pitchFamily="66" charset="0"/>
              </a:rPr>
              <a:t>pero</a:t>
            </a:r>
            <a:r>
              <a:rPr lang="en-US" sz="1000" dirty="0">
                <a:latin typeface="Comic Sans MS" panose="030F0702030302020204" pitchFamily="66" charset="0"/>
              </a:rPr>
              <a:t> no me </a:t>
            </a:r>
            <a:r>
              <a:rPr lang="en-US" sz="1000" dirty="0" err="1">
                <a:latin typeface="Comic Sans MS" panose="030F0702030302020204" pitchFamily="66" charset="0"/>
              </a:rPr>
              <a:t>importa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don’t earn much, but I don’t mind.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Cuándo</a:t>
            </a:r>
            <a:r>
              <a:rPr lang="en-US" sz="1000" dirty="0">
                <a:latin typeface="Comic Sans MS" panose="030F0702030302020204" pitchFamily="66" charset="0"/>
              </a:rPr>
              <a:t> lo </a:t>
            </a:r>
            <a:r>
              <a:rPr lang="en-US" sz="1000" dirty="0" err="1">
                <a:latin typeface="Comic Sans MS" panose="030F0702030302020204" pitchFamily="66" charset="0"/>
              </a:rPr>
              <a:t>haces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When do you do it?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Lo </a:t>
            </a:r>
            <a:r>
              <a:rPr lang="en-US" sz="1000" dirty="0" err="1">
                <a:latin typeface="Comic Sans MS" panose="030F0702030302020204" pitchFamily="66" charset="0"/>
              </a:rPr>
              <a:t>hago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do it…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los</a:t>
            </a:r>
            <a:r>
              <a:rPr lang="en-US" sz="1000" dirty="0">
                <a:latin typeface="Comic Sans MS" panose="030F0702030302020204" pitchFamily="66" charset="0"/>
              </a:rPr>
              <a:t> fines de </a:t>
            </a:r>
            <a:r>
              <a:rPr lang="en-US" sz="1000" dirty="0" err="1">
                <a:latin typeface="Comic Sans MS" panose="030F0702030302020204" pitchFamily="66" charset="0"/>
              </a:rPr>
              <a:t>semana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at weekends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necesito</a:t>
            </a:r>
            <a:r>
              <a:rPr lang="en-US" sz="1000" dirty="0">
                <a:latin typeface="Comic Sans MS" panose="030F0702030302020204" pitchFamily="66" charset="0"/>
              </a:rPr>
              <a:t> dinero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when I need money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cuando</a:t>
            </a:r>
            <a:r>
              <a:rPr lang="en-US" sz="1000" dirty="0">
                <a:latin typeface="Comic Sans MS" panose="030F0702030302020204" pitchFamily="66" charset="0"/>
              </a:rPr>
              <a:t> me </a:t>
            </a:r>
            <a:r>
              <a:rPr lang="en-US" sz="1000" dirty="0" err="1">
                <a:latin typeface="Comic Sans MS" panose="030F0702030302020204" pitchFamily="66" charset="0"/>
              </a:rPr>
              <a:t>necesitan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when they need 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las </a:t>
            </a:r>
            <a:r>
              <a:rPr lang="en-US" sz="1000" dirty="0" err="1">
                <a:latin typeface="Comic Sans MS" panose="030F0702030302020204" pitchFamily="66" charset="0"/>
              </a:rPr>
              <a:t>vacaciones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during holidays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tal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tu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trabajo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How is your job?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</a:rPr>
              <a:t>llevo</a:t>
            </a:r>
            <a:r>
              <a:rPr lang="en-US" sz="1000" dirty="0">
                <a:latin typeface="Comic Sans MS" panose="030F0702030302020204" pitchFamily="66" charset="0"/>
              </a:rPr>
              <a:t> bien con mi jefe.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get on (well) with my boss.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Mis </a:t>
            </a:r>
            <a:r>
              <a:rPr lang="en-US" sz="1000" b="1" dirty="0" err="1">
                <a:latin typeface="Comic Sans MS" panose="030F0702030302020204" pitchFamily="66" charset="0"/>
              </a:rPr>
              <a:t>compañeros</a:t>
            </a:r>
            <a:r>
              <a:rPr lang="en-US" sz="1000" dirty="0">
                <a:latin typeface="Comic Sans MS" panose="030F0702030302020204" pitchFamily="66" charset="0"/>
              </a:rPr>
              <a:t> son </a:t>
            </a:r>
            <a:r>
              <a:rPr lang="en-US" sz="1000" dirty="0" err="1">
                <a:latin typeface="Comic Sans MS" panose="030F0702030302020204" pitchFamily="66" charset="0"/>
              </a:rPr>
              <a:t>agradables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My colleagues are nice.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Lo </a:t>
            </a:r>
            <a:r>
              <a:rPr lang="en-US" sz="1000" dirty="0" err="1">
                <a:latin typeface="Comic Sans MS" panose="030F0702030302020204" pitchFamily="66" charset="0"/>
              </a:rPr>
              <a:t>odio</a:t>
            </a:r>
            <a:r>
              <a:rPr lang="en-US" sz="1000" dirty="0">
                <a:latin typeface="Comic Sans MS" panose="030F0702030302020204" pitchFamily="66" charset="0"/>
              </a:rPr>
              <a:t> y </a:t>
            </a:r>
            <a:r>
              <a:rPr lang="en-US" sz="1000" dirty="0" err="1">
                <a:latin typeface="Comic Sans MS" panose="030F0702030302020204" pitchFamily="66" charset="0"/>
              </a:rPr>
              <a:t>quiero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dejarlo</a:t>
            </a:r>
            <a:r>
              <a:rPr lang="en-US" sz="1000" dirty="0">
                <a:latin typeface="Comic Sans MS" panose="030F0702030302020204" pitchFamily="66" charset="0"/>
              </a:rPr>
              <a:t>.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hate it and I want to leave 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¿Por 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le </a:t>
            </a:r>
            <a:r>
              <a:rPr lang="en-US" sz="1000" dirty="0" err="1">
                <a:latin typeface="Comic Sans MS" panose="030F0702030302020204" pitchFamily="66" charset="0"/>
              </a:rPr>
              <a:t>interesa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este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puesto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Why are you interested in this position?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7645C4-63C2-C50F-577F-47F0329E601B}"/>
              </a:ext>
            </a:extLst>
          </p:cNvPr>
          <p:cNvSpPr txBox="1"/>
          <p:nvPr/>
        </p:nvSpPr>
        <p:spPr>
          <a:xfrm>
            <a:off x="8015176" y="500376"/>
            <a:ext cx="4754922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s-ES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</a:rPr>
              <a:t>interesa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este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trabajo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porque</a:t>
            </a:r>
            <a:r>
              <a:rPr lang="en-US" sz="1000" dirty="0">
                <a:latin typeface="Comic Sans MS" panose="030F0702030302020204" pitchFamily="66" charset="0"/>
              </a:rPr>
              <a:t> me </a:t>
            </a:r>
            <a:r>
              <a:rPr lang="en-US" sz="1000" dirty="0" err="1">
                <a:latin typeface="Comic Sans MS" panose="030F0702030302020204" pitchFamily="66" charset="0"/>
              </a:rPr>
              <a:t>encanta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am interested in this job me because I love…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experiencia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laboral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tiene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What work experience do you have?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Llevo</a:t>
            </a:r>
            <a:r>
              <a:rPr lang="en-US" sz="1000" dirty="0">
                <a:latin typeface="Comic Sans MS" panose="030F0702030302020204" pitchFamily="66" charset="0"/>
              </a:rPr>
              <a:t> (un </a:t>
            </a:r>
            <a:r>
              <a:rPr lang="en-US" sz="1000" dirty="0" err="1">
                <a:latin typeface="Comic Sans MS" panose="030F0702030302020204" pitchFamily="66" charset="0"/>
              </a:rPr>
              <a:t>año</a:t>
            </a:r>
            <a:r>
              <a:rPr lang="en-US" sz="1000" dirty="0">
                <a:latin typeface="Comic Sans MS" panose="030F0702030302020204" pitchFamily="66" charset="0"/>
              </a:rPr>
              <a:t>) </a:t>
            </a:r>
            <a:r>
              <a:rPr lang="en-US" sz="1000" dirty="0" err="1">
                <a:latin typeface="Comic Sans MS" panose="030F0702030302020204" pitchFamily="66" charset="0"/>
              </a:rPr>
              <a:t>trabajando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have been working in/at … (for a year)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He </a:t>
            </a:r>
            <a:r>
              <a:rPr lang="en-US" sz="1000" dirty="0" err="1">
                <a:latin typeface="Comic Sans MS" panose="030F0702030302020204" pitchFamily="66" charset="0"/>
              </a:rPr>
              <a:t>trabajado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have worked in/at…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una</a:t>
            </a:r>
            <a:r>
              <a:rPr lang="en-US" sz="1000" dirty="0">
                <a:latin typeface="Comic Sans MS" panose="030F0702030302020204" pitchFamily="66" charset="0"/>
              </a:rPr>
              <a:t> tienda/*</a:t>
            </a:r>
            <a:r>
              <a:rPr lang="en-US" sz="1000" dirty="0" err="1">
                <a:latin typeface="Comic Sans MS" panose="030F0702030302020204" pitchFamily="66" charset="0"/>
              </a:rPr>
              <a:t>fábrica</a:t>
            </a:r>
            <a:r>
              <a:rPr lang="en-US" sz="1000" dirty="0">
                <a:latin typeface="Comic Sans MS" panose="030F0702030302020204" pitchFamily="66" charset="0"/>
              </a:rPr>
              <a:t>	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 shop/factory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un café/</a:t>
            </a:r>
            <a:r>
              <a:rPr lang="en-US" sz="1000" b="1" dirty="0" err="1">
                <a:latin typeface="Comic Sans MS" panose="030F0702030302020204" pitchFamily="66" charset="0"/>
              </a:rPr>
              <a:t>gimnasio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 café/gym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Cuáles</a:t>
            </a:r>
            <a:r>
              <a:rPr lang="en-US" sz="1000" dirty="0">
                <a:latin typeface="Comic Sans MS" panose="030F0702030302020204" pitchFamily="66" charset="0"/>
              </a:rPr>
              <a:t> son sus </a:t>
            </a:r>
            <a:r>
              <a:rPr lang="en-US" sz="1000" b="1" dirty="0" err="1">
                <a:latin typeface="Comic Sans MS" panose="030F0702030302020204" pitchFamily="66" charset="0"/>
              </a:rPr>
              <a:t>características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positivas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What are your good qualities?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Soy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una</a:t>
            </a:r>
            <a:r>
              <a:rPr lang="en-US" sz="1000" dirty="0">
                <a:latin typeface="Comic Sans MS" panose="030F0702030302020204" pitchFamily="66" charset="0"/>
              </a:rPr>
              <a:t> persona…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am a(n) … person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activa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fuerte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active / strong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organizada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</a:rPr>
              <a:t>responsable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 err="1">
                <a:solidFill>
                  <a:srgbClr val="0091B8"/>
                </a:solidFill>
                <a:latin typeface="Comic Sans MS" panose="030F0702030302020204" pitchFamily="66" charset="0"/>
              </a:rPr>
              <a:t>organised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 / responsible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trabajadora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b="1" dirty="0" err="1">
                <a:latin typeface="Comic Sans MS" panose="030F0702030302020204" pitchFamily="66" charset="0"/>
              </a:rPr>
              <a:t>artística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hard-working / artistic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independiente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b="1" dirty="0" err="1">
                <a:latin typeface="Comic Sans MS" panose="030F0702030302020204" pitchFamily="66" charset="0"/>
              </a:rPr>
              <a:t>lista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independent / clever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</a:rPr>
              <a:t>práctica</a:t>
            </a:r>
            <a:r>
              <a:rPr lang="en-US" sz="1000" dirty="0">
                <a:latin typeface="Comic Sans MS" panose="030F0702030302020204" pitchFamily="66" charset="0"/>
              </a:rPr>
              <a:t> / *</a:t>
            </a:r>
            <a:r>
              <a:rPr lang="en-US" sz="1000" dirty="0" err="1">
                <a:latin typeface="Comic Sans MS" panose="030F0702030302020204" pitchFamily="66" charset="0"/>
              </a:rPr>
              <a:t>creativa</a:t>
            </a:r>
            <a:r>
              <a:rPr lang="en-US" sz="1000" dirty="0">
                <a:latin typeface="Comic Sans MS" panose="030F0702030302020204" pitchFamily="66" charset="0"/>
              </a:rPr>
              <a:t>	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practical / creative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otras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capacidades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tiene</a:t>
            </a:r>
            <a:r>
              <a:rPr lang="en-US" sz="1000" dirty="0">
                <a:latin typeface="Comic Sans MS" panose="030F0702030302020204" pitchFamily="66" charset="0"/>
              </a:rPr>
              <a:t>?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What other skills do you have?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Tengo…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have…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…buen </a:t>
            </a:r>
            <a:r>
              <a:rPr lang="en-US" sz="1000" b="1" dirty="0" err="1">
                <a:latin typeface="Comic Sans MS" panose="030F0702030302020204" pitchFamily="66" charset="0"/>
              </a:rPr>
              <a:t>sentido</a:t>
            </a:r>
            <a:r>
              <a:rPr lang="en-US" sz="1000" dirty="0">
                <a:latin typeface="Comic Sans MS" panose="030F0702030302020204" pitchFamily="66" charset="0"/>
              </a:rPr>
              <a:t> del humor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 good sense of </a:t>
            </a:r>
            <a:r>
              <a:rPr lang="en-US" sz="1000" i="1" dirty="0" err="1">
                <a:solidFill>
                  <a:srgbClr val="0091B8"/>
                </a:solidFill>
                <a:latin typeface="Comic Sans MS" panose="030F0702030302020204" pitchFamily="66" charset="0"/>
              </a:rPr>
              <a:t>humour</a:t>
            </a:r>
            <a:endParaRPr lang="en-US" sz="1000" i="1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…buenos </a:t>
            </a:r>
            <a:r>
              <a:rPr lang="en-US" sz="1000" b="1" dirty="0" err="1">
                <a:latin typeface="Comic Sans MS" panose="030F0702030302020204" pitchFamily="66" charset="0"/>
              </a:rPr>
              <a:t>conocimientos</a:t>
            </a:r>
            <a:r>
              <a:rPr lang="en-US" sz="1000" dirty="0">
                <a:latin typeface="Comic Sans MS" panose="030F0702030302020204" pitchFamily="66" charset="0"/>
              </a:rPr>
              <a:t> de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…good knowledge of…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buenas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 err="1">
                <a:latin typeface="Comic Sans MS" panose="030F0702030302020204" pitchFamily="66" charset="0"/>
              </a:rPr>
              <a:t>capacidades</a:t>
            </a:r>
            <a:r>
              <a:rPr lang="en-US" sz="1000" dirty="0">
                <a:latin typeface="Comic Sans MS" panose="030F0702030302020204" pitchFamily="66" charset="0"/>
              </a:rPr>
              <a:t> (de </a:t>
            </a:r>
            <a:r>
              <a:rPr lang="en-US" sz="1000" dirty="0" err="1">
                <a:latin typeface="Comic Sans MS" panose="030F0702030302020204" pitchFamily="66" charset="0"/>
              </a:rPr>
              <a:t>comunicación</a:t>
            </a:r>
            <a:r>
              <a:rPr lang="en-US" sz="1000" dirty="0">
                <a:latin typeface="Comic Sans MS" panose="030F0702030302020204" pitchFamily="66" charset="0"/>
              </a:rPr>
              <a:t>)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good (communication) skills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</a:rPr>
              <a:t>antes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>
                <a:latin typeface="Comic Sans MS" panose="030F0702030302020204" pitchFamily="66" charset="0"/>
              </a:rPr>
              <a:t>de</a:t>
            </a:r>
            <a:r>
              <a:rPr lang="en-US" sz="1000" dirty="0">
                <a:latin typeface="Comic Sans MS" panose="030F0702030302020204" pitchFamily="66" charset="0"/>
              </a:rPr>
              <a:t> / </a:t>
            </a:r>
            <a:r>
              <a:rPr lang="en-US" sz="1000" b="1" dirty="0" err="1">
                <a:latin typeface="Comic Sans MS" panose="030F0702030302020204" pitchFamily="66" charset="0"/>
              </a:rPr>
              <a:t>después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b="1" dirty="0">
                <a:latin typeface="Comic Sans MS" panose="030F0702030302020204" pitchFamily="66" charset="0"/>
              </a:rPr>
              <a:t>de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before / after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para / sin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(in order) to / without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4464FB-5334-F107-AFF3-B6AC72A5859B}"/>
              </a:ext>
            </a:extLst>
          </p:cNvPr>
          <p:cNvSpPr txBox="1"/>
          <p:nvPr/>
        </p:nvSpPr>
        <p:spPr>
          <a:xfrm>
            <a:off x="7991000" y="4291842"/>
            <a:ext cx="242182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*</a:t>
            </a:r>
            <a:r>
              <a:rPr lang="en-US" sz="1000" dirty="0" err="1">
                <a:latin typeface="Comic Sans MS" panose="030F0702030302020204" pitchFamily="66" charset="0"/>
              </a:rPr>
              <a:t>guía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turístico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tour guide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*</a:t>
            </a:r>
            <a:r>
              <a:rPr lang="en-US" sz="1000" dirty="0" err="1">
                <a:latin typeface="Comic Sans MS" panose="030F0702030302020204" pitchFamily="66" charset="0"/>
              </a:rPr>
              <a:t>peluquero</a:t>
            </a:r>
            <a:r>
              <a:rPr lang="en-US" sz="1000" dirty="0">
                <a:latin typeface="Comic Sans MS" panose="030F0702030302020204" pitchFamily="66" charset="0"/>
              </a:rPr>
              <a:t>/a –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hairdresser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trabajar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work…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…al </a:t>
            </a:r>
            <a:r>
              <a:rPr lang="en-US" sz="1000" dirty="0" err="1">
                <a:latin typeface="Comic Sans MS" panose="030F0702030302020204" pitchFamily="66" charset="0"/>
              </a:rPr>
              <a:t>aire</a:t>
            </a:r>
            <a:r>
              <a:rPr lang="en-US" sz="1000" dirty="0">
                <a:latin typeface="Comic Sans MS" panose="030F0702030302020204" pitchFamily="66" charset="0"/>
              </a:rPr>
              <a:t> libre / </a:t>
            </a:r>
            <a:r>
              <a:rPr lang="en-US" sz="1000" dirty="0" err="1">
                <a:latin typeface="Comic Sans MS" panose="030F0702030302020204" pitchFamily="66" charset="0"/>
              </a:rPr>
              <a:t>desde</a:t>
            </a:r>
            <a:r>
              <a:rPr lang="en-US" sz="1000" dirty="0">
                <a:latin typeface="Comic Sans MS" panose="030F0702030302020204" pitchFamily="66" charset="0"/>
              </a:rPr>
              <a:t> casa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outdoors / from home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…solo/a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alone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extranjero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abroad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la </a:t>
            </a:r>
            <a:r>
              <a:rPr lang="en-US" sz="1000" b="1" dirty="0" err="1">
                <a:latin typeface="Comic Sans MS" panose="030F0702030302020204" pitchFamily="66" charset="0"/>
              </a:rPr>
              <a:t>enseñanza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in teaching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un </a:t>
            </a:r>
            <a:r>
              <a:rPr lang="en-US" sz="1000" b="1" dirty="0" err="1">
                <a:latin typeface="Comic Sans MS" panose="030F0702030302020204" pitchFamily="66" charset="0"/>
              </a:rPr>
              <a:t>hogar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ancianos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at a care home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una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empresa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oficina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in a business/office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…con </a:t>
            </a:r>
            <a:r>
              <a:rPr lang="en-US" sz="1000" dirty="0" err="1">
                <a:latin typeface="Comic Sans MS" panose="030F0702030302020204" pitchFamily="66" charset="0"/>
              </a:rPr>
              <a:t>los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animales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niños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with animals/children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91B8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E914A7-7F61-FBFE-D8BE-2C8819D3A944}"/>
              </a:ext>
            </a:extLst>
          </p:cNvPr>
          <p:cNvSpPr txBox="1"/>
          <p:nvPr/>
        </p:nvSpPr>
        <p:spPr>
          <a:xfrm>
            <a:off x="10221433" y="4294542"/>
            <a:ext cx="254866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…con </a:t>
            </a:r>
            <a:r>
              <a:rPr lang="en-US" sz="1000" dirty="0" err="1">
                <a:latin typeface="Comic Sans MS" panose="030F0702030302020204" pitchFamily="66" charset="0"/>
              </a:rPr>
              <a:t>los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ordenadores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with computers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…con </a:t>
            </a:r>
            <a:r>
              <a:rPr lang="en-US" sz="1000" dirty="0" err="1">
                <a:latin typeface="Comic Sans MS" panose="030F0702030302020204" pitchFamily="66" charset="0"/>
              </a:rPr>
              <a:t>gente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with people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</a:rPr>
              <a:t> un </a:t>
            </a:r>
            <a:r>
              <a:rPr lang="en-US" sz="1000" dirty="0" err="1">
                <a:latin typeface="Comic Sans MS" panose="030F0702030302020204" pitchFamily="66" charset="0"/>
              </a:rPr>
              <a:t>trabajo</a:t>
            </a:r>
            <a:r>
              <a:rPr lang="en-US" sz="1000" dirty="0">
                <a:latin typeface="Comic Sans MS" panose="030F0702030302020204" pitchFamily="66" charset="0"/>
              </a:rPr>
              <a:t>…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do a(n) … job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</a:rPr>
              <a:t>seguro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safe/secure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</a:t>
            </a:r>
            <a:r>
              <a:rPr lang="en-US" sz="1000" b="1" dirty="0" err="1">
                <a:latin typeface="Comic Sans MS" panose="030F0702030302020204" pitchFamily="66" charset="0"/>
              </a:rPr>
              <a:t>artístico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artistic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…con </a:t>
            </a:r>
            <a:r>
              <a:rPr lang="en-US" sz="1000" dirty="0" err="1">
                <a:latin typeface="Comic Sans MS" panose="030F0702030302020204" pitchFamily="66" charset="0"/>
              </a:rPr>
              <a:t>responsabilidad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with responsibility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…con un buen </a:t>
            </a:r>
            <a:r>
              <a:rPr lang="en-US" sz="1000" dirty="0" err="1">
                <a:latin typeface="Comic Sans MS" panose="030F0702030302020204" pitchFamily="66" charset="0"/>
              </a:rPr>
              <a:t>salario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with a good salary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…con </a:t>
            </a:r>
            <a:r>
              <a:rPr lang="en-US" sz="1000" b="1" dirty="0" err="1">
                <a:latin typeface="Comic Sans MS" panose="030F0702030302020204" pitchFamily="66" charset="0"/>
              </a:rPr>
              <a:t>variedad</a:t>
            </a:r>
            <a:r>
              <a:rPr lang="en-US" sz="1000" dirty="0">
                <a:latin typeface="Comic Sans MS" panose="030F0702030302020204" pitchFamily="66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</a:rPr>
              <a:t>flexibilidad</a:t>
            </a:r>
            <a:r>
              <a:rPr lang="en-US" sz="1000" dirty="0">
                <a:latin typeface="Comic Sans MS" panose="030F0702030302020204" pitchFamily="66" charset="0"/>
              </a:rPr>
              <a:t>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with variety/flexibility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solicitar</a:t>
            </a:r>
            <a:r>
              <a:rPr lang="en-US" sz="1000" dirty="0">
                <a:latin typeface="Comic Sans MS" panose="030F0702030302020204" pitchFamily="66" charset="0"/>
              </a:rPr>
              <a:t> (un </a:t>
            </a:r>
            <a:r>
              <a:rPr lang="en-US" sz="1000" dirty="0" err="1">
                <a:latin typeface="Comic Sans MS" panose="030F0702030302020204" pitchFamily="66" charset="0"/>
              </a:rPr>
              <a:t>trabajo</a:t>
            </a:r>
            <a:r>
              <a:rPr lang="en-US" sz="1000" dirty="0">
                <a:latin typeface="Comic Sans MS" panose="030F0702030302020204" pitchFamily="66" charset="0"/>
              </a:rPr>
              <a:t>) -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to apply for, request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57151FEF-F564-9A6F-8EFF-EDDC96528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1000" y="6641864"/>
            <a:ext cx="4729484" cy="2857736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4 – </a:t>
            </a:r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 lenguas te abren las puertas (Part 1)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idiomas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hablas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languages do you speak?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Hablo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… y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…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estudiando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speak… and I have been studying… for…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También he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aprendido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have also learned…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¿Por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importante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aprender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otras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lenguas,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opinión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Why is it important to learn other languages, in your opinion?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 sabes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hablar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otro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idioma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you know how to speak another language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puedes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estudiar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trabajar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extranjero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can study or work abroad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puedes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descubrir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otros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países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can discover other countries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permite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descubrir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otras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culturas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allows you to discover other cultures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mejora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oportunidades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laborales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improves your job opportunities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abre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mente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opens your mind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futuro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aprender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future I would like to learn…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español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francés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inglés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Spanish / French / English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castellano - </a:t>
            </a:r>
            <a:r>
              <a:rPr lang="en-GB" sz="1000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Castillian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i="1" dirty="0">
              <a:solidFill>
                <a:srgbClr val="0091B8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erson sitting at a desk with a computer&#10;&#10;AI-generated content may be incorrect.">
            <a:extLst>
              <a:ext uri="{FF2B5EF4-FFF2-40B4-BE49-F238E27FC236}">
                <a16:creationId xmlns:a16="http://schemas.microsoft.com/office/drawing/2014/main" id="{EBD22C51-9EF8-0967-C945-A3BAE3CFD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51" y="2679681"/>
            <a:ext cx="698520" cy="698520"/>
          </a:xfrm>
          <a:prstGeom prst="rect">
            <a:avLst/>
          </a:prstGeom>
        </p:spPr>
      </p:pic>
      <p:pic>
        <p:nvPicPr>
          <p:cNvPr id="14" name="Picture 13" descr="A cartoon of a person holding a person&#10;&#10;AI-generated content may be incorrect.">
            <a:extLst>
              <a:ext uri="{FF2B5EF4-FFF2-40B4-BE49-F238E27FC236}">
                <a16:creationId xmlns:a16="http://schemas.microsoft.com/office/drawing/2014/main" id="{AE92E6FA-7B03-8A37-F38B-861ACF032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707" y="4800600"/>
            <a:ext cx="972415" cy="972415"/>
          </a:xfrm>
          <a:prstGeom prst="rect">
            <a:avLst/>
          </a:prstGeom>
        </p:spPr>
      </p:pic>
      <p:pic>
        <p:nvPicPr>
          <p:cNvPr id="19" name="Picture 18" descr="A hand holding a bag of money&#10;&#10;AI-generated content may be incorrect.">
            <a:extLst>
              <a:ext uri="{FF2B5EF4-FFF2-40B4-BE49-F238E27FC236}">
                <a16:creationId xmlns:a16="http://schemas.microsoft.com/office/drawing/2014/main" id="{A063C439-451B-16BF-DA7B-CE9806B20B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173" y="2329378"/>
            <a:ext cx="747362" cy="747362"/>
          </a:xfrm>
          <a:prstGeom prst="rect">
            <a:avLst/>
          </a:prstGeom>
        </p:spPr>
      </p:pic>
      <p:pic>
        <p:nvPicPr>
          <p:cNvPr id="22" name="Picture 21" descr="A cartoon of a child in bed&#10;&#10;AI-generated content may be incorrect.">
            <a:extLst>
              <a:ext uri="{FF2B5EF4-FFF2-40B4-BE49-F238E27FC236}">
                <a16:creationId xmlns:a16="http://schemas.microsoft.com/office/drawing/2014/main" id="{1EB27925-D32A-0194-F11C-914F22B40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504" y="7659110"/>
            <a:ext cx="791440" cy="7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06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BABA1-153B-EC76-B1AE-8027E25AD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B00B757-63B4-E5EF-6691-019F8E95506F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0091B8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8 – El futuro te espera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603228-E2AF-55B6-0CA5-58E913D89F84}"/>
              </a:ext>
            </a:extLst>
          </p:cNvPr>
          <p:cNvSpPr txBox="1"/>
          <p:nvPr/>
        </p:nvSpPr>
        <p:spPr>
          <a:xfrm>
            <a:off x="8350249" y="9280"/>
            <a:ext cx="44685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 &amp; GRAMMAR POINTS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14E04E09-358A-0D32-A9BC-C1BCF15C8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59" y="404094"/>
            <a:ext cx="4729484" cy="3976520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4 – </a:t>
            </a:r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 lenguas te abren las puertas (Part 2)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catalán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euskera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*Gallego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Catalan / Basque / Galician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puedo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ayudarle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can I help you?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Quisiera dos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billetes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(Madrid),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favor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	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like two tickets to (Madrid), please.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billetes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quiere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kind of tickets do you want?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billete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vuelta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return ticket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billete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one-way/single ticket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Cuándo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quiere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viajar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When do you want to travel?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Queremos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viajar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want to travel…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tarde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this afternoon/evening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mañana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mañana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tomorrow morning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martes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tarde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Tuesday afternoon/evening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Hay un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sale a…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There is a train that leaves 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hora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llega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 what time does it arrive?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Llega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(a las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nueve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dieciséis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).	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arrives (at nine sixteen).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directo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 hay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cambiar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Is it direct or must you change?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saber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know (how to)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conocer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know, meet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elegir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choose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acordarse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remember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atreverse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dare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sorprender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surprise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equivocarse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be wrong / make a mistake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traducir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translate</a:t>
            </a:r>
          </a:p>
          <a:p>
            <a:endParaRPr lang="en-GB" sz="1000" i="1" dirty="0">
              <a:solidFill>
                <a:srgbClr val="0091B8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DDE17BE8-A462-CC6D-5C4D-E3EB87F40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18" y="4469278"/>
            <a:ext cx="4729484" cy="2110948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</a:t>
            </a:r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 – El trabajo antes, ahora… y mañana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próxima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década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habrá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next decade there will be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…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hoy.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more/less … than today.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pasará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más/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People will spend more/less time…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siglo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century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barco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vapor –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steamship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Desarrollos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tecnológicos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Technological developments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Condiciones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Living conditions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fábricas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Factories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Esperanza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Life expectancy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Trabajar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casa –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work from home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Cuidar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salud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física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/mental – </a:t>
            </a:r>
            <a:r>
              <a:rPr lang="en-GB" sz="1000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take care of physical/mental health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Ahorrar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dinero/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save money/time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2">
            <a:extLst>
              <a:ext uri="{FF2B5EF4-FFF2-40B4-BE49-F238E27FC236}">
                <a16:creationId xmlns:a16="http://schemas.microsoft.com/office/drawing/2014/main" id="{F0639143-49F1-23B8-015F-AF343FC7A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5910" y="404094"/>
            <a:ext cx="4287847" cy="4997246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</a:t>
            </a:r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El futuro sin límites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Cuál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opinión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*la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inteligencia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artificial?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is your opinion of artificial intelligence?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Estoy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favor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for / in favour of…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Estoy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acuerdo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agree with…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Estoy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contra de…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against…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inteligencia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artificial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artificial intelligence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because / as it is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peligrosa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expensive / dangerous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necesaria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útil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necessary / useful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segura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secure/safe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vale la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because it is worth 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Creo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En mi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opinión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la *IA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podría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ayudar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think / In my opinion, AI could help…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reducir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las horas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trabajo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reduce working hours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…resolver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problemas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resolve problems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salvar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save lives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evitar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discriminación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avoid discrimination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Podemos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usarla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para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can use it so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más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seguro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world is safer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haga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horas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trabajo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whole world does fewer working hours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Podemos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usarla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para resolver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can use it to resolve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problemas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hambre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).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problems like (hunger).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Creo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*IA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amenaza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con…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think AI threatens…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robar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creatividad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steal creativity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sustituir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trabajos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replace many jobs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control del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take over the world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Además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(no)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deberíamos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…	Besides, we should (not)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asegurarnos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seguridad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*la IA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ensure the safety of AI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confiarnos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*la IA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trust AI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cuidado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para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evitar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riesgos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 careful to avoid risks</a:t>
            </a:r>
          </a:p>
          <a:p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F7B007D7-3989-7A24-CF55-22AF6CA8B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18" y="6675857"/>
            <a:ext cx="4729484" cy="2822300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TALKING ABOUT FUTURE PLANS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talk about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future plans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you can use a variety of phrases followed by the infinitive: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C1FF9C7-16F5-8306-5C11-8B470192FA23}"/>
              </a:ext>
            </a:extLst>
          </p:cNvPr>
          <p:cNvSpPr txBox="1"/>
          <p:nvPr/>
        </p:nvSpPr>
        <p:spPr>
          <a:xfrm>
            <a:off x="212371" y="7154311"/>
            <a:ext cx="2421821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Espero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(I hope to)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(I would like to)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Quiero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(I want to)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Tengo </a:t>
            </a:r>
            <a:r>
              <a:rPr lang="en-US" sz="1000" dirty="0" err="1">
                <a:latin typeface="Comic Sans MS" panose="030F0702030302020204" pitchFamily="66" charset="0"/>
              </a:rPr>
              <a:t>ganas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(I am keen to)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Tengo la </a:t>
            </a:r>
            <a:r>
              <a:rPr lang="en-US" sz="1000" dirty="0" err="1">
                <a:latin typeface="Comic Sans MS" panose="030F0702030302020204" pitchFamily="66" charset="0"/>
              </a:rPr>
              <a:t>intención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(I intend to)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Voy a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(I am going to)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0091B8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D809090D-2A62-D437-9EDA-3E09A07F3A96}"/>
              </a:ext>
            </a:extLst>
          </p:cNvPr>
          <p:cNvSpPr/>
          <p:nvPr/>
        </p:nvSpPr>
        <p:spPr>
          <a:xfrm>
            <a:off x="2441560" y="7187978"/>
            <a:ext cx="245981" cy="1351722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DEF1C4-8CA9-4DDA-623A-F3B4462A08B8}"/>
              </a:ext>
            </a:extLst>
          </p:cNvPr>
          <p:cNvSpPr txBox="1"/>
          <p:nvPr/>
        </p:nvSpPr>
        <p:spPr>
          <a:xfrm>
            <a:off x="2711394" y="7582613"/>
            <a:ext cx="3737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Comic Sans MS" panose="030F0702030302020204" pitchFamily="66" charset="0"/>
              </a:rPr>
              <a:t>+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5F0DB7-0AEA-42E4-FA18-9D035C615C0E}"/>
              </a:ext>
            </a:extLst>
          </p:cNvPr>
          <p:cNvSpPr txBox="1"/>
          <p:nvPr/>
        </p:nvSpPr>
        <p:spPr>
          <a:xfrm>
            <a:off x="3052806" y="7737180"/>
            <a:ext cx="8438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infinitive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92285CD-189A-0891-223D-20FC7E495022}"/>
              </a:ext>
            </a:extLst>
          </p:cNvPr>
          <p:cNvSpPr txBox="1"/>
          <p:nvPr/>
        </p:nvSpPr>
        <p:spPr>
          <a:xfrm>
            <a:off x="35641" y="8507896"/>
            <a:ext cx="48761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Comic Sans MS" panose="030F0702030302020204" pitchFamily="66" charset="0"/>
              </a:rPr>
              <a:t>Examples: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Espero </a:t>
            </a:r>
            <a:r>
              <a:rPr lang="en-US" sz="1000" dirty="0" err="1">
                <a:latin typeface="Comic Sans MS" panose="030F0702030302020204" pitchFamily="66" charset="0"/>
              </a:rPr>
              <a:t>casarme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algún</a:t>
            </a:r>
            <a:r>
              <a:rPr lang="en-US" sz="1000" dirty="0">
                <a:latin typeface="Comic Sans MS" panose="030F0702030302020204" pitchFamily="66" charset="0"/>
              </a:rPr>
              <a:t> día. –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hope to get married one day.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</a:rPr>
              <a:t>gustaría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trabajar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</a:rPr>
              <a:t> un hospital. –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would like to work in a hospital.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Tengo </a:t>
            </a:r>
            <a:r>
              <a:rPr lang="en-US" sz="1000" dirty="0" err="1">
                <a:latin typeface="Comic Sans MS" panose="030F0702030302020204" pitchFamily="66" charset="0"/>
              </a:rPr>
              <a:t>ganas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tener</a:t>
            </a:r>
            <a:r>
              <a:rPr lang="en-US" sz="1000" dirty="0">
                <a:latin typeface="Comic Sans MS" panose="030F0702030302020204" pitchFamily="66" charset="0"/>
              </a:rPr>
              <a:t> un </a:t>
            </a:r>
            <a:r>
              <a:rPr lang="en-US" sz="1000" dirty="0" err="1">
                <a:latin typeface="Comic Sans MS" panose="030F0702030302020204" pitchFamily="66" charset="0"/>
              </a:rPr>
              <a:t>negocio</a:t>
            </a:r>
            <a:r>
              <a:rPr lang="en-US" sz="1000" dirty="0">
                <a:latin typeface="Comic Sans MS" panose="030F0702030302020204" pitchFamily="66" charset="0"/>
              </a:rPr>
              <a:t>. –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am keen to have a business.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Tengo la </a:t>
            </a:r>
            <a:r>
              <a:rPr lang="en-US" sz="1000" dirty="0" err="1">
                <a:latin typeface="Comic Sans MS" panose="030F0702030302020204" pitchFamily="66" charset="0"/>
              </a:rPr>
              <a:t>intención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tener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</a:rPr>
              <a:t>hijos</a:t>
            </a:r>
            <a:r>
              <a:rPr lang="en-US" sz="1000" dirty="0">
                <a:latin typeface="Comic Sans MS" panose="030F0702030302020204" pitchFamily="66" charset="0"/>
              </a:rPr>
              <a:t> un día. –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intend to have children one day.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Voy a </a:t>
            </a:r>
            <a:r>
              <a:rPr lang="en-US" sz="1000" dirty="0" err="1">
                <a:latin typeface="Comic Sans MS" panose="030F0702030302020204" pitchFamily="66" charset="0"/>
              </a:rPr>
              <a:t>comprar</a:t>
            </a:r>
            <a:r>
              <a:rPr lang="en-US" sz="1000" dirty="0">
                <a:latin typeface="Comic Sans MS" panose="030F0702030302020204" pitchFamily="66" charset="0"/>
              </a:rPr>
              <a:t> un </a:t>
            </a:r>
            <a:r>
              <a:rPr lang="en-US" sz="1000" dirty="0" err="1">
                <a:latin typeface="Comic Sans MS" panose="030F0702030302020204" pitchFamily="66" charset="0"/>
              </a:rPr>
              <a:t>billete</a:t>
            </a:r>
            <a:r>
              <a:rPr lang="en-US" sz="1000" dirty="0">
                <a:latin typeface="Comic Sans MS" panose="030F0702030302020204" pitchFamily="66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</a:rPr>
              <a:t>tren</a:t>
            </a:r>
            <a:r>
              <a:rPr lang="en-US" sz="1000" dirty="0">
                <a:latin typeface="Comic Sans MS" panose="030F0702030302020204" pitchFamily="66" charset="0"/>
              </a:rPr>
              <a:t>. –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I am going to buy a train ticket.</a:t>
            </a:r>
          </a:p>
        </p:txBody>
      </p:sp>
      <p:sp>
        <p:nvSpPr>
          <p:cNvPr id="35" name="Text Box 2">
            <a:extLst>
              <a:ext uri="{FF2B5EF4-FFF2-40B4-BE49-F238E27FC236}">
                <a16:creationId xmlns:a16="http://schemas.microsoft.com/office/drawing/2014/main" id="{4C11332B-9F84-F815-86CC-340F0EFBB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3861" y="5504116"/>
            <a:ext cx="4279896" cy="1880934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SEGUIR / CONTINUAR + PRESENT PARTICIPLE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Seguir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continuar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+ present participle is used to mean “carry on” or “continue” doing something.</a:t>
            </a:r>
          </a:p>
          <a:p>
            <a:endParaRPr lang="en-GB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Voy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continuar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trabajando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going to continue working.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Seguiré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estudiando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idiomas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continue studying languages.</a:t>
            </a:r>
          </a:p>
          <a:p>
            <a:endParaRPr lang="en-GB" sz="500" i="1" dirty="0">
              <a:solidFill>
                <a:srgbClr val="0091B8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can also use these verbs to say that you are still doing something.</a:t>
            </a:r>
          </a:p>
          <a:p>
            <a:endParaRPr lang="en-GB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Sigo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viviendo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Madrid. – </a:t>
            </a:r>
            <a:r>
              <a:rPr lang="en-GB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still living in Madrid.</a:t>
            </a:r>
            <a:endParaRPr lang="en-GB" sz="1000" dirty="0">
              <a:solidFill>
                <a:srgbClr val="0091B8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Box 2">
            <a:extLst>
              <a:ext uri="{FF2B5EF4-FFF2-40B4-BE49-F238E27FC236}">
                <a16:creationId xmlns:a16="http://schemas.microsoft.com/office/drawing/2014/main" id="{97BF3DC2-3130-1336-42E1-24304D20C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3861" y="7487825"/>
            <a:ext cx="4279896" cy="2010331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POSSESSIVE PRONOUNS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Possessive pronouns (mine, hers, etc.) are used to avoid repetition. They must agree with the noun they are replacing.</a:t>
            </a:r>
          </a:p>
        </p:txBody>
      </p: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EA61A5EB-DB21-C6E9-DADF-F3323B8BE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948421"/>
              </p:ext>
            </p:extLst>
          </p:nvPr>
        </p:nvGraphicFramePr>
        <p:xfrm>
          <a:off x="4984440" y="8110108"/>
          <a:ext cx="4089710" cy="1249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3293">
                  <a:extLst>
                    <a:ext uri="{9D8B030D-6E8A-4147-A177-3AD203B41FA5}">
                      <a16:colId xmlns:a16="http://schemas.microsoft.com/office/drawing/2014/main" val="1375102104"/>
                    </a:ext>
                  </a:extLst>
                </a:gridCol>
                <a:gridCol w="1431917">
                  <a:extLst>
                    <a:ext uri="{9D8B030D-6E8A-4147-A177-3AD203B41FA5}">
                      <a16:colId xmlns:a16="http://schemas.microsoft.com/office/drawing/2014/main" val="1586733915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10246463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Singular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Plural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968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s-ES" sz="1000" b="1" i="1" dirty="0">
                          <a:latin typeface="Comic Sans MS" panose="030F0702030302020204" pitchFamily="66" charset="0"/>
                        </a:rPr>
                        <a:t>mine</a:t>
                      </a:r>
                    </a:p>
                    <a:p>
                      <a:pPr algn="r"/>
                      <a:r>
                        <a:rPr lang="es-ES" sz="1000" b="1" i="1" dirty="0" err="1">
                          <a:latin typeface="Comic Sans MS" panose="030F0702030302020204" pitchFamily="66" charset="0"/>
                        </a:rPr>
                        <a:t>yours</a:t>
                      </a:r>
                      <a:endParaRPr lang="es-ES" sz="1000" b="1" i="1" dirty="0">
                        <a:latin typeface="Comic Sans MS" panose="030F0702030302020204" pitchFamily="66" charset="0"/>
                      </a:endParaRPr>
                    </a:p>
                    <a:p>
                      <a:pPr algn="r"/>
                      <a:r>
                        <a:rPr lang="es-ES" sz="1000" b="1" i="1" dirty="0" err="1">
                          <a:latin typeface="Comic Sans MS" panose="030F0702030302020204" pitchFamily="66" charset="0"/>
                        </a:rPr>
                        <a:t>his</a:t>
                      </a:r>
                      <a:r>
                        <a:rPr lang="es-ES" sz="1000" b="1" i="1" dirty="0">
                          <a:latin typeface="Comic Sans MS" panose="030F0702030302020204" pitchFamily="66" charset="0"/>
                        </a:rPr>
                        <a:t>/</a:t>
                      </a:r>
                      <a:r>
                        <a:rPr lang="es-ES" sz="1000" b="1" i="1" dirty="0" err="1">
                          <a:latin typeface="Comic Sans MS" panose="030F0702030302020204" pitchFamily="66" charset="0"/>
                        </a:rPr>
                        <a:t>hers</a:t>
                      </a:r>
                      <a:r>
                        <a:rPr lang="es-ES" sz="1000" b="1" i="1" dirty="0">
                          <a:latin typeface="Comic Sans MS" panose="030F0702030302020204" pitchFamily="66" charset="0"/>
                        </a:rPr>
                        <a:t>/</a:t>
                      </a:r>
                      <a:r>
                        <a:rPr lang="es-ES" sz="1000" b="1" i="1" dirty="0" err="1">
                          <a:latin typeface="Comic Sans MS" panose="030F0702030302020204" pitchFamily="66" charset="0"/>
                        </a:rPr>
                        <a:t>its</a:t>
                      </a:r>
                      <a:endParaRPr lang="es-ES" sz="1000" b="1" i="1" dirty="0">
                        <a:latin typeface="Comic Sans MS" panose="030F0702030302020204" pitchFamily="66" charset="0"/>
                      </a:endParaRPr>
                    </a:p>
                    <a:p>
                      <a:pPr algn="r"/>
                      <a:r>
                        <a:rPr lang="es-ES" sz="1000" b="1" i="1" dirty="0" err="1">
                          <a:latin typeface="Comic Sans MS" panose="030F0702030302020204" pitchFamily="66" charset="0"/>
                        </a:rPr>
                        <a:t>ours</a:t>
                      </a:r>
                      <a:endParaRPr lang="es-ES" sz="1000" b="1" i="1" dirty="0">
                        <a:latin typeface="Comic Sans MS" panose="030F0702030302020204" pitchFamily="66" charset="0"/>
                      </a:endParaRPr>
                    </a:p>
                    <a:p>
                      <a:pPr algn="r"/>
                      <a:r>
                        <a:rPr lang="es-ES" sz="1000" b="1" i="1" dirty="0" err="1">
                          <a:latin typeface="Comic Sans MS" panose="030F0702030302020204" pitchFamily="66" charset="0"/>
                        </a:rPr>
                        <a:t>yours</a:t>
                      </a:r>
                      <a:endParaRPr lang="es-ES" sz="1000" b="1" i="1" dirty="0">
                        <a:latin typeface="Comic Sans MS" panose="030F0702030302020204" pitchFamily="66" charset="0"/>
                      </a:endParaRPr>
                    </a:p>
                    <a:p>
                      <a:pPr algn="r"/>
                      <a:r>
                        <a:rPr lang="es-ES" sz="1000" b="1" i="1" dirty="0" err="1">
                          <a:latin typeface="Comic Sans MS" panose="030F0702030302020204" pitchFamily="66" charset="0"/>
                        </a:rPr>
                        <a:t>theirs</a:t>
                      </a:r>
                      <a:endParaRPr lang="es-ES" sz="1000" b="1" i="1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124643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62E75C07-9D4D-7171-8848-881F4A59BE38}"/>
              </a:ext>
            </a:extLst>
          </p:cNvPr>
          <p:cNvSpPr txBox="1"/>
          <p:nvPr/>
        </p:nvSpPr>
        <p:spPr>
          <a:xfrm>
            <a:off x="5928429" y="8367012"/>
            <a:ext cx="7835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el</a:t>
            </a:r>
            <a:r>
              <a:rPr lang="en-US" sz="1000" dirty="0">
                <a:solidFill>
                  <a:srgbClr val="0091B8"/>
                </a:solidFill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mío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el</a:t>
            </a:r>
            <a:r>
              <a:rPr lang="en-US" sz="1000" dirty="0">
                <a:solidFill>
                  <a:srgbClr val="0091B8"/>
                </a:solidFill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tuyo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el</a:t>
            </a:r>
            <a:r>
              <a:rPr lang="en-US" sz="1000" dirty="0">
                <a:solidFill>
                  <a:srgbClr val="0091B8"/>
                </a:solidFill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suyo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el</a:t>
            </a:r>
            <a:r>
              <a:rPr lang="en-US" sz="1000" dirty="0">
                <a:solidFill>
                  <a:srgbClr val="0091B8"/>
                </a:solidFill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nuestro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el</a:t>
            </a:r>
            <a:r>
              <a:rPr lang="en-US" sz="1000" dirty="0">
                <a:solidFill>
                  <a:srgbClr val="0091B8"/>
                </a:solidFill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vuestro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el</a:t>
            </a:r>
            <a:r>
              <a:rPr lang="en-US" sz="1000" dirty="0">
                <a:solidFill>
                  <a:srgbClr val="0091B8"/>
                </a:solidFill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suyo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C3FD02B-DEE7-F308-AD0F-A15A69B965AE}"/>
              </a:ext>
            </a:extLst>
          </p:cNvPr>
          <p:cNvSpPr txBox="1"/>
          <p:nvPr/>
        </p:nvSpPr>
        <p:spPr>
          <a:xfrm>
            <a:off x="6601528" y="8367012"/>
            <a:ext cx="8406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FF00FF"/>
                </a:solidFill>
                <a:latin typeface="Comic Sans MS" panose="030F0702030302020204" pitchFamily="66" charset="0"/>
              </a:rPr>
              <a:t>la </a:t>
            </a:r>
            <a:r>
              <a:rPr lang="en-US" sz="1000" dirty="0" err="1">
                <a:solidFill>
                  <a:srgbClr val="FF00FF"/>
                </a:solidFill>
                <a:latin typeface="Comic Sans MS" panose="030F0702030302020204" pitchFamily="66" charset="0"/>
              </a:rPr>
              <a:t>mía</a:t>
            </a:r>
            <a:endParaRPr lang="en-US" sz="10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en-US" sz="1000" dirty="0">
                <a:solidFill>
                  <a:srgbClr val="FF00FF"/>
                </a:solidFill>
                <a:latin typeface="Comic Sans MS" panose="030F0702030302020204" pitchFamily="66" charset="0"/>
              </a:rPr>
              <a:t>la </a:t>
            </a:r>
            <a:r>
              <a:rPr lang="en-US" sz="1000" dirty="0" err="1">
                <a:solidFill>
                  <a:srgbClr val="FF00FF"/>
                </a:solidFill>
                <a:latin typeface="Comic Sans MS" panose="030F0702030302020204" pitchFamily="66" charset="0"/>
              </a:rPr>
              <a:t>tuya</a:t>
            </a:r>
            <a:endParaRPr lang="en-US" sz="10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en-US" sz="1000" dirty="0">
                <a:solidFill>
                  <a:srgbClr val="FF00FF"/>
                </a:solidFill>
                <a:latin typeface="Comic Sans MS" panose="030F0702030302020204" pitchFamily="66" charset="0"/>
              </a:rPr>
              <a:t>la suya</a:t>
            </a:r>
          </a:p>
          <a:p>
            <a:r>
              <a:rPr lang="en-US" sz="1000" dirty="0">
                <a:solidFill>
                  <a:srgbClr val="FF00FF"/>
                </a:solidFill>
                <a:latin typeface="Comic Sans MS" panose="030F0702030302020204" pitchFamily="66" charset="0"/>
              </a:rPr>
              <a:t>la </a:t>
            </a:r>
            <a:r>
              <a:rPr lang="en-US" sz="1000" dirty="0" err="1">
                <a:solidFill>
                  <a:srgbClr val="FF00FF"/>
                </a:solidFill>
                <a:latin typeface="Comic Sans MS" panose="030F0702030302020204" pitchFamily="66" charset="0"/>
              </a:rPr>
              <a:t>nuestra</a:t>
            </a:r>
            <a:endParaRPr lang="en-US" sz="10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en-US" sz="1000" dirty="0">
                <a:solidFill>
                  <a:srgbClr val="FF00FF"/>
                </a:solidFill>
                <a:latin typeface="Comic Sans MS" panose="030F0702030302020204" pitchFamily="66" charset="0"/>
              </a:rPr>
              <a:t>la </a:t>
            </a:r>
            <a:r>
              <a:rPr lang="en-US" sz="1000" dirty="0" err="1">
                <a:solidFill>
                  <a:srgbClr val="FF00FF"/>
                </a:solidFill>
                <a:latin typeface="Comic Sans MS" panose="030F0702030302020204" pitchFamily="66" charset="0"/>
              </a:rPr>
              <a:t>vuestra</a:t>
            </a:r>
            <a:endParaRPr lang="en-US" sz="10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en-US" sz="1000" dirty="0">
                <a:solidFill>
                  <a:srgbClr val="FF00FF"/>
                </a:solidFill>
                <a:latin typeface="Comic Sans MS" panose="030F0702030302020204" pitchFamily="66" charset="0"/>
              </a:rPr>
              <a:t>la suya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B136DF8-5AE1-4781-39D6-59876DC3818C}"/>
              </a:ext>
            </a:extLst>
          </p:cNvPr>
          <p:cNvSpPr txBox="1"/>
          <p:nvPr/>
        </p:nvSpPr>
        <p:spPr>
          <a:xfrm>
            <a:off x="7363528" y="8360662"/>
            <a:ext cx="9359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los</a:t>
            </a:r>
            <a:r>
              <a:rPr lang="en-US" sz="1000" dirty="0">
                <a:solidFill>
                  <a:srgbClr val="0091B8"/>
                </a:solidFill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míos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los</a:t>
            </a:r>
            <a:r>
              <a:rPr lang="en-US" sz="1000" dirty="0">
                <a:solidFill>
                  <a:srgbClr val="0091B8"/>
                </a:solidFill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tuyos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los</a:t>
            </a:r>
            <a:r>
              <a:rPr lang="en-US" sz="1000" dirty="0">
                <a:solidFill>
                  <a:srgbClr val="0091B8"/>
                </a:solidFill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suyos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los</a:t>
            </a:r>
            <a:r>
              <a:rPr lang="en-US" sz="1000" dirty="0">
                <a:solidFill>
                  <a:srgbClr val="0091B8"/>
                </a:solidFill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nuestros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los</a:t>
            </a:r>
            <a:r>
              <a:rPr lang="en-US" sz="1000" dirty="0">
                <a:solidFill>
                  <a:srgbClr val="0091B8"/>
                </a:solidFill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vuestros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  <a:p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los</a:t>
            </a:r>
            <a:r>
              <a:rPr lang="en-US" sz="1000" dirty="0">
                <a:solidFill>
                  <a:srgbClr val="0091B8"/>
                </a:solidFill>
                <a:latin typeface="Comic Sans MS" panose="030F0702030302020204" pitchFamily="66" charset="0"/>
              </a:rPr>
              <a:t> </a:t>
            </a:r>
            <a:r>
              <a:rPr lang="en-US" sz="1000" dirty="0" err="1">
                <a:solidFill>
                  <a:srgbClr val="0091B8"/>
                </a:solidFill>
                <a:latin typeface="Comic Sans MS" panose="030F0702030302020204" pitchFamily="66" charset="0"/>
              </a:rPr>
              <a:t>suyos</a:t>
            </a:r>
            <a:endParaRPr lang="en-US" sz="1000" dirty="0">
              <a:solidFill>
                <a:srgbClr val="0091B8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DF43452-8952-DF7B-B3C4-63FB3526121C}"/>
              </a:ext>
            </a:extLst>
          </p:cNvPr>
          <p:cNvSpPr txBox="1"/>
          <p:nvPr/>
        </p:nvSpPr>
        <p:spPr>
          <a:xfrm>
            <a:off x="8201728" y="8360662"/>
            <a:ext cx="9359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FF00FF"/>
                </a:solidFill>
                <a:latin typeface="Comic Sans MS" panose="030F0702030302020204" pitchFamily="66" charset="0"/>
              </a:rPr>
              <a:t>las </a:t>
            </a:r>
            <a:r>
              <a:rPr lang="en-US" sz="1000" dirty="0" err="1">
                <a:solidFill>
                  <a:srgbClr val="FF00FF"/>
                </a:solidFill>
                <a:latin typeface="Comic Sans MS" panose="030F0702030302020204" pitchFamily="66" charset="0"/>
              </a:rPr>
              <a:t>mías</a:t>
            </a:r>
            <a:endParaRPr lang="en-US" sz="10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en-US" sz="1000" dirty="0">
                <a:solidFill>
                  <a:srgbClr val="FF00FF"/>
                </a:solidFill>
                <a:latin typeface="Comic Sans MS" panose="030F0702030302020204" pitchFamily="66" charset="0"/>
              </a:rPr>
              <a:t>las </a:t>
            </a:r>
            <a:r>
              <a:rPr lang="en-US" sz="1000" dirty="0" err="1">
                <a:solidFill>
                  <a:srgbClr val="FF00FF"/>
                </a:solidFill>
                <a:latin typeface="Comic Sans MS" panose="030F0702030302020204" pitchFamily="66" charset="0"/>
              </a:rPr>
              <a:t>tuyas</a:t>
            </a:r>
            <a:endParaRPr lang="en-US" sz="10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en-US" sz="1000" dirty="0">
                <a:solidFill>
                  <a:srgbClr val="FF00FF"/>
                </a:solidFill>
                <a:latin typeface="Comic Sans MS" panose="030F0702030302020204" pitchFamily="66" charset="0"/>
              </a:rPr>
              <a:t>las suyas</a:t>
            </a:r>
          </a:p>
          <a:p>
            <a:r>
              <a:rPr lang="en-US" sz="1000" dirty="0">
                <a:solidFill>
                  <a:srgbClr val="FF00FF"/>
                </a:solidFill>
                <a:latin typeface="Comic Sans MS" panose="030F0702030302020204" pitchFamily="66" charset="0"/>
              </a:rPr>
              <a:t>las </a:t>
            </a:r>
            <a:r>
              <a:rPr lang="en-US" sz="1000" dirty="0" err="1">
                <a:solidFill>
                  <a:srgbClr val="FF00FF"/>
                </a:solidFill>
                <a:latin typeface="Comic Sans MS" panose="030F0702030302020204" pitchFamily="66" charset="0"/>
              </a:rPr>
              <a:t>nuestras</a:t>
            </a:r>
            <a:endParaRPr lang="en-US" sz="10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en-US" sz="1000" dirty="0">
                <a:solidFill>
                  <a:srgbClr val="FF00FF"/>
                </a:solidFill>
                <a:latin typeface="Comic Sans MS" panose="030F0702030302020204" pitchFamily="66" charset="0"/>
              </a:rPr>
              <a:t>las </a:t>
            </a:r>
            <a:r>
              <a:rPr lang="en-US" sz="1000" dirty="0" err="1">
                <a:solidFill>
                  <a:srgbClr val="FF00FF"/>
                </a:solidFill>
                <a:latin typeface="Comic Sans MS" panose="030F0702030302020204" pitchFamily="66" charset="0"/>
              </a:rPr>
              <a:t>vuestras</a:t>
            </a:r>
            <a:endParaRPr lang="en-US" sz="10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r>
              <a:rPr lang="en-US" sz="1000" dirty="0">
                <a:solidFill>
                  <a:srgbClr val="FF00FF"/>
                </a:solidFill>
                <a:latin typeface="Comic Sans MS" panose="030F0702030302020204" pitchFamily="66" charset="0"/>
              </a:rPr>
              <a:t>las suyas</a:t>
            </a:r>
          </a:p>
        </p:txBody>
      </p:sp>
      <p:sp>
        <p:nvSpPr>
          <p:cNvPr id="46" name="Text Box 2">
            <a:extLst>
              <a:ext uri="{FF2B5EF4-FFF2-40B4-BE49-F238E27FC236}">
                <a16:creationId xmlns:a16="http://schemas.microsoft.com/office/drawing/2014/main" id="{6049FAA6-7027-4D21-4549-80FE9C05B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9824" y="404094"/>
            <a:ext cx="3451417" cy="1932706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PREPOSITIONS + INFINITIVE</a:t>
            </a:r>
          </a:p>
          <a:p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Prepositions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are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sometimes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followed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by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infinitive: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highlight>
                  <a:srgbClr val="DDF8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Para + i</a:t>
            </a:r>
            <a:r>
              <a:rPr lang="es-ES" sz="1000" dirty="0">
                <a:highlight>
                  <a:srgbClr val="DDF8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nfinitive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</a:t>
            </a:r>
            <a:r>
              <a:rPr lang="es-ES" sz="1000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order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(do)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Trabajo los fines de semana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para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sz="1000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ganar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dinero</a:t>
            </a:r>
          </a:p>
          <a:p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 </a:t>
            </a:r>
            <a:r>
              <a:rPr lang="es-ES" sz="1000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work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at the </a:t>
            </a:r>
            <a:r>
              <a:rPr lang="es-ES" sz="1000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weekends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sz="1000" b="1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 </a:t>
            </a:r>
            <a:r>
              <a:rPr lang="es-ES" sz="1000" b="1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order</a:t>
            </a:r>
            <a:r>
              <a:rPr lang="es-ES" sz="1000" b="1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 </a:t>
            </a:r>
            <a:r>
              <a:rPr lang="es-ES" sz="1000" i="1" u="sng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earn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sz="1000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money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s-ES" sz="1000" i="1" dirty="0">
              <a:solidFill>
                <a:srgbClr val="0091B8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highlight>
                  <a:srgbClr val="DDF8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Sin + infinitive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s-ES" sz="1000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without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ES" sz="1000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doing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 puedo trabajar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sin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sz="1000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usar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mi ordenador.</a:t>
            </a:r>
          </a:p>
          <a:p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 </a:t>
            </a:r>
            <a:r>
              <a:rPr lang="es-ES" sz="1000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can’t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sz="1000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work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sz="1000" b="1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without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sz="1000" i="1" u="sng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using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my </a:t>
            </a:r>
            <a:r>
              <a:rPr lang="es-ES" sz="1000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computer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s-ES" sz="1000" i="1" dirty="0">
              <a:solidFill>
                <a:srgbClr val="0091B8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500" i="1" dirty="0">
              <a:solidFill>
                <a:srgbClr val="0091B8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highlight>
                  <a:srgbClr val="DDF8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Antes/Después de + </a:t>
            </a:r>
            <a:r>
              <a:rPr lang="es-ES" sz="1000" dirty="0" err="1">
                <a:highlight>
                  <a:srgbClr val="DDF8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inf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= 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before/after (</a:t>
            </a:r>
            <a:r>
              <a:rPr lang="es-ES" sz="1000" i="1" dirty="0" err="1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doing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 preparo bien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antes de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sz="1000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tener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una entrevista.</a:t>
            </a:r>
          </a:p>
          <a:p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 prepare well before </a:t>
            </a:r>
            <a:r>
              <a:rPr lang="es-ES" sz="1000" i="1" u="sng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having</a:t>
            </a:r>
            <a:r>
              <a:rPr lang="es-ES" sz="1000" i="1" dirty="0">
                <a:solidFill>
                  <a:srgbClr val="0091B8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an interview.</a:t>
            </a:r>
            <a:endParaRPr lang="es-ES" sz="1000" i="1" dirty="0">
              <a:solidFill>
                <a:srgbClr val="0091B8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i="1" dirty="0">
              <a:solidFill>
                <a:srgbClr val="0091B8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Box 2">
            <a:extLst>
              <a:ext uri="{FF2B5EF4-FFF2-40B4-BE49-F238E27FC236}">
                <a16:creationId xmlns:a16="http://schemas.microsoft.com/office/drawing/2014/main" id="{DED0EBBB-9EDB-FD7A-45F7-DD5ABA7FC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9824" y="2421149"/>
            <a:ext cx="3451417" cy="1959465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NOUNS IN SPANISH</a:t>
            </a: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nouns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have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different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masculine/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feminine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forms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s-ES" sz="1000" i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a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noun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ends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>
                <a:solidFill>
                  <a:srgbClr val="0070C0"/>
                </a:solidFill>
                <a:highlight>
                  <a:srgbClr val="DDF8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feminine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form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ends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>
                <a:solidFill>
                  <a:srgbClr val="FF00FF"/>
                </a:solidFill>
                <a:highlight>
                  <a:srgbClr val="FFEB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–a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médic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– médic</a:t>
            </a:r>
            <a:r>
              <a:rPr lang="es-ES" sz="1000" dirty="0">
                <a:solidFill>
                  <a:srgbClr val="FF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/ ingenier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- ingenier</a:t>
            </a:r>
            <a:r>
              <a:rPr lang="es-ES" sz="1000" dirty="0">
                <a:solidFill>
                  <a:srgbClr val="FF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endParaRPr lang="es-ES" sz="1000" dirty="0">
              <a:solidFill>
                <a:srgbClr val="FF00FF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ends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>
                <a:solidFill>
                  <a:srgbClr val="0070C0"/>
                </a:solidFill>
                <a:highlight>
                  <a:srgbClr val="DDF8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</a:t>
            </a:r>
            <a:r>
              <a:rPr lang="es-ES" sz="1000" dirty="0" err="1">
                <a:solidFill>
                  <a:srgbClr val="0070C0"/>
                </a:solidFill>
                <a:highlight>
                  <a:srgbClr val="DDF8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feminine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form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ends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>
                <a:solidFill>
                  <a:srgbClr val="FF00FF"/>
                </a:solidFill>
                <a:highlight>
                  <a:srgbClr val="FFEBFF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–ora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profes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or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– profes</a:t>
            </a:r>
            <a:r>
              <a:rPr lang="es-ES" sz="1000" dirty="0">
                <a:solidFill>
                  <a:srgbClr val="FF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ora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/ pint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- pint</a:t>
            </a:r>
            <a:r>
              <a:rPr lang="es-ES" sz="1000" dirty="0">
                <a:solidFill>
                  <a:srgbClr val="FF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ora</a:t>
            </a:r>
            <a:endParaRPr lang="es-ES" sz="1000" dirty="0">
              <a:solidFill>
                <a:srgbClr val="FF00FF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Nouns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ending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dirty="0">
                <a:solidFill>
                  <a:srgbClr val="009A46"/>
                </a:solidFill>
                <a:highlight>
                  <a:srgbClr val="DFF1CB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solidFill>
                  <a:srgbClr val="009A46"/>
                </a:solidFill>
                <a:highlight>
                  <a:srgbClr val="DFF1CB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</a:t>
            </a:r>
            <a:r>
              <a:rPr lang="es-ES" sz="1000" dirty="0" err="1">
                <a:solidFill>
                  <a:srgbClr val="009A46"/>
                </a:solidFill>
                <a:highlight>
                  <a:srgbClr val="DFF1CB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ista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are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usually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invariable:</a:t>
            </a:r>
          </a:p>
          <a:p>
            <a:pPr marL="171450" indent="-171450" algn="ctr">
              <a:buFont typeface="Wingdings" panose="05000000000000000000" pitchFamily="2" charset="2"/>
              <a:buChar char="à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el/la pian</a:t>
            </a:r>
            <a:r>
              <a:rPr lang="es-ES" sz="1000" dirty="0">
                <a:solidFill>
                  <a:srgbClr val="009A46"/>
                </a:solidFill>
                <a:highlight>
                  <a:srgbClr val="DFF1CB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ista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/ el/la estudiant</a:t>
            </a:r>
            <a:r>
              <a:rPr lang="es-ES" sz="1000" dirty="0">
                <a:solidFill>
                  <a:srgbClr val="009A46"/>
                </a:solidFill>
                <a:highlight>
                  <a:srgbClr val="DFF1CB"/>
                </a:highlight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nouns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can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also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have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completely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different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forms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the masculine and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feminine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s-ES" sz="1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El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actor / </a:t>
            </a:r>
            <a:r>
              <a:rPr lang="es-ES" sz="1000" dirty="0">
                <a:solidFill>
                  <a:srgbClr val="FF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La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actriz</a:t>
            </a:r>
            <a:endParaRPr lang="es-ES" sz="1000" dirty="0">
              <a:solidFill>
                <a:srgbClr val="009A46"/>
              </a:solidFill>
              <a:highlight>
                <a:srgbClr val="DFF1CB"/>
              </a:highlight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à"/>
            </a:pPr>
            <a:endParaRPr lang="es-ES" sz="1000" dirty="0">
              <a:solidFill>
                <a:srgbClr val="009A46"/>
              </a:solidFill>
              <a:highlight>
                <a:srgbClr val="DFF1CB"/>
              </a:highlight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Box 2">
            <a:extLst>
              <a:ext uri="{FF2B5EF4-FFF2-40B4-BE49-F238E27FC236}">
                <a16:creationId xmlns:a16="http://schemas.microsoft.com/office/drawing/2014/main" id="{5FAD05A7-4953-2DC0-24E3-1D19E7FD5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9824" y="4464963"/>
            <a:ext cx="3451417" cy="3383535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MODAL VERBS</a:t>
            </a:r>
          </a:p>
          <a:p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Modal verbs express necessity, possibility, obligation or intention. They are used with an infinitive. The following are common Spanish modal verbs:</a:t>
            </a:r>
          </a:p>
          <a:p>
            <a:endParaRPr lang="en-U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b="1" u="sng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Watch out!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Poder and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querer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are stem-changing verbs in the present tense and also have an irregular stem in the simple future/conditional tenses.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Tener is also irregular, and saber is irregular in the “I” form (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sé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  <a:p>
            <a:endParaRPr lang="en-US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Puedo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trabajar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fines de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U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can work at the weekends.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Tengo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ayudar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mi jefe. – </a:t>
            </a:r>
            <a:r>
              <a:rPr lang="en-U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have to help my boss.</a:t>
            </a:r>
            <a:endParaRPr lang="en-U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B8E90DB-B213-B546-1A4F-386E2EDD20E0}"/>
              </a:ext>
            </a:extLst>
          </p:cNvPr>
          <p:cNvSpPr txBox="1"/>
          <p:nvPr/>
        </p:nvSpPr>
        <p:spPr>
          <a:xfrm>
            <a:off x="9273821" y="5151079"/>
            <a:ext cx="242182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Deber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(I have to / must)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Poder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(To be able to / can)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</a:rPr>
              <a:t>Querer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(To want to)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Saber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(To know)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</a:rPr>
              <a:t>Tener </a:t>
            </a:r>
            <a:r>
              <a:rPr lang="en-US" sz="1000" dirty="0" err="1">
                <a:latin typeface="Comic Sans MS" panose="030F0702030302020204" pitchFamily="66" charset="0"/>
              </a:rPr>
              <a:t>que</a:t>
            </a:r>
            <a:r>
              <a:rPr lang="en-US" sz="1000" dirty="0">
                <a:latin typeface="Comic Sans MS" panose="030F0702030302020204" pitchFamily="66" charset="0"/>
              </a:rPr>
              <a:t> </a:t>
            </a:r>
            <a:r>
              <a:rPr lang="en-US" sz="1000" i="1" dirty="0">
                <a:solidFill>
                  <a:srgbClr val="0091B8"/>
                </a:solidFill>
                <a:latin typeface="Comic Sans MS" panose="030F0702030302020204" pitchFamily="66" charset="0"/>
              </a:rPr>
              <a:t>(To have to)</a:t>
            </a:r>
          </a:p>
        </p:txBody>
      </p:sp>
      <p:sp>
        <p:nvSpPr>
          <p:cNvPr id="52" name="Right Brace 51">
            <a:extLst>
              <a:ext uri="{FF2B5EF4-FFF2-40B4-BE49-F238E27FC236}">
                <a16:creationId xmlns:a16="http://schemas.microsoft.com/office/drawing/2014/main" id="{2FD908DA-780B-BC48-1F90-F9B5E5F95887}"/>
              </a:ext>
            </a:extLst>
          </p:cNvPr>
          <p:cNvSpPr/>
          <p:nvPr/>
        </p:nvSpPr>
        <p:spPr>
          <a:xfrm>
            <a:off x="11191860" y="5178397"/>
            <a:ext cx="104789" cy="771554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8746FA5-2A50-2211-D85B-D93F7DF35587}"/>
              </a:ext>
            </a:extLst>
          </p:cNvPr>
          <p:cNvSpPr txBox="1"/>
          <p:nvPr/>
        </p:nvSpPr>
        <p:spPr>
          <a:xfrm>
            <a:off x="11321994" y="5268231"/>
            <a:ext cx="3737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Comic Sans MS" panose="030F0702030302020204" pitchFamily="66" charset="0"/>
              </a:rPr>
              <a:t>+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2984BDF-3800-F7D2-2685-A4A74A68F0E6}"/>
              </a:ext>
            </a:extLst>
          </p:cNvPr>
          <p:cNvSpPr txBox="1"/>
          <p:nvPr/>
        </p:nvSpPr>
        <p:spPr>
          <a:xfrm>
            <a:off x="11676106" y="5448198"/>
            <a:ext cx="8438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latin typeface="Comic Sans MS" panose="030F0702030302020204" pitchFamily="66" charset="0"/>
              </a:rPr>
              <a:t>infinitive</a:t>
            </a:r>
          </a:p>
        </p:txBody>
      </p:sp>
      <p:sp>
        <p:nvSpPr>
          <p:cNvPr id="55" name="Text Box 2">
            <a:extLst>
              <a:ext uri="{FF2B5EF4-FFF2-40B4-BE49-F238E27FC236}">
                <a16:creationId xmlns:a16="http://schemas.microsoft.com/office/drawing/2014/main" id="{4EE7320B-9B22-581F-7578-A491189EE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3821" y="7946601"/>
            <a:ext cx="3451417" cy="1551556"/>
          </a:xfrm>
          <a:prstGeom prst="rect">
            <a:avLst/>
          </a:prstGeom>
          <a:pattFill prst="wdUpDiag">
            <a:fgClr>
              <a:srgbClr val="EBFBFF"/>
            </a:fgClr>
            <a:bgClr>
              <a:schemeClr val="bg1"/>
            </a:bgClr>
          </a:pattFill>
          <a:ln w="12700">
            <a:solidFill>
              <a:srgbClr val="0091B8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PRESENT SUBJUNCTIVE AFTER “PARA QUE”</a:t>
            </a:r>
          </a:p>
          <a:p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 the present subjunctive after para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 that, in order that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to express purpose, when the subject changes.</a:t>
            </a:r>
          </a:p>
          <a:p>
            <a:endParaRPr lang="en-US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Podemos usar la IA </a:t>
            </a: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para </a:t>
            </a:r>
            <a:r>
              <a:rPr lang="en-US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mundo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un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lugar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más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seguro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can use AI so that the world can be a safer place.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Picture 58" descr="A hand holding a phone&#10;&#10;AI-generated content may be incorrect.">
            <a:extLst>
              <a:ext uri="{FF2B5EF4-FFF2-40B4-BE49-F238E27FC236}">
                <a16:creationId xmlns:a16="http://schemas.microsoft.com/office/drawing/2014/main" id="{5DADAC5F-C305-3489-89B4-ACF537D7C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240" y="3337194"/>
            <a:ext cx="836470" cy="836470"/>
          </a:xfrm>
          <a:prstGeom prst="rect">
            <a:avLst/>
          </a:prstGeom>
        </p:spPr>
      </p:pic>
      <p:pic>
        <p:nvPicPr>
          <p:cNvPr id="61" name="Picture 60" descr="A factory with smoke coming out of it&#10;&#10;AI-generated content may be incorrect.">
            <a:extLst>
              <a:ext uri="{FF2B5EF4-FFF2-40B4-BE49-F238E27FC236}">
                <a16:creationId xmlns:a16="http://schemas.microsoft.com/office/drawing/2014/main" id="{E054567B-C122-3DF5-7FC0-252C9DCB1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240" y="5376322"/>
            <a:ext cx="836470" cy="83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3173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0745782784C84F8FDF8CAAF58C50CE" ma:contentTypeVersion="19" ma:contentTypeDescription="Create a new document." ma:contentTypeScope="" ma:versionID="1aab600451c89748e756692df78603fb">
  <xsd:schema xmlns:xsd="http://www.w3.org/2001/XMLSchema" xmlns:xs="http://www.w3.org/2001/XMLSchema" xmlns:p="http://schemas.microsoft.com/office/2006/metadata/properties" xmlns:ns3="ca53378a-76d9-42c4-b665-e7b36438e58c" xmlns:ns4="17c79c40-5cd6-488b-9b9c-b2649454b5da" targetNamespace="http://schemas.microsoft.com/office/2006/metadata/properties" ma:root="true" ma:fieldsID="f22f40353802d3f9ea1686b7895ce952" ns3:_="" ns4:_="">
    <xsd:import namespace="ca53378a-76d9-42c4-b665-e7b36438e58c"/>
    <xsd:import namespace="17c79c40-5cd6-488b-9b9c-b2649454b5d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LengthInSeconds" minOccurs="0"/>
                <xsd:element ref="ns4:MediaServiceDateTaken" minOccurs="0"/>
                <xsd:element ref="ns4:MediaServiceSystemTags" minOccurs="0"/>
                <xsd:element ref="ns4:MediaServiceLocation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3378a-76d9-42c4-b665-e7b36438e5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c79c40-5cd6-488b-9b9c-b2649454b5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7c79c40-5cd6-488b-9b9c-b2649454b5da" xsi:nil="true"/>
  </documentManagement>
</p:properties>
</file>

<file path=customXml/itemProps1.xml><?xml version="1.0" encoding="utf-8"?>
<ds:datastoreItem xmlns:ds="http://schemas.openxmlformats.org/officeDocument/2006/customXml" ds:itemID="{78C72959-DE5B-442B-80C3-56C1353ACB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53378a-76d9-42c4-b665-e7b36438e58c"/>
    <ds:schemaRef ds:uri="17c79c40-5cd6-488b-9b9c-b2649454b5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72B50D-903E-4CA0-9550-F2CB7E5C81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E1F2B0-3722-4B53-A888-791D427E4C03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purl.org/dc/dcmitype/"/>
    <ds:schemaRef ds:uri="ca53378a-76d9-42c4-b665-e7b36438e58c"/>
    <ds:schemaRef ds:uri="http://schemas.openxmlformats.org/package/2006/metadata/core-properties"/>
    <ds:schemaRef ds:uri="17c79c40-5cd6-488b-9b9c-b2649454b5da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30112</TotalTime>
  <Words>3131</Words>
  <Application>Microsoft Office PowerPoint</Application>
  <PresentationFormat>A3 Paper (297x420 mm)</PresentationFormat>
  <Paragraphs>342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Wingdings</vt:lpstr>
      <vt:lpstr>Tema de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Alba Andrades gálvez</dc:creator>
  <cp:lastModifiedBy>Miss R Szabo</cp:lastModifiedBy>
  <cp:revision>13</cp:revision>
  <dcterms:created xsi:type="dcterms:W3CDTF">2022-10-17T17:35:17Z</dcterms:created>
  <dcterms:modified xsi:type="dcterms:W3CDTF">2026-09-21T18:58:35Z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0x0101000F0745782784C84F8FDF8CAAF58C50CE</vt:lpwstr>
  </property>
</Properties>
</file>