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57"/>
  </p:notesMasterIdLst>
  <p:sldIdLst>
    <p:sldId id="1067" r:id="rId5"/>
    <p:sldId id="1074" r:id="rId6"/>
    <p:sldId id="294" r:id="rId7"/>
    <p:sldId id="1069" r:id="rId8"/>
    <p:sldId id="1070" r:id="rId9"/>
    <p:sldId id="444" r:id="rId10"/>
    <p:sldId id="445" r:id="rId11"/>
    <p:sldId id="1073" r:id="rId12"/>
    <p:sldId id="1079" r:id="rId13"/>
    <p:sldId id="1076" r:id="rId14"/>
    <p:sldId id="1077" r:id="rId15"/>
    <p:sldId id="1075" r:id="rId16"/>
    <p:sldId id="1078" r:id="rId17"/>
    <p:sldId id="1080" r:id="rId18"/>
    <p:sldId id="1093" r:id="rId19"/>
    <p:sldId id="1081" r:id="rId20"/>
    <p:sldId id="1082" r:id="rId21"/>
    <p:sldId id="1084" r:id="rId22"/>
    <p:sldId id="1085" r:id="rId23"/>
    <p:sldId id="1088" r:id="rId24"/>
    <p:sldId id="1086" r:id="rId25"/>
    <p:sldId id="1087" r:id="rId26"/>
    <p:sldId id="1089" r:id="rId27"/>
    <p:sldId id="1090" r:id="rId28"/>
    <p:sldId id="1100" r:id="rId29"/>
    <p:sldId id="1099" r:id="rId30"/>
    <p:sldId id="1092" r:id="rId31"/>
    <p:sldId id="1091" r:id="rId32"/>
    <p:sldId id="1095" r:id="rId33"/>
    <p:sldId id="1096" r:id="rId34"/>
    <p:sldId id="1098" r:id="rId35"/>
    <p:sldId id="1101" r:id="rId36"/>
    <p:sldId id="1112" r:id="rId37"/>
    <p:sldId id="1102" r:id="rId38"/>
    <p:sldId id="1103" r:id="rId39"/>
    <p:sldId id="1104" r:id="rId40"/>
    <p:sldId id="1105" r:id="rId41"/>
    <p:sldId id="1107" r:id="rId42"/>
    <p:sldId id="1106" r:id="rId43"/>
    <p:sldId id="1110" r:id="rId44"/>
    <p:sldId id="1111" r:id="rId45"/>
    <p:sldId id="1108" r:id="rId46"/>
    <p:sldId id="1109" r:id="rId47"/>
    <p:sldId id="1123" r:id="rId48"/>
    <p:sldId id="1124" r:id="rId49"/>
    <p:sldId id="1115" r:id="rId50"/>
    <p:sldId id="1119" r:id="rId51"/>
    <p:sldId id="1116" r:id="rId52"/>
    <p:sldId id="1117" r:id="rId53"/>
    <p:sldId id="1118" r:id="rId54"/>
    <p:sldId id="1121" r:id="rId55"/>
    <p:sldId id="1120" r:id="rId5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8" d="100"/>
          <a:sy n="78" d="100"/>
        </p:scale>
        <p:origin x="850"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presProps" Target="presProps.xml"/><Relationship Id="rId5" Type="http://schemas.openxmlformats.org/officeDocument/2006/relationships/slide" Target="slides/slide1.xml"/><Relationship Id="rId61" Type="http://schemas.openxmlformats.org/officeDocument/2006/relationships/tableStyles" Target="tableStyle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notesMaster" Target="notesMasters/notesMaster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E911F6-5DA1-4F3C-9372-095620E586A5}" type="datetimeFigureOut">
              <a:rPr lang="en-GB" smtClean="0"/>
              <a:t>22/09/2026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45AD918-F411-4FE5-86B1-7D32E195BB8A}" type="slidenum">
              <a:rPr lang="en-GB" smtClean="0"/>
              <a:t>‹#›</a:t>
            </a:fld>
            <a:endParaRPr lang="en-GB"/>
          </a:p>
        </p:txBody>
      </p:sp>
    </p:spTree>
    <p:extLst>
      <p:ext uri="{BB962C8B-B14F-4D97-AF65-F5344CB8AC3E}">
        <p14:creationId xmlns:p14="http://schemas.microsoft.com/office/powerpoint/2010/main" val="4362183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45720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1200" b="0" i="0" u="none" strike="noStrike" kern="1200" cap="none" spc="0" normalizeH="0" baseline="0" noProof="0">
                <a:ln>
                  <a:noFill/>
                </a:ln>
                <a:solidFill>
                  <a:srgbClr val="000000"/>
                </a:solidFill>
                <a:effectLst/>
                <a:uLnTx/>
                <a:uFillTx/>
                <a:latin typeface="AniTypewriter" panose="02000603000000000000" pitchFamily="2" charset="0"/>
                <a:ea typeface="AniTypewriter" panose="02000603000000000000" pitchFamily="2" charset="0"/>
                <a:cs typeface="+mn-cs"/>
              </a:rPr>
              <a:t>This structure works for both descriptive and narrative writing</a:t>
            </a:r>
          </a:p>
          <a:p>
            <a:pPr marL="457200" marR="0" lvl="0" indent="-45720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1200" b="0" i="0" u="none" strike="noStrike" kern="1200" cap="none" spc="0" normalizeH="0" baseline="0" noProof="0">
                <a:ln>
                  <a:noFill/>
                </a:ln>
                <a:solidFill>
                  <a:srgbClr val="000000"/>
                </a:solidFill>
                <a:effectLst/>
                <a:uLnTx/>
                <a:uFillTx/>
                <a:latin typeface="AniTypewriter" panose="02000603000000000000" pitchFamily="2" charset="0"/>
                <a:ea typeface="AniTypewriter" panose="02000603000000000000" pitchFamily="2" charset="0"/>
                <a:cs typeface="+mn-cs"/>
              </a:rPr>
              <a:t>It gives students a clear focus to their piece, but also allows them opportunities to show off their skills</a:t>
            </a:r>
          </a:p>
          <a:p>
            <a:pPr marL="457200" marR="0" lvl="0" indent="-45720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1200" b="0" i="0" u="none" strike="noStrike" kern="1200" cap="none" spc="0" normalizeH="0" baseline="0" noProof="0">
                <a:ln>
                  <a:noFill/>
                </a:ln>
                <a:solidFill>
                  <a:srgbClr val="000000"/>
                </a:solidFill>
                <a:effectLst/>
                <a:uLnTx/>
                <a:uFillTx/>
                <a:latin typeface="AniTypewriter" panose="02000603000000000000" pitchFamily="2" charset="0"/>
                <a:ea typeface="AniTypewriter" panose="02000603000000000000" pitchFamily="2" charset="0"/>
                <a:cs typeface="+mn-cs"/>
              </a:rPr>
              <a:t>It can be used with 1</a:t>
            </a:r>
            <a:r>
              <a:rPr kumimoji="0" lang="en-GB" sz="1200" b="0" i="0" u="none" strike="noStrike" kern="1200" cap="none" spc="0" normalizeH="0" baseline="30000" noProof="0">
                <a:ln>
                  <a:noFill/>
                </a:ln>
                <a:solidFill>
                  <a:srgbClr val="000000"/>
                </a:solidFill>
                <a:effectLst/>
                <a:uLnTx/>
                <a:uFillTx/>
                <a:latin typeface="AniTypewriter" panose="02000603000000000000" pitchFamily="2" charset="0"/>
                <a:ea typeface="AniTypewriter" panose="02000603000000000000" pitchFamily="2" charset="0"/>
                <a:cs typeface="+mn-cs"/>
              </a:rPr>
              <a:t>st</a:t>
            </a:r>
            <a:r>
              <a:rPr kumimoji="0" lang="en-GB" sz="1200" b="0" i="0" u="none" strike="noStrike" kern="1200" cap="none" spc="0" normalizeH="0" baseline="0" noProof="0">
                <a:ln>
                  <a:noFill/>
                </a:ln>
                <a:solidFill>
                  <a:srgbClr val="000000"/>
                </a:solidFill>
                <a:effectLst/>
                <a:uLnTx/>
                <a:uFillTx/>
                <a:latin typeface="AniTypewriter" panose="02000603000000000000" pitchFamily="2" charset="0"/>
                <a:ea typeface="AniTypewriter" panose="02000603000000000000" pitchFamily="2" charset="0"/>
                <a:cs typeface="+mn-cs"/>
              </a:rPr>
              <a:t> person or 3</a:t>
            </a:r>
            <a:r>
              <a:rPr kumimoji="0" lang="en-GB" sz="1200" b="0" i="0" u="none" strike="noStrike" kern="1200" cap="none" spc="0" normalizeH="0" baseline="30000" noProof="0">
                <a:ln>
                  <a:noFill/>
                </a:ln>
                <a:solidFill>
                  <a:srgbClr val="000000"/>
                </a:solidFill>
                <a:effectLst/>
                <a:uLnTx/>
                <a:uFillTx/>
                <a:latin typeface="AniTypewriter" panose="02000603000000000000" pitchFamily="2" charset="0"/>
                <a:ea typeface="AniTypewriter" panose="02000603000000000000" pitchFamily="2" charset="0"/>
                <a:cs typeface="+mn-cs"/>
              </a:rPr>
              <a:t>rd</a:t>
            </a:r>
            <a:r>
              <a:rPr kumimoji="0" lang="en-GB" sz="1200" b="0" i="0" u="none" strike="noStrike" kern="1200" cap="none" spc="0" normalizeH="0" baseline="0" noProof="0">
                <a:ln>
                  <a:noFill/>
                </a:ln>
                <a:solidFill>
                  <a:srgbClr val="000000"/>
                </a:solidFill>
                <a:effectLst/>
                <a:uLnTx/>
                <a:uFillTx/>
                <a:latin typeface="AniTypewriter" panose="02000603000000000000" pitchFamily="2" charset="0"/>
                <a:ea typeface="AniTypewriter" panose="02000603000000000000" pitchFamily="2" charset="0"/>
                <a:cs typeface="+mn-cs"/>
              </a:rPr>
              <a:t> person narrator</a:t>
            </a:r>
          </a:p>
          <a:p>
            <a:pPr marL="457200" marR="0" lvl="0" indent="-45720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1200" b="0" i="0" u="none" strike="noStrike" kern="1200" cap="none" spc="0" normalizeH="0" baseline="0" noProof="0">
                <a:ln>
                  <a:noFill/>
                </a:ln>
                <a:solidFill>
                  <a:srgbClr val="000000"/>
                </a:solidFill>
                <a:effectLst/>
                <a:uLnTx/>
                <a:uFillTx/>
                <a:latin typeface="AniTypewriter" panose="02000603000000000000" pitchFamily="2" charset="0"/>
                <a:ea typeface="AniTypewriter" panose="02000603000000000000" pitchFamily="2" charset="0"/>
                <a:cs typeface="+mn-cs"/>
              </a:rPr>
              <a:t>It encourages the use of structural features </a:t>
            </a:r>
          </a:p>
          <a:p>
            <a:pPr marL="457200" marR="0" lvl="0" indent="-45720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1200" b="0" i="0" u="none" strike="noStrike" kern="1200" cap="none" spc="0" normalizeH="0" baseline="0" noProof="0">
                <a:ln>
                  <a:noFill/>
                </a:ln>
                <a:solidFill>
                  <a:srgbClr val="000000"/>
                </a:solidFill>
                <a:effectLst/>
                <a:uLnTx/>
                <a:uFillTx/>
                <a:latin typeface="AniTypewriter" panose="02000603000000000000" pitchFamily="2" charset="0"/>
                <a:ea typeface="AniTypewriter" panose="02000603000000000000" pitchFamily="2" charset="0"/>
                <a:cs typeface="+mn-cs"/>
              </a:rPr>
              <a:t>It </a:t>
            </a:r>
            <a:r>
              <a:rPr kumimoji="0" lang="en-GB" sz="1200" b="1" i="0" u="none" strike="noStrike" kern="1200" cap="none" spc="0" normalizeH="0" baseline="0" noProof="0">
                <a:ln>
                  <a:noFill/>
                </a:ln>
                <a:solidFill>
                  <a:srgbClr val="000000"/>
                </a:solidFill>
                <a:effectLst/>
                <a:uLnTx/>
                <a:uFillTx/>
                <a:latin typeface="AniTypewriter" panose="02000603000000000000" pitchFamily="2" charset="0"/>
                <a:ea typeface="AniTypewriter" panose="02000603000000000000" pitchFamily="2" charset="0"/>
                <a:cs typeface="+mn-cs"/>
              </a:rPr>
              <a:t>restricts</a:t>
            </a:r>
            <a:r>
              <a:rPr kumimoji="0" lang="en-GB" sz="1200" b="0" i="0" u="none" strike="noStrike" kern="1200" cap="none" spc="0" normalizeH="0" baseline="0" noProof="0">
                <a:ln>
                  <a:noFill/>
                </a:ln>
                <a:solidFill>
                  <a:srgbClr val="000000"/>
                </a:solidFill>
                <a:effectLst/>
                <a:uLnTx/>
                <a:uFillTx/>
                <a:latin typeface="AniTypewriter" panose="02000603000000000000" pitchFamily="2" charset="0"/>
                <a:ea typeface="AniTypewriter" panose="02000603000000000000" pitchFamily="2" charset="0"/>
                <a:cs typeface="+mn-cs"/>
              </a:rPr>
              <a:t> students from creating silly narratives</a:t>
            </a:r>
          </a:p>
          <a:p>
            <a:pPr marL="457200" marR="0" lvl="0" indent="-45720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1200" b="0" i="0" u="none" strike="noStrike" kern="1200" cap="none" spc="0" normalizeH="0" baseline="0" noProof="0">
                <a:ln>
                  <a:noFill/>
                </a:ln>
                <a:solidFill>
                  <a:srgbClr val="000000"/>
                </a:solidFill>
                <a:effectLst/>
                <a:uLnTx/>
                <a:uFillTx/>
                <a:latin typeface="AniTypewriter" panose="02000603000000000000" pitchFamily="2" charset="0"/>
                <a:ea typeface="AniTypewriter" panose="02000603000000000000" pitchFamily="2" charset="0"/>
                <a:cs typeface="+mn-cs"/>
              </a:rPr>
              <a:t>But also liberates them, in enabling them to show off all of their writing skills.</a:t>
            </a:r>
          </a:p>
          <a:p>
            <a:endParaRPr lang="en-GB"/>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4022E9-E20A-4811-8799-F4DBDB21391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505819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Model Paragraph</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4022E9-E20A-4811-8799-F4DBDB21391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132922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4022E9-E20A-4811-8799-F4DBDB21391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218093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indent="-457200">
              <a:buFont typeface="Arial" panose="020B0604020202020204" pitchFamily="34" charset="0"/>
              <a:buChar char="•"/>
            </a:pPr>
            <a:r>
              <a:rPr lang="en-GB" sz="1200">
                <a:solidFill>
                  <a:schemeClr val="bg1"/>
                </a:solidFill>
                <a:latin typeface="AniTypewriter" panose="02000603000000000000" pitchFamily="2" charset="0"/>
                <a:ea typeface="AniTypewriter" panose="02000603000000000000" pitchFamily="2" charset="0"/>
              </a:rPr>
              <a:t>Remind students that they can add things to an image to describe</a:t>
            </a:r>
          </a:p>
          <a:p>
            <a:pPr marL="457200" indent="-457200">
              <a:buFont typeface="Arial" panose="020B0604020202020204" pitchFamily="34" charset="0"/>
              <a:buChar char="•"/>
            </a:pPr>
            <a:r>
              <a:rPr lang="en-GB" sz="1200">
                <a:solidFill>
                  <a:schemeClr val="bg1"/>
                </a:solidFill>
                <a:latin typeface="AniTypewriter" panose="02000603000000000000" pitchFamily="2" charset="0"/>
                <a:ea typeface="AniTypewriter" panose="02000603000000000000" pitchFamily="2" charset="0"/>
              </a:rPr>
              <a:t>They may want to focus on something that is moving/changing to allow more detail </a:t>
            </a:r>
          </a:p>
          <a:p>
            <a:pPr marL="457200" indent="-457200">
              <a:buFont typeface="Arial" panose="020B0604020202020204" pitchFamily="34" charset="0"/>
              <a:buChar char="•"/>
            </a:pPr>
            <a:r>
              <a:rPr lang="en-GB" sz="1200">
                <a:solidFill>
                  <a:schemeClr val="bg1"/>
                </a:solidFill>
                <a:latin typeface="AniTypewriter" panose="02000603000000000000" pitchFamily="2" charset="0"/>
                <a:ea typeface="AniTypewriter" panose="02000603000000000000" pitchFamily="2" charset="0"/>
              </a:rPr>
              <a:t>This may, in a narrative, be a point to introduce more details about a character – ask students, what are key things you need to know about a new character?</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4022E9-E20A-4811-8799-F4DBDB21391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407365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1EB51-1693-2C77-C36F-F242A2DDCC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6017F9-D657-FA9C-1CF3-895B28F220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E48FDA-3436-DEB8-9CC0-834E656446A3}"/>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B728E623-86B1-FC66-6863-D54E15ECC132}"/>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4022E9-E20A-4811-8799-F4DBDB21391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417859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sz="900">
                <a:solidFill>
                  <a:schemeClr val="bg1"/>
                </a:solidFill>
                <a:latin typeface="+mn-lt"/>
                <a:ea typeface="AniTypewriter" panose="02000603000000000000" pitchFamily="2" charset="0"/>
              </a:rPr>
              <a:t>Ask students to describe the mood in the scene by describing the weather. </a:t>
            </a:r>
          </a:p>
          <a:p>
            <a:pPr marL="0" indent="0">
              <a:buFont typeface="Arial" panose="020B0604020202020204" pitchFamily="34" charset="0"/>
              <a:buNone/>
            </a:pPr>
            <a:r>
              <a:rPr lang="en-GB" sz="900">
                <a:solidFill>
                  <a:schemeClr val="bg1"/>
                </a:solidFill>
                <a:latin typeface="+mn-lt"/>
                <a:ea typeface="AniTypewriter" panose="02000603000000000000" pitchFamily="2" charset="0"/>
              </a:rPr>
              <a:t>Give them various images of weather in the same place to help build these descriptions.</a:t>
            </a:r>
          </a:p>
          <a:p>
            <a:pPr marL="0" indent="0">
              <a:buFont typeface="Arial" panose="020B0604020202020204" pitchFamily="34" charset="0"/>
              <a:buNone/>
            </a:pPr>
            <a:r>
              <a:rPr lang="en-GB" sz="900">
                <a:solidFill>
                  <a:schemeClr val="bg1"/>
                </a:solidFill>
                <a:latin typeface="+mn-lt"/>
                <a:ea typeface="AniTypewriter" panose="02000603000000000000" pitchFamily="2" charset="0"/>
              </a:rPr>
              <a:t>Get students thinking beyond the picture – a good way to do this is show them drone footage. </a:t>
            </a:r>
          </a:p>
          <a:p>
            <a:pPr marL="0" indent="0">
              <a:buFont typeface="Arial" panose="020B0604020202020204" pitchFamily="34" charset="0"/>
              <a:buNone/>
            </a:pPr>
            <a:r>
              <a:rPr lang="en-GB" sz="900">
                <a:solidFill>
                  <a:schemeClr val="bg1"/>
                </a:solidFill>
                <a:latin typeface="+mn-lt"/>
                <a:ea typeface="AniTypewriter" panose="02000603000000000000" pitchFamily="2" charset="0"/>
              </a:rPr>
              <a:t>Get students to describe different types of light! Give students images with the colour thesaurus resource and get them to build their colour vocabulary.</a:t>
            </a:r>
          </a:p>
          <a:p>
            <a:pPr marL="0" indent="0">
              <a:buFont typeface="Arial" panose="020B0604020202020204" pitchFamily="34" charset="0"/>
              <a:buNone/>
            </a:pPr>
            <a:r>
              <a:rPr lang="en-GB" sz="900">
                <a:solidFill>
                  <a:schemeClr val="bg1"/>
                </a:solidFill>
                <a:latin typeface="+mn-lt"/>
                <a:ea typeface="AniTypewriter" panose="02000603000000000000" pitchFamily="2" charset="0"/>
              </a:rPr>
              <a:t>Build on this using their knowledge of art vocabular: shades, tones, textures.</a:t>
            </a:r>
          </a:p>
          <a:p>
            <a:pPr marL="0" indent="0">
              <a:buFont typeface="Arial" panose="020B0604020202020204" pitchFamily="34" charset="0"/>
              <a:buNone/>
            </a:pPr>
            <a:r>
              <a:rPr lang="en-GB" sz="900">
                <a:solidFill>
                  <a:schemeClr val="bg1"/>
                </a:solidFill>
                <a:latin typeface="+mn-lt"/>
                <a:ea typeface="AniTypewriter" panose="02000603000000000000" pitchFamily="2" charset="0"/>
              </a:rPr>
              <a:t>Get students to use this to describe key “bigger images” – sunset/sunrise, city skylines, canopies of forests and horizons on beaches.</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4022E9-E20A-4811-8799-F4DBDB21391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928919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A0AC74-2D8F-1C30-4572-8E59258EFA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501A56-9DB4-1DD3-0614-8A763E3F0A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1F3881-2A42-6445-574C-EB44CB06214C}"/>
              </a:ext>
            </a:extLst>
          </p:cNvPr>
          <p:cNvSpPr>
            <a:spLocks noGrp="1"/>
          </p:cNvSpPr>
          <p:nvPr>
            <p:ph type="body" idx="1"/>
          </p:nvPr>
        </p:nvSpPr>
        <p:spPr/>
        <p:txBody>
          <a:bodyPr/>
          <a:lstStyle/>
          <a:p>
            <a:endParaRPr lang="en-GB" sz="800"/>
          </a:p>
        </p:txBody>
      </p:sp>
      <p:sp>
        <p:nvSpPr>
          <p:cNvPr id="4" name="Slide Number Placeholder 3">
            <a:extLst>
              <a:ext uri="{FF2B5EF4-FFF2-40B4-BE49-F238E27FC236}">
                <a16:creationId xmlns:a16="http://schemas.microsoft.com/office/drawing/2014/main" id="{07A990D4-81FA-AD6D-75B8-D0B1B41D5D32}"/>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4022E9-E20A-4811-8799-F4DBDB21391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482307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4022E9-E20A-4811-8799-F4DBDB21391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603246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1EB51-1693-2C77-C36F-F242A2DDCC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6017F9-D657-FA9C-1CF3-895B28F220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E48FDA-3436-DEB8-9CC0-834E656446A3}"/>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B728E623-86B1-FC66-6863-D54E15ECC132}"/>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4022E9-E20A-4811-8799-F4DBDB21391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763353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tx2">
              <a:lumMod val="40000"/>
              <a:lumOff val="60000"/>
            </a:schemeClr>
          </a:solidFill>
          <a:ln w="0">
            <a:noFill/>
            <a:prstDash val="solid"/>
            <a:round/>
            <a:headEnd/>
            <a:tailEnd/>
          </a:ln>
        </p:spPr>
        <p:txBody>
          <a:bodyPr/>
          <a:lstStyle/>
          <a:p>
            <a:endParaRPr lang="en-GB"/>
          </a:p>
        </p:txBody>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en-US"/>
              <a:t>Click to edit Master title style</a:t>
            </a:r>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29635CAC-7DD6-4293-A453-858864EE4A1C}" type="datetimeFigureOut">
              <a:rPr lang="en-GB" smtClean="0"/>
              <a:t>22/09/2026</a:t>
            </a:fld>
            <a:endParaRPr lang="en-GB"/>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endParaRPr lang="en-GB"/>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0421A5B7-E2E9-4EAC-B25F-E8ACDBFA49CF}" type="slidenum">
              <a:rPr lang="en-GB" smtClean="0"/>
              <a:t>‹#›</a:t>
            </a:fld>
            <a:endParaRPr lang="en-GB"/>
          </a:p>
        </p:txBody>
      </p:sp>
      <p:sp>
        <p:nvSpPr>
          <p:cNvPr id="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Tree>
    <p:extLst>
      <p:ext uri="{BB962C8B-B14F-4D97-AF65-F5344CB8AC3E}">
        <p14:creationId xmlns:p14="http://schemas.microsoft.com/office/powerpoint/2010/main" val="3917957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9635CAC-7DD6-4293-A453-858864EE4A1C}" type="datetimeFigureOut">
              <a:rPr lang="en-GB" smtClean="0"/>
              <a:t>22/09/2026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421A5B7-E2E9-4EAC-B25F-E8ACDBFA49CF}" type="slidenum">
              <a:rPr lang="en-GB" smtClean="0"/>
              <a:t>‹#›</a:t>
            </a:fld>
            <a:endParaRPr lang="en-GB"/>
          </a:p>
        </p:txBody>
      </p:sp>
    </p:spTree>
    <p:extLst>
      <p:ext uri="{BB962C8B-B14F-4D97-AF65-F5344CB8AC3E}">
        <p14:creationId xmlns:p14="http://schemas.microsoft.com/office/powerpoint/2010/main" val="38577076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tx1">
            <a:alpha val="99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en-US"/>
              <a:t>Click to edit Master title style</a:t>
            </a:r>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29635CAC-7DD6-4293-A453-858864EE4A1C}" type="datetimeFigureOut">
              <a:rPr lang="en-GB" smtClean="0"/>
              <a:t>22/09/2026</a:t>
            </a:fld>
            <a:endParaRPr lang="en-GB"/>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en-GB"/>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0421A5B7-E2E9-4EAC-B25F-E8ACDBFA49CF}" type="slidenum">
              <a:rPr lang="en-GB" smtClean="0"/>
              <a:t>‹#›</a:t>
            </a:fld>
            <a:endParaRPr lang="en-GB"/>
          </a:p>
        </p:txBody>
      </p:sp>
      <p:grpSp>
        <p:nvGrpSpPr>
          <p:cNvPr id="7" name="Group 6" title="left scallop shape"/>
          <p:cNvGrpSpPr/>
          <p:nvPr/>
        </p:nvGrpSpPr>
        <p:grpSpPr>
          <a:xfrm>
            <a:off x="0" y="0"/>
            <a:ext cx="2814638" cy="6858000"/>
            <a:chOff x="0" y="0"/>
            <a:chExt cx="2814638" cy="6858000"/>
          </a:xfrm>
          <a:solidFill>
            <a:schemeClr val="bg2">
              <a:lumMod val="40000"/>
              <a:lumOff val="60000"/>
            </a:schemeClr>
          </a:solidFill>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grp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grpFill/>
            <a:ln w="0">
              <a:noFill/>
              <a:prstDash val="solid"/>
              <a:round/>
              <a:headEnd/>
              <a:tailEnd/>
            </a:ln>
          </p:spPr>
        </p:sp>
      </p:grpSp>
    </p:spTree>
    <p:extLst>
      <p:ext uri="{BB962C8B-B14F-4D97-AF65-F5344CB8AC3E}">
        <p14:creationId xmlns:p14="http://schemas.microsoft.com/office/powerpoint/2010/main" val="143846837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57300" y="2286000"/>
            <a:ext cx="4800600" cy="36195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647796" y="2286000"/>
            <a:ext cx="4800600" cy="36195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9635CAC-7DD6-4293-A453-858864EE4A1C}" type="datetimeFigureOut">
              <a:rPr lang="en-GB" smtClean="0"/>
              <a:t>22/09/2026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421A5B7-E2E9-4EAC-B25F-E8ACDBFA49CF}" type="slidenum">
              <a:rPr lang="en-GB" smtClean="0"/>
              <a:t>‹#›</a:t>
            </a:fld>
            <a:endParaRPr lang="en-GB"/>
          </a:p>
        </p:txBody>
      </p:sp>
    </p:spTree>
    <p:extLst>
      <p:ext uri="{BB962C8B-B14F-4D97-AF65-F5344CB8AC3E}">
        <p14:creationId xmlns:p14="http://schemas.microsoft.com/office/powerpoint/2010/main" val="3806319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en-US"/>
              <a:t>Click to edit Master title style</a:t>
            </a:r>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257300" y="2909102"/>
            <a:ext cx="4800600" cy="299639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633864" y="2909102"/>
            <a:ext cx="4800600" cy="299639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9635CAC-7DD6-4293-A453-858864EE4A1C}" type="datetimeFigureOut">
              <a:rPr lang="en-GB" smtClean="0"/>
              <a:t>22/09/2026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421A5B7-E2E9-4EAC-B25F-E8ACDBFA49CF}" type="slidenum">
              <a:rPr lang="en-GB" smtClean="0"/>
              <a:t>‹#›</a:t>
            </a:fld>
            <a:endParaRPr lang="en-GB"/>
          </a:p>
        </p:txBody>
      </p:sp>
    </p:spTree>
    <p:extLst>
      <p:ext uri="{BB962C8B-B14F-4D97-AF65-F5344CB8AC3E}">
        <p14:creationId xmlns:p14="http://schemas.microsoft.com/office/powerpoint/2010/main" val="337009177"/>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9635CAC-7DD6-4293-A453-858864EE4A1C}" type="datetimeFigureOut">
              <a:rPr lang="en-GB" smtClean="0"/>
              <a:t>22/09/2026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421A5B7-E2E9-4EAC-B25F-E8ACDBFA49CF}" type="slidenum">
              <a:rPr lang="en-GB" smtClean="0"/>
              <a:t>‹#›</a:t>
            </a:fld>
            <a:endParaRPr lang="en-GB"/>
          </a:p>
        </p:txBody>
      </p:sp>
    </p:spTree>
    <p:extLst>
      <p:ext uri="{BB962C8B-B14F-4D97-AF65-F5344CB8AC3E}">
        <p14:creationId xmlns:p14="http://schemas.microsoft.com/office/powerpoint/2010/main" val="3639860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9635CAC-7DD6-4293-A453-858864EE4A1C}" type="datetimeFigureOut">
              <a:rPr lang="en-GB" smtClean="0"/>
              <a:t>22/09/2026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421A5B7-E2E9-4EAC-B25F-E8ACDBFA49CF}" type="slidenum">
              <a:rPr lang="en-GB" smtClean="0"/>
              <a:t>‹#›</a:t>
            </a:fld>
            <a:endParaRPr lang="en-GB"/>
          </a:p>
        </p:txBody>
      </p:sp>
    </p:spTree>
    <p:extLst>
      <p:ext uri="{BB962C8B-B14F-4D97-AF65-F5344CB8AC3E}">
        <p14:creationId xmlns:p14="http://schemas.microsoft.com/office/powerpoint/2010/main" val="20219581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en-US"/>
              <a:t>Click to edit Master title style</a:t>
            </a:r>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65051" y="6375679"/>
            <a:ext cx="1233355" cy="348462"/>
          </a:xfrm>
        </p:spPr>
        <p:txBody>
          <a:bodyPr/>
          <a:lstStyle/>
          <a:p>
            <a:fld id="{29635CAC-7DD6-4293-A453-858864EE4A1C}" type="datetimeFigureOut">
              <a:rPr lang="en-GB" smtClean="0"/>
              <a:t>22/09/2026</a:t>
            </a:fld>
            <a:endParaRPr lang="en-GB"/>
          </a:p>
        </p:txBody>
      </p:sp>
      <p:sp>
        <p:nvSpPr>
          <p:cNvPr id="6" name="Footer Placeholder 5"/>
          <p:cNvSpPr>
            <a:spLocks noGrp="1"/>
          </p:cNvSpPr>
          <p:nvPr>
            <p:ph type="ftr" sz="quarter" idx="11"/>
          </p:nvPr>
        </p:nvSpPr>
        <p:spPr>
          <a:xfrm>
            <a:off x="2103620" y="6375679"/>
            <a:ext cx="3482179" cy="345796"/>
          </a:xfrm>
        </p:spPr>
        <p:txBody>
          <a:bodyPr/>
          <a:lstStyle/>
          <a:p>
            <a:endParaRPr lang="en-GB"/>
          </a:p>
        </p:txBody>
      </p:sp>
      <p:sp>
        <p:nvSpPr>
          <p:cNvPr id="7" name="Slide Number Placeholder 6"/>
          <p:cNvSpPr>
            <a:spLocks noGrp="1"/>
          </p:cNvSpPr>
          <p:nvPr>
            <p:ph type="sldNum" sz="quarter" idx="12"/>
          </p:nvPr>
        </p:nvSpPr>
        <p:spPr>
          <a:xfrm>
            <a:off x="5691014" y="6375679"/>
            <a:ext cx="1232456" cy="345796"/>
          </a:xfrm>
        </p:spPr>
        <p:txBody>
          <a:bodyPr/>
          <a:lstStyle/>
          <a:p>
            <a:fld id="{0421A5B7-E2E9-4EAC-B25F-E8ACDBFA49CF}" type="slidenum">
              <a:rPr lang="en-GB" smtClean="0"/>
              <a:t>‹#›</a:t>
            </a:fld>
            <a:endParaRPr lang="en-GB"/>
          </a:p>
        </p:txBody>
      </p:sp>
      <p:sp>
        <p:nvSpPr>
          <p:cNvPr id="8" name="Rectangle 7" title="left edge border"/>
          <p:cNvSpPr/>
          <p:nvPr/>
        </p:nvSpPr>
        <p:spPr>
          <a:xfrm>
            <a:off x="0" y="0"/>
            <a:ext cx="283464" cy="685800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4663469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lumMod val="60000"/>
              <a:lumOff val="40000"/>
            </a:schemeClr>
          </a:solidFill>
          <a:ln w="0">
            <a:noFill/>
            <a:prstDash val="solid"/>
            <a:round/>
            <a:headEnd/>
            <a:tailEnd/>
          </a:ln>
        </p:spPr>
        <p:txBody>
          <a:bodyPr/>
          <a:lstStyle/>
          <a:p>
            <a:endParaRPr lang="en-GB"/>
          </a:p>
        </p:txBody>
      </p:sp>
      <p:sp>
        <p:nvSpPr>
          <p:cNvPr id="12" name="Rectangle 11" title="left edge border"/>
          <p:cNvSpPr/>
          <p:nvPr/>
        </p:nvSpPr>
        <p:spPr>
          <a:xfrm>
            <a:off x="0" y="0"/>
            <a:ext cx="283464" cy="685800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en-US"/>
              <a:t>Click to edit Master title style</a:t>
            </a:r>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65950" y="6375679"/>
            <a:ext cx="1232456" cy="348462"/>
          </a:xfrm>
        </p:spPr>
        <p:txBody>
          <a:bodyPr/>
          <a:lstStyle/>
          <a:p>
            <a:fld id="{29635CAC-7DD6-4293-A453-858864EE4A1C}" type="datetimeFigureOut">
              <a:rPr lang="en-GB" smtClean="0"/>
              <a:t>22/09/2026</a:t>
            </a:fld>
            <a:endParaRPr lang="en-GB"/>
          </a:p>
        </p:txBody>
      </p:sp>
      <p:sp>
        <p:nvSpPr>
          <p:cNvPr id="6" name="Footer Placeholder 5"/>
          <p:cNvSpPr>
            <a:spLocks noGrp="1"/>
          </p:cNvSpPr>
          <p:nvPr>
            <p:ph type="ftr" sz="quarter" idx="11"/>
          </p:nvPr>
        </p:nvSpPr>
        <p:spPr>
          <a:xfrm>
            <a:off x="2103621" y="6375679"/>
            <a:ext cx="3482178" cy="345796"/>
          </a:xfrm>
        </p:spPr>
        <p:txBody>
          <a:bodyPr/>
          <a:lstStyle/>
          <a:p>
            <a:endParaRPr lang="en-GB"/>
          </a:p>
        </p:txBody>
      </p:sp>
      <p:sp>
        <p:nvSpPr>
          <p:cNvPr id="7" name="Slide Number Placeholder 6"/>
          <p:cNvSpPr>
            <a:spLocks noGrp="1"/>
          </p:cNvSpPr>
          <p:nvPr>
            <p:ph type="sldNum" sz="quarter" idx="12"/>
          </p:nvPr>
        </p:nvSpPr>
        <p:spPr>
          <a:xfrm>
            <a:off x="5687568" y="6375679"/>
            <a:ext cx="1234440" cy="345796"/>
          </a:xfrm>
        </p:spPr>
        <p:txBody>
          <a:bodyPr/>
          <a:lstStyle/>
          <a:p>
            <a:fld id="{0421A5B7-E2E9-4EAC-B25F-E8ACDBFA49CF}" type="slidenum">
              <a:rPr lang="en-GB" smtClean="0"/>
              <a:t>‹#›</a:t>
            </a:fld>
            <a:endParaRPr lang="en-GB"/>
          </a:p>
        </p:txBody>
      </p:sp>
    </p:spTree>
    <p:extLst>
      <p:ext uri="{BB962C8B-B14F-4D97-AF65-F5344CB8AC3E}">
        <p14:creationId xmlns:p14="http://schemas.microsoft.com/office/powerpoint/2010/main" val="12232875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9635CAC-7DD6-4293-A453-858864EE4A1C}" type="datetimeFigureOut">
              <a:rPr lang="en-GB" smtClean="0"/>
              <a:t>22/09/2026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421A5B7-E2E9-4EAC-B25F-E8ACDBFA49CF}" type="slidenum">
              <a:rPr lang="en-GB" smtClean="0"/>
              <a:t>‹#›</a:t>
            </a:fld>
            <a:endParaRPr lang="en-GB"/>
          </a:p>
        </p:txBody>
      </p:sp>
    </p:spTree>
    <p:extLst>
      <p:ext uri="{BB962C8B-B14F-4D97-AF65-F5344CB8AC3E}">
        <p14:creationId xmlns:p14="http://schemas.microsoft.com/office/powerpoint/2010/main" val="1411988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9635CAC-7DD6-4293-A453-858864EE4A1C}" type="datetimeFigureOut">
              <a:rPr lang="en-GB" smtClean="0"/>
              <a:t>22/09/2026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421A5B7-E2E9-4EAC-B25F-E8ACDBFA49CF}" type="slidenum">
              <a:rPr lang="en-GB" smtClean="0"/>
              <a:t>‹#›</a:t>
            </a:fld>
            <a:endParaRPr lang="en-GB"/>
          </a:p>
        </p:txBody>
      </p:sp>
    </p:spTree>
    <p:extLst>
      <p:ext uri="{BB962C8B-B14F-4D97-AF65-F5344CB8AC3E}">
        <p14:creationId xmlns:p14="http://schemas.microsoft.com/office/powerpoint/2010/main" val="25627313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99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29635CAC-7DD6-4293-A453-858864EE4A1C}" type="datetimeFigureOut">
              <a:rPr lang="en-GB" smtClean="0"/>
              <a:t>22/09/2026</a:t>
            </a:fld>
            <a:endParaRPr lang="en-GB"/>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en-GB"/>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0421A5B7-E2E9-4EAC-B25F-E8ACDBFA49CF}" type="slidenum">
              <a:rPr lang="en-GB" smtClean="0"/>
              <a:t>‹#›</a:t>
            </a:fld>
            <a:endParaRPr lang="en-GB"/>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txBody>
          <a:bodyPr/>
          <a:lstStyle/>
          <a:p>
            <a:endParaRPr lang="en-GB"/>
          </a:p>
        </p:txBody>
      </p:sp>
      <p:sp>
        <p:nvSpPr>
          <p:cNvPr id="12" name="Rectangle 11" title="right edge border"/>
          <p:cNvSpPr/>
          <p:nvPr/>
        </p:nvSpPr>
        <p:spPr>
          <a:xfrm>
            <a:off x="11908536" y="0"/>
            <a:ext cx="283464" cy="685800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Tree>
    <p:extLst>
      <p:ext uri="{BB962C8B-B14F-4D97-AF65-F5344CB8AC3E}">
        <p14:creationId xmlns:p14="http://schemas.microsoft.com/office/powerpoint/2010/main" val="14539145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hyperlink" Target="https://www.google.com/url?sa=i&amp;rct=j&amp;q=&amp;esrc=s&amp;source=images&amp;cd=&amp;cad=rja&amp;uact=8&amp;ved=2ahUKEwjgg5Pvl8bgAhUQ2xoKHaCIDHkQjRx6BAgBEAU&amp;url=https%3A%2F%2Fwww.bostonteaparty.co.uk%2Fblog%2Fpost.php%3Fs%3D2017-10-12-our-top-places-for-an-autumnal-walk&amp;psig=AOvVaw2Qbob22tVddEDqFlarsM9u&amp;ust=1550610352681916"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s://www.google.com/url?sa=i&amp;rct=j&amp;q=&amp;esrc=s&amp;source=images&amp;cd=&amp;cad=rja&amp;uact=8&amp;ved=2ahUKEwjgg5Pvl8bgAhUQ2xoKHaCIDHkQjRx6BAgBEAU&amp;url=https%3A%2F%2Fwww.bostonteaparty.co.uk%2Fblog%2Fpost.php%3Fs%3D2017-10-12-our-top-places-for-an-autumnal-walk&amp;psig=AOvVaw2Qbob22tVddEDqFlarsM9u&amp;ust=1550610352681916" TargetMode="Externa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s://www.google.com/url?sa=i&amp;rct=j&amp;q=&amp;esrc=s&amp;source=images&amp;cd=&amp;cad=rja&amp;uact=8&amp;ved=2ahUKEwjgg5Pvl8bgAhUQ2xoKHaCIDHkQjRx6BAgBEAU&amp;url=https%3A%2F%2Fwww.bostonteaparty.co.uk%2Fblog%2Fpost.php%3Fs%3D2017-10-12-our-top-places-for-an-autumnal-walk&amp;psig=AOvVaw2Qbob22tVddEDqFlarsM9u&amp;ust=1550610352681916" TargetMode="Externa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s://www.google.com/url?sa=i&amp;rct=j&amp;q=&amp;esrc=s&amp;source=images&amp;cd=&amp;cad=rja&amp;uact=8&amp;ved=2ahUKEwjgg5Pvl8bgAhUQ2xoKHaCIDHkQjRx6BAgBEAU&amp;url=https%3A%2F%2Fwww.bostonteaparty.co.uk%2Fblog%2Fpost.php%3Fs%3D2017-10-12-our-top-places-for-an-autumnal-walk&amp;psig=AOvVaw2Qbob22tVddEDqFlarsM9u&amp;ust=1550610352681916" TargetMode="Externa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7.xml"/><Relationship Id="rId1" Type="http://schemas.openxmlformats.org/officeDocument/2006/relationships/video" Target="https://www.youtube.com/embed/coPN2irc9a4?feature=oembed" TargetMode="Externa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8.pn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7.xml"/><Relationship Id="rId1" Type="http://schemas.openxmlformats.org/officeDocument/2006/relationships/video" Target="https://www.youtube.com/embed/tuVa27WISyo?feature=oembed" TargetMode="External"/><Relationship Id="rId4" Type="http://schemas.openxmlformats.org/officeDocument/2006/relationships/image" Target="../media/image11.jpeg"/></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7.sv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s://www.google.com/url?sa=i&amp;rct=j&amp;q=&amp;esrc=s&amp;source=images&amp;cd=&amp;cad=rja&amp;uact=8&amp;ved=2ahUKEwjgg5Pvl8bgAhUQ2xoKHaCIDHkQjRx6BAgBEAU&amp;url=https%3A%2F%2Fwww.bostonteaparty.co.uk%2Fblog%2Fpost.php%3Fs%3D2017-10-12-our-top-places-for-an-autumnal-walk&amp;psig=AOvVaw2Qbob22tVddEDqFlarsM9u&amp;ust=1550610352681916" TargetMode="Externa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video" Target="https://www.youtube.com/embed/tuVa27WISyo?feature=oembed" TargetMode="External"/><Relationship Id="rId5" Type="http://schemas.openxmlformats.org/officeDocument/2006/relationships/image" Target="../media/image4.png"/><Relationship Id="rId4" Type="http://schemas.openxmlformats.org/officeDocument/2006/relationships/image" Target="../media/image11.jpeg"/></Relationships>
</file>

<file path=ppt/slides/_rels/slide3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video" Target="https://www.youtube.com/embed/tuVa27WISyo?feature=oembed" TargetMode="External"/><Relationship Id="rId6" Type="http://schemas.openxmlformats.org/officeDocument/2006/relationships/image" Target="../media/image25.png"/><Relationship Id="rId5" Type="http://schemas.openxmlformats.org/officeDocument/2006/relationships/image" Target="../media/image19.png"/><Relationship Id="rId4" Type="http://schemas.openxmlformats.org/officeDocument/2006/relationships/image" Target="../media/image11.jpe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slideLayout" Target="../slideLayouts/slideLayout7.xml"/><Relationship Id="rId1" Type="http://schemas.openxmlformats.org/officeDocument/2006/relationships/video" Target="https://www.youtube.com/embed/XCVOuaLK9kc?feature=oembed" TargetMode="External"/></Relationships>
</file>

<file path=ppt/slides/_rels/slide5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video" Target="https://www.youtube.com/embed/tuVa27WISyo?feature=oembed" TargetMode="Externa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1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6AF712-F077-034E-CB77-8603CA6BC4B8}"/>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822F2BAF-1A6C-5B79-BC69-35FA792A5987}"/>
              </a:ext>
            </a:extLst>
          </p:cNvPr>
          <p:cNvSpPr/>
          <p:nvPr/>
        </p:nvSpPr>
        <p:spPr>
          <a:xfrm>
            <a:off x="948289" y="239980"/>
            <a:ext cx="10732434" cy="1548093"/>
          </a:xfrm>
          <a:prstGeom prst="roundRect">
            <a:avLst/>
          </a:prstGeom>
          <a:noFill/>
          <a:ln>
            <a:noFill/>
          </a:ln>
        </p:spPr>
        <p:style>
          <a:lnRef idx="0">
            <a:scrgbClr r="0" g="0" b="0"/>
          </a:lnRef>
          <a:fillRef idx="0">
            <a:scrgbClr r="0" g="0" b="0"/>
          </a:fillRef>
          <a:effectRef idx="0">
            <a:scrgbClr r="0" g="0" b="0"/>
          </a:effectRef>
          <a:fontRef idx="minor">
            <a:schemeClr val="dk1"/>
          </a:fontRef>
        </p:style>
        <p:txBody>
          <a:bodyPr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3600" b="0" i="0" u="sng" strike="noStrike" kern="1200" cap="none" spc="0" normalizeH="0" baseline="0" noProof="0">
                <a:ln>
                  <a:noFill/>
                </a:ln>
                <a:solidFill>
                  <a:prstClr val="black"/>
                </a:solidFill>
                <a:effectLst/>
                <a:uLnTx/>
                <a:uFillTx/>
                <a:latin typeface="Gill Sans MT" panose="020B0502020104020203"/>
                <a:ea typeface="+mn-ea"/>
                <a:cs typeface="+mn-cs"/>
              </a:rPr>
              <a:t>Monday 22</a:t>
            </a:r>
            <a:r>
              <a:rPr kumimoji="0" lang="en-GB" sz="3600" b="0" i="0" u="sng" strike="noStrike" kern="1200" cap="none" spc="0" normalizeH="0" baseline="30000" noProof="0">
                <a:ln>
                  <a:noFill/>
                </a:ln>
                <a:solidFill>
                  <a:prstClr val="black"/>
                </a:solidFill>
                <a:effectLst/>
                <a:uLnTx/>
                <a:uFillTx/>
                <a:latin typeface="Gill Sans MT" panose="020B0502020104020203"/>
                <a:ea typeface="+mn-ea"/>
                <a:cs typeface="+mn-cs"/>
              </a:rPr>
              <a:t>nd</a:t>
            </a:r>
            <a:r>
              <a:rPr kumimoji="0" lang="en-GB" sz="3600" b="0" i="0" u="sng" strike="noStrike" kern="1200" cap="none" spc="0" normalizeH="0" baseline="0" noProof="0">
                <a:ln>
                  <a:noFill/>
                </a:ln>
                <a:solidFill>
                  <a:prstClr val="black"/>
                </a:solidFill>
                <a:effectLst/>
                <a:uLnTx/>
                <a:uFillTx/>
                <a:latin typeface="Gill Sans MT" panose="020B0502020104020203"/>
                <a:ea typeface="+mn-ea"/>
                <a:cs typeface="+mn-cs"/>
              </a:rPr>
              <a:t> September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4000" b="0" i="0" u="sng" strike="noStrike" kern="1200" cap="none" spc="0" normalizeH="0" baseline="0" noProof="0">
                <a:ln>
                  <a:noFill/>
                </a:ln>
                <a:solidFill>
                  <a:prstClr val="black"/>
                </a:solidFill>
                <a:effectLst/>
                <a:uLnTx/>
                <a:uFillTx/>
                <a:latin typeface="Gill Sans MT" panose="020B0502020104020203"/>
                <a:ea typeface="+mn-ea"/>
                <a:cs typeface="+mn-cs"/>
              </a:rPr>
              <a:t>English Language Paper One: Question 5</a:t>
            </a:r>
          </a:p>
        </p:txBody>
      </p:sp>
      <p:graphicFrame>
        <p:nvGraphicFramePr>
          <p:cNvPr id="6" name="Table 5">
            <a:extLst>
              <a:ext uri="{FF2B5EF4-FFF2-40B4-BE49-F238E27FC236}">
                <a16:creationId xmlns:a16="http://schemas.microsoft.com/office/drawing/2014/main" id="{813C9A1C-FE70-3181-8801-F91AF343D661}"/>
              </a:ext>
            </a:extLst>
          </p:cNvPr>
          <p:cNvGraphicFramePr>
            <a:graphicFrameLocks noGrp="1"/>
          </p:cNvGraphicFramePr>
          <p:nvPr/>
        </p:nvGraphicFramePr>
        <p:xfrm>
          <a:off x="0" y="2043684"/>
          <a:ext cx="12192000" cy="4328160"/>
        </p:xfrm>
        <a:graphic>
          <a:graphicData uri="http://schemas.openxmlformats.org/drawingml/2006/table">
            <a:tbl>
              <a:tblPr firstRow="1" bandRow="1">
                <a:tableStyleId>{5C22544A-7EE6-4342-B048-85BDC9FD1C3A}</a:tableStyleId>
              </a:tblPr>
              <a:tblGrid>
                <a:gridCol w="12192000">
                  <a:extLst>
                    <a:ext uri="{9D8B030D-6E8A-4147-A177-3AD203B41FA5}">
                      <a16:colId xmlns:a16="http://schemas.microsoft.com/office/drawing/2014/main" val="1204508309"/>
                    </a:ext>
                  </a:extLst>
                </a:gridCol>
              </a:tblGrid>
              <a:tr h="280429">
                <a:tc>
                  <a:txBody>
                    <a:bodyPr/>
                    <a:lstStyle/>
                    <a:p>
                      <a:pPr lvl="0">
                        <a:buNone/>
                      </a:pPr>
                      <a:r>
                        <a:rPr lang="en-GB" sz="2000"/>
                        <a:t>Do Now:  An Inspector Calls Retrieval</a:t>
                      </a:r>
                    </a:p>
                  </a:txBody>
                  <a:tcPr>
                    <a:solidFill>
                      <a:schemeClr val="tx1"/>
                    </a:solidFill>
                  </a:tcPr>
                </a:tc>
                <a:extLst>
                  <a:ext uri="{0D108BD9-81ED-4DB2-BD59-A6C34878D82A}">
                    <a16:rowId xmlns:a16="http://schemas.microsoft.com/office/drawing/2014/main" val="43761822"/>
                  </a:ext>
                </a:extLst>
              </a:tr>
              <a:tr h="2533732">
                <a:tc>
                  <a:txBody>
                    <a:bodyPr/>
                    <a:lstStyle/>
                    <a:p>
                      <a:pPr marL="0" indent="0">
                        <a:buNone/>
                      </a:pPr>
                      <a:r>
                        <a:rPr lang="en-GB" sz="2800" i="0"/>
                        <a:t>Copy and complete the following statements</a:t>
                      </a:r>
                      <a:br>
                        <a:rPr lang="en-GB" sz="2800" i="0"/>
                      </a:br>
                      <a:endParaRPr lang="en-GB" sz="2800" i="0"/>
                    </a:p>
                    <a:p>
                      <a:pPr marL="514350" indent="-514350">
                        <a:buAutoNum type="arabicPeriod"/>
                      </a:pPr>
                      <a:r>
                        <a:rPr lang="en-GB" sz="2800" i="0"/>
                        <a:t>When the Inspector enters, the lighting shifts from ‘pink and ________’ to ‘_________ and harder’ to show how their comfortable capitalist life has been shattered. </a:t>
                      </a:r>
                    </a:p>
                    <a:p>
                      <a:pPr marL="514350" indent="-514350">
                        <a:buAutoNum type="arabicPeriod"/>
                      </a:pPr>
                      <a:r>
                        <a:rPr lang="en-GB" sz="2800" i="0"/>
                        <a:t>Priestley uses _________ _________ to make Mr Birling seem unlikeable and ignorant in Act One. </a:t>
                      </a:r>
                    </a:p>
                    <a:p>
                      <a:pPr marL="514350" indent="-514350">
                        <a:buAutoNum type="arabicPeriod"/>
                      </a:pPr>
                      <a:r>
                        <a:rPr lang="en-GB" sz="2800" i="0"/>
                        <a:t>In his final speech to the family, the Inspector warns that if they do not learn their lesson, they will learn it in ‘fire and ________ and __________.’</a:t>
                      </a:r>
                    </a:p>
                  </a:txBody>
                  <a:tcPr>
                    <a:solidFill>
                      <a:schemeClr val="tx2">
                        <a:lumMod val="40000"/>
                        <a:lumOff val="60000"/>
                      </a:schemeClr>
                    </a:solidFill>
                  </a:tcPr>
                </a:tc>
                <a:extLst>
                  <a:ext uri="{0D108BD9-81ED-4DB2-BD59-A6C34878D82A}">
                    <a16:rowId xmlns:a16="http://schemas.microsoft.com/office/drawing/2014/main" val="701472924"/>
                  </a:ext>
                </a:extLst>
              </a:tr>
            </a:tbl>
          </a:graphicData>
        </a:graphic>
      </p:graphicFrame>
      <p:pic>
        <p:nvPicPr>
          <p:cNvPr id="7" name="Picture 2" descr="Writing - Free business icons">
            <a:extLst>
              <a:ext uri="{FF2B5EF4-FFF2-40B4-BE49-F238E27FC236}">
                <a16:creationId xmlns:a16="http://schemas.microsoft.com/office/drawing/2014/main" id="{077F3097-3108-152F-324D-0A0E8E05CA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98753" y="332034"/>
            <a:ext cx="1363983" cy="13639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8423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722761-289C-F679-19D2-3785711CA445}"/>
              </a:ext>
            </a:extLst>
          </p:cNvPr>
          <p:cNvPicPr>
            <a:picLocks noChangeAspect="1"/>
          </p:cNvPicPr>
          <p:nvPr/>
        </p:nvPicPr>
        <p:blipFill>
          <a:blip r:embed="rId2"/>
          <a:srcRect r="1305"/>
          <a:stretch>
            <a:fillRect/>
          </a:stretch>
        </p:blipFill>
        <p:spPr>
          <a:xfrm>
            <a:off x="1158103" y="-1"/>
            <a:ext cx="5630323" cy="6801893"/>
          </a:xfrm>
          <a:prstGeom prst="rect">
            <a:avLst/>
          </a:prstGeom>
        </p:spPr>
      </p:pic>
    </p:spTree>
    <p:extLst>
      <p:ext uri="{BB962C8B-B14F-4D97-AF65-F5344CB8AC3E}">
        <p14:creationId xmlns:p14="http://schemas.microsoft.com/office/powerpoint/2010/main" val="455228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chemeClr val="bg1">
            <a:alpha val="99000"/>
          </a:schemeClr>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D33BCF48-2B16-E4F2-AB59-0F119177A4DB}"/>
              </a:ext>
            </a:extLst>
          </p:cNvPr>
          <p:cNvGrpSpPr/>
          <p:nvPr/>
        </p:nvGrpSpPr>
        <p:grpSpPr>
          <a:xfrm>
            <a:off x="391886" y="1120203"/>
            <a:ext cx="11268434" cy="4371221"/>
            <a:chOff x="391886" y="1120203"/>
            <a:chExt cx="11268434" cy="4371221"/>
          </a:xfrm>
        </p:grpSpPr>
        <p:pic>
          <p:nvPicPr>
            <p:cNvPr id="3" name="Picture 2">
              <a:extLst>
                <a:ext uri="{FF2B5EF4-FFF2-40B4-BE49-F238E27FC236}">
                  <a16:creationId xmlns:a16="http://schemas.microsoft.com/office/drawing/2014/main" id="{70F94B21-6800-4F12-82DF-CDFD951D0FDE}"/>
                </a:ext>
              </a:extLst>
            </p:cNvPr>
            <p:cNvPicPr>
              <a:picLocks noChangeAspect="1"/>
            </p:cNvPicPr>
            <p:nvPr/>
          </p:nvPicPr>
          <p:blipFill>
            <a:blip r:embed="rId2"/>
            <a:stretch>
              <a:fillRect/>
            </a:stretch>
          </p:blipFill>
          <p:spPr>
            <a:xfrm rot="16200000">
              <a:off x="-383437" y="1898995"/>
              <a:ext cx="4367751" cy="2817106"/>
            </a:xfrm>
            <a:prstGeom prst="rect">
              <a:avLst/>
            </a:prstGeom>
          </p:spPr>
        </p:pic>
        <p:pic>
          <p:nvPicPr>
            <p:cNvPr id="2" name="Picture 1">
              <a:extLst>
                <a:ext uri="{FF2B5EF4-FFF2-40B4-BE49-F238E27FC236}">
                  <a16:creationId xmlns:a16="http://schemas.microsoft.com/office/drawing/2014/main" id="{D54B9C08-D509-035E-3BFD-9895683E565A}"/>
                </a:ext>
              </a:extLst>
            </p:cNvPr>
            <p:cNvPicPr>
              <a:picLocks noChangeAspect="1"/>
            </p:cNvPicPr>
            <p:nvPr/>
          </p:nvPicPr>
          <p:blipFill>
            <a:blip r:embed="rId3"/>
            <a:stretch>
              <a:fillRect/>
            </a:stretch>
          </p:blipFill>
          <p:spPr>
            <a:xfrm rot="16200000">
              <a:off x="2433670" y="1898994"/>
              <a:ext cx="4367752" cy="2817108"/>
            </a:xfrm>
            <a:prstGeom prst="rect">
              <a:avLst/>
            </a:prstGeom>
          </p:spPr>
        </p:pic>
        <p:pic>
          <p:nvPicPr>
            <p:cNvPr id="4" name="Picture 3">
              <a:extLst>
                <a:ext uri="{FF2B5EF4-FFF2-40B4-BE49-F238E27FC236}">
                  <a16:creationId xmlns:a16="http://schemas.microsoft.com/office/drawing/2014/main" id="{BE16A96C-06A8-C7EF-8557-1CF2FB36B7F5}"/>
                </a:ext>
              </a:extLst>
            </p:cNvPr>
            <p:cNvPicPr>
              <a:picLocks noChangeAspect="1"/>
            </p:cNvPicPr>
            <p:nvPr/>
          </p:nvPicPr>
          <p:blipFill>
            <a:blip r:embed="rId4"/>
            <a:stretch>
              <a:fillRect/>
            </a:stretch>
          </p:blipFill>
          <p:spPr>
            <a:xfrm rot="16200000">
              <a:off x="5250780" y="1895524"/>
              <a:ext cx="4367749" cy="2817108"/>
            </a:xfrm>
            <a:prstGeom prst="rect">
              <a:avLst/>
            </a:prstGeom>
          </p:spPr>
        </p:pic>
        <p:pic>
          <p:nvPicPr>
            <p:cNvPr id="5" name="Picture 4">
              <a:extLst>
                <a:ext uri="{FF2B5EF4-FFF2-40B4-BE49-F238E27FC236}">
                  <a16:creationId xmlns:a16="http://schemas.microsoft.com/office/drawing/2014/main" id="{CFFE5329-047E-9A13-0D30-03D62E39926E}"/>
                </a:ext>
              </a:extLst>
            </p:cNvPr>
            <p:cNvPicPr>
              <a:picLocks noChangeAspect="1"/>
            </p:cNvPicPr>
            <p:nvPr/>
          </p:nvPicPr>
          <p:blipFill>
            <a:blip r:embed="rId5"/>
            <a:stretch>
              <a:fillRect/>
            </a:stretch>
          </p:blipFill>
          <p:spPr>
            <a:xfrm rot="16200000">
              <a:off x="8067891" y="1895525"/>
              <a:ext cx="4367751" cy="2817107"/>
            </a:xfrm>
            <a:prstGeom prst="rect">
              <a:avLst/>
            </a:prstGeom>
          </p:spPr>
        </p:pic>
      </p:grpSp>
    </p:spTree>
    <p:extLst>
      <p:ext uri="{BB962C8B-B14F-4D97-AF65-F5344CB8AC3E}">
        <p14:creationId xmlns:p14="http://schemas.microsoft.com/office/powerpoint/2010/main" val="2318308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3" name="Picture 1" descr="Image result for autumnal walk">
            <a:hlinkClick r:id="rId3"/>
            <a:extLst>
              <a:ext uri="{FF2B5EF4-FFF2-40B4-BE49-F238E27FC236}">
                <a16:creationId xmlns:a16="http://schemas.microsoft.com/office/drawing/2014/main" id="{EF090684-7C3D-4F58-B4C6-F8DB8B1C0F1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62607" y="1928220"/>
            <a:ext cx="3738562" cy="2492375"/>
          </a:xfrm>
          <a:prstGeom prst="rect">
            <a:avLst/>
          </a:prstGeom>
          <a:noFill/>
          <a:extLst>
            <a:ext uri="{909E8E84-426E-40DD-AFC4-6F175D3DCCD1}">
              <a14:hiddenFill xmlns:a14="http://schemas.microsoft.com/office/drawing/2010/main">
                <a:solidFill>
                  <a:srgbClr val="FFFFFF"/>
                </a:solidFill>
              </a14:hiddenFill>
            </a:ext>
          </a:extLst>
        </p:spPr>
      </p:pic>
      <p:sp>
        <p:nvSpPr>
          <p:cNvPr id="13" name="Arrow: Down 12">
            <a:extLst>
              <a:ext uri="{FF2B5EF4-FFF2-40B4-BE49-F238E27FC236}">
                <a16:creationId xmlns:a16="http://schemas.microsoft.com/office/drawing/2014/main" id="{15626716-406E-4A35-A66E-21071F6D2285}"/>
              </a:ext>
            </a:extLst>
          </p:cNvPr>
          <p:cNvSpPr/>
          <p:nvPr/>
        </p:nvSpPr>
        <p:spPr>
          <a:xfrm>
            <a:off x="3579994" y="1770809"/>
            <a:ext cx="185738" cy="1949450"/>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Text Box 2">
            <a:extLst>
              <a:ext uri="{FF2B5EF4-FFF2-40B4-BE49-F238E27FC236}">
                <a16:creationId xmlns:a16="http://schemas.microsoft.com/office/drawing/2014/main" id="{A164F43C-6B2C-4AE5-ABCB-851DBFE3A371}"/>
              </a:ext>
            </a:extLst>
          </p:cNvPr>
          <p:cNvSpPr txBox="1">
            <a:spLocks noChangeArrowheads="1"/>
          </p:cNvSpPr>
          <p:nvPr/>
        </p:nvSpPr>
        <p:spPr bwMode="auto">
          <a:xfrm>
            <a:off x="4480407" y="4445995"/>
            <a:ext cx="857250" cy="428625"/>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marL="0" marR="0" lvl="0" indent="0" algn="ctr" defTabSz="457200" rtl="0" eaLnBrk="1" fontAlgn="auto" latinLnBrk="0" hangingPunct="1">
              <a:lnSpc>
                <a:spcPct val="107000"/>
              </a:lnSpc>
              <a:spcBef>
                <a:spcPts val="0"/>
              </a:spcBef>
              <a:spcAft>
                <a:spcPts val="800"/>
              </a:spcAft>
              <a:buClrTx/>
              <a:buSzTx/>
              <a:buFontTx/>
              <a:buNone/>
              <a:tabLst/>
              <a:defRPr/>
            </a:pPr>
            <a:r>
              <a:rPr kumimoji="0" lang="en-GB" sz="1800" b="0" i="0" u="none" strike="noStrike" kern="1200" cap="none" spc="0" normalizeH="0" baseline="0" noProof="0">
                <a:ln>
                  <a:noFill/>
                </a:ln>
                <a:solidFill>
                  <a:srgbClr val="000000"/>
                </a:solidFill>
                <a:effectLst/>
                <a:uLnTx/>
                <a:uFillTx/>
                <a:latin typeface="Century Gothic" panose="020B0502020202020204" pitchFamily="34" charset="0"/>
                <a:ea typeface="Calibri" panose="020F0502020204030204" pitchFamily="34" charset="0"/>
                <a:cs typeface="Times New Roman" panose="02020603050405020304" pitchFamily="18" charset="0"/>
              </a:rPr>
              <a:t>Shift</a:t>
            </a:r>
            <a:endParaRPr kumimoji="0" lang="en-GB" sz="900" b="0" i="0" u="none" strike="noStrike" kern="1200" cap="none" spc="0" normalizeH="0" baseline="0" noProof="0">
              <a:ln>
                <a:noFill/>
              </a:ln>
              <a:solidFill>
                <a:srgbClr val="000000"/>
              </a:solidFill>
              <a:effectLst/>
              <a:uLnTx/>
              <a:uFillTx/>
              <a:latin typeface="Century Gothic" panose="020B0502020202020204" pitchFamily="34" charset="0"/>
              <a:ea typeface="Calibri" panose="020F0502020204030204" pitchFamily="34" charset="0"/>
              <a:cs typeface="Times New Roman" panose="02020603050405020304" pitchFamily="18" charset="0"/>
            </a:endParaRPr>
          </a:p>
        </p:txBody>
      </p:sp>
      <p:sp>
        <p:nvSpPr>
          <p:cNvPr id="15" name="Arrow: Right 14">
            <a:extLst>
              <a:ext uri="{FF2B5EF4-FFF2-40B4-BE49-F238E27FC236}">
                <a16:creationId xmlns:a16="http://schemas.microsoft.com/office/drawing/2014/main" id="{7A56F287-659E-40B9-ACEB-2331E5CCE7E2}"/>
              </a:ext>
            </a:extLst>
          </p:cNvPr>
          <p:cNvSpPr/>
          <p:nvPr/>
        </p:nvSpPr>
        <p:spPr>
          <a:xfrm>
            <a:off x="1721332" y="4489252"/>
            <a:ext cx="2759075" cy="363537"/>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Oval 15">
            <a:extLst>
              <a:ext uri="{FF2B5EF4-FFF2-40B4-BE49-F238E27FC236}">
                <a16:creationId xmlns:a16="http://schemas.microsoft.com/office/drawing/2014/main" id="{0EDB7973-EA51-4BAD-AE8C-2A097770C606}"/>
              </a:ext>
            </a:extLst>
          </p:cNvPr>
          <p:cNvSpPr/>
          <p:nvPr/>
        </p:nvSpPr>
        <p:spPr>
          <a:xfrm>
            <a:off x="2607254" y="2554195"/>
            <a:ext cx="382587" cy="350837"/>
          </a:xfrm>
          <a:prstGeom prst="ellipse">
            <a:avLst/>
          </a:prstGeom>
          <a:noFill/>
          <a:ln w="76200"/>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7" name="Arrow: Down 16">
            <a:extLst>
              <a:ext uri="{FF2B5EF4-FFF2-40B4-BE49-F238E27FC236}">
                <a16:creationId xmlns:a16="http://schemas.microsoft.com/office/drawing/2014/main" id="{B46FC742-346F-4DE3-AD20-FC1B4A192438}"/>
              </a:ext>
            </a:extLst>
          </p:cNvPr>
          <p:cNvSpPr/>
          <p:nvPr/>
        </p:nvSpPr>
        <p:spPr>
          <a:xfrm rot="19994254">
            <a:off x="2470729" y="1715995"/>
            <a:ext cx="182562" cy="882650"/>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Text Box 2">
            <a:extLst>
              <a:ext uri="{FF2B5EF4-FFF2-40B4-BE49-F238E27FC236}">
                <a16:creationId xmlns:a16="http://schemas.microsoft.com/office/drawing/2014/main" id="{C3B7D684-4A5C-4E9E-99B9-254939576E83}"/>
              </a:ext>
            </a:extLst>
          </p:cNvPr>
          <p:cNvSpPr txBox="1">
            <a:spLocks noChangeArrowheads="1"/>
          </p:cNvSpPr>
          <p:nvPr/>
        </p:nvSpPr>
        <p:spPr bwMode="auto">
          <a:xfrm>
            <a:off x="3210407" y="1329732"/>
            <a:ext cx="939800" cy="428625"/>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marL="0" marR="0" lvl="0" indent="0" algn="ctr" defTabSz="457200" rtl="0" eaLnBrk="1" fontAlgn="auto" latinLnBrk="0" hangingPunct="1">
              <a:lnSpc>
                <a:spcPct val="107000"/>
              </a:lnSpc>
              <a:spcBef>
                <a:spcPts val="0"/>
              </a:spcBef>
              <a:spcAft>
                <a:spcPts val="800"/>
              </a:spcAft>
              <a:buClrTx/>
              <a:buSzTx/>
              <a:buFontTx/>
              <a:buNone/>
              <a:tabLst/>
              <a:defRPr/>
            </a:pPr>
            <a:r>
              <a:rPr kumimoji="0" lang="en-GB" sz="1800" b="0" i="0" u="none" strike="noStrike" kern="1200" cap="none" spc="0" normalizeH="0" baseline="0" noProof="0">
                <a:ln>
                  <a:noFill/>
                </a:ln>
                <a:solidFill>
                  <a:srgbClr val="000000"/>
                </a:solidFill>
                <a:effectLst/>
                <a:uLnTx/>
                <a:uFillTx/>
                <a:latin typeface="Century Gothic" panose="020B0502020202020204" pitchFamily="34" charset="0"/>
                <a:ea typeface="Calibri" panose="020F0502020204030204" pitchFamily="34" charset="0"/>
                <a:cs typeface="Times New Roman" panose="02020603050405020304" pitchFamily="18" charset="0"/>
              </a:rPr>
              <a:t>Drop</a:t>
            </a:r>
            <a:endParaRPr kumimoji="0" lang="en-GB" sz="900" b="0" i="0" u="none" strike="noStrike" kern="1200" cap="none" spc="0" normalizeH="0" baseline="0" noProof="0">
              <a:ln>
                <a:noFill/>
              </a:ln>
              <a:solidFill>
                <a:srgbClr val="000000"/>
              </a:solidFill>
              <a:effectLst/>
              <a:uLnTx/>
              <a:uFillTx/>
              <a:latin typeface="Century Gothic" panose="020B0502020202020204" pitchFamily="34" charset="0"/>
              <a:ea typeface="Calibri" panose="020F0502020204030204" pitchFamily="34" charset="0"/>
              <a:cs typeface="Times New Roman" panose="02020603050405020304" pitchFamily="18" charset="0"/>
            </a:endParaRPr>
          </a:p>
        </p:txBody>
      </p:sp>
      <p:sp>
        <p:nvSpPr>
          <p:cNvPr id="19" name="Text Box 2">
            <a:extLst>
              <a:ext uri="{FF2B5EF4-FFF2-40B4-BE49-F238E27FC236}">
                <a16:creationId xmlns:a16="http://schemas.microsoft.com/office/drawing/2014/main" id="{60DC4885-400E-4354-B3D4-DF1BE3A36BE5}"/>
              </a:ext>
            </a:extLst>
          </p:cNvPr>
          <p:cNvSpPr txBox="1">
            <a:spLocks noChangeArrowheads="1"/>
          </p:cNvSpPr>
          <p:nvPr/>
        </p:nvSpPr>
        <p:spPr bwMode="auto">
          <a:xfrm rot="1750734">
            <a:off x="4562385" y="1366938"/>
            <a:ext cx="1422788" cy="461962"/>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marL="0" marR="0" lvl="0" indent="0" algn="ctr" defTabSz="457200" rtl="0" eaLnBrk="1" fontAlgn="auto" latinLnBrk="0" hangingPunct="1">
              <a:lnSpc>
                <a:spcPct val="107000"/>
              </a:lnSpc>
              <a:spcBef>
                <a:spcPts val="0"/>
              </a:spcBef>
              <a:spcAft>
                <a:spcPts val="800"/>
              </a:spcAft>
              <a:buClrTx/>
              <a:buSzTx/>
              <a:buFontTx/>
              <a:buNone/>
              <a:tabLst/>
              <a:defRPr/>
            </a:pPr>
            <a:r>
              <a:rPr kumimoji="0" lang="en-GB" sz="1800" b="0" i="0" u="none" strike="noStrike" kern="1200" cap="none" spc="0" normalizeH="0" baseline="0" noProof="0">
                <a:ln>
                  <a:noFill/>
                </a:ln>
                <a:solidFill>
                  <a:srgbClr val="000000"/>
                </a:solidFill>
                <a:effectLst/>
                <a:uLnTx/>
                <a:uFillTx/>
                <a:latin typeface="Century Gothic" panose="020B0502020202020204" pitchFamily="34" charset="0"/>
                <a:ea typeface="Calibri" panose="020F0502020204030204" pitchFamily="34" charset="0"/>
                <a:cs typeface="Times New Roman" panose="02020603050405020304" pitchFamily="18" charset="0"/>
              </a:rPr>
              <a:t>Zoom out</a:t>
            </a:r>
            <a:endParaRPr kumimoji="0" lang="en-GB" sz="900" b="0" i="0" u="none" strike="noStrike" kern="1200" cap="none" spc="0" normalizeH="0" baseline="0" noProof="0">
              <a:ln>
                <a:noFill/>
              </a:ln>
              <a:solidFill>
                <a:srgbClr val="000000"/>
              </a:solidFill>
              <a:effectLst/>
              <a:uLnTx/>
              <a:uFillTx/>
              <a:latin typeface="Century Gothic" panose="020B0502020202020204" pitchFamily="34" charset="0"/>
              <a:ea typeface="Calibri" panose="020F0502020204030204" pitchFamily="34" charset="0"/>
              <a:cs typeface="Times New Roman" panose="02020603050405020304" pitchFamily="18" charset="0"/>
            </a:endParaRPr>
          </a:p>
        </p:txBody>
      </p:sp>
      <p:sp>
        <p:nvSpPr>
          <p:cNvPr id="20" name="Text Box 2">
            <a:extLst>
              <a:ext uri="{FF2B5EF4-FFF2-40B4-BE49-F238E27FC236}">
                <a16:creationId xmlns:a16="http://schemas.microsoft.com/office/drawing/2014/main" id="{7FF96E82-F34B-4BC2-A056-E836C1D4BC5D}"/>
              </a:ext>
            </a:extLst>
          </p:cNvPr>
          <p:cNvSpPr txBox="1">
            <a:spLocks noChangeArrowheads="1"/>
          </p:cNvSpPr>
          <p:nvPr/>
        </p:nvSpPr>
        <p:spPr bwMode="auto">
          <a:xfrm rot="19769089">
            <a:off x="1772132" y="1286870"/>
            <a:ext cx="1120775" cy="460375"/>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marL="0" marR="0" lvl="0" indent="0" algn="ctr" defTabSz="457200" rtl="0" eaLnBrk="1" fontAlgn="auto" latinLnBrk="0" hangingPunct="1">
              <a:lnSpc>
                <a:spcPct val="107000"/>
              </a:lnSpc>
              <a:spcBef>
                <a:spcPts val="0"/>
              </a:spcBef>
              <a:spcAft>
                <a:spcPts val="800"/>
              </a:spcAft>
              <a:buClrTx/>
              <a:buSzTx/>
              <a:buFontTx/>
              <a:buNone/>
              <a:tabLst/>
              <a:defRPr/>
            </a:pPr>
            <a:r>
              <a:rPr kumimoji="0" lang="en-GB" sz="1800" b="0" i="0" u="none" strike="noStrike" kern="1200" cap="none" spc="0" normalizeH="0" baseline="0" noProof="0">
                <a:ln>
                  <a:noFill/>
                </a:ln>
                <a:solidFill>
                  <a:srgbClr val="000000"/>
                </a:solidFill>
                <a:effectLst/>
                <a:uLnTx/>
                <a:uFillTx/>
                <a:latin typeface="Century Gothic" panose="020B0502020202020204" pitchFamily="34" charset="0"/>
                <a:ea typeface="Calibri" panose="020F0502020204030204" pitchFamily="34" charset="0"/>
                <a:cs typeface="Times New Roman" panose="02020603050405020304" pitchFamily="18" charset="0"/>
              </a:rPr>
              <a:t>Zoom in</a:t>
            </a:r>
            <a:endParaRPr kumimoji="0" lang="en-GB" sz="900" b="0" i="0" u="none" strike="noStrike" kern="1200" cap="none" spc="0" normalizeH="0" baseline="0" noProof="0">
              <a:ln>
                <a:noFill/>
              </a:ln>
              <a:solidFill>
                <a:prstClr val="white"/>
              </a:solidFill>
              <a:effectLst/>
              <a:uLnTx/>
              <a:uFillTx/>
              <a:latin typeface="Century Gothic" panose="020B0502020202020204" pitchFamily="34" charset="0"/>
              <a:ea typeface="Calibri" panose="020F0502020204030204" pitchFamily="34" charset="0"/>
              <a:cs typeface="Times New Roman" panose="02020603050405020304" pitchFamily="18" charset="0"/>
            </a:endParaRPr>
          </a:p>
        </p:txBody>
      </p:sp>
      <p:graphicFrame>
        <p:nvGraphicFramePr>
          <p:cNvPr id="21" name="Table 20">
            <a:extLst>
              <a:ext uri="{FF2B5EF4-FFF2-40B4-BE49-F238E27FC236}">
                <a16:creationId xmlns:a16="http://schemas.microsoft.com/office/drawing/2014/main" id="{F898EBAB-2C83-42BF-91A0-6F862F37C65B}"/>
              </a:ext>
            </a:extLst>
          </p:cNvPr>
          <p:cNvGraphicFramePr>
            <a:graphicFrameLocks noGrp="1"/>
          </p:cNvGraphicFramePr>
          <p:nvPr/>
        </p:nvGraphicFramePr>
        <p:xfrm>
          <a:off x="6513853" y="1928220"/>
          <a:ext cx="4367349" cy="2622360"/>
        </p:xfrm>
        <a:graphic>
          <a:graphicData uri="http://schemas.openxmlformats.org/drawingml/2006/table">
            <a:tbl>
              <a:tblPr firstRow="1" firstCol="1" bandRow="1"/>
              <a:tblGrid>
                <a:gridCol w="4367349">
                  <a:extLst>
                    <a:ext uri="{9D8B030D-6E8A-4147-A177-3AD203B41FA5}">
                      <a16:colId xmlns:a16="http://schemas.microsoft.com/office/drawing/2014/main" val="3736968243"/>
                    </a:ext>
                  </a:extLst>
                </a:gridCol>
              </a:tblGrid>
              <a:tr h="336550">
                <a:tc>
                  <a:txBody>
                    <a:bodyPr/>
                    <a:lstStyle/>
                    <a:p>
                      <a:pPr algn="ctr">
                        <a:lnSpc>
                          <a:spcPct val="107000"/>
                        </a:lnSpc>
                        <a:spcAft>
                          <a:spcPts val="0"/>
                        </a:spcAft>
                      </a:pPr>
                      <a:r>
                        <a:rPr lang="en-GB" sz="4400">
                          <a:solidFill>
                            <a:schemeClr val="tx1"/>
                          </a:solidFill>
                          <a:effectLst/>
                          <a:latin typeface="Delicious Adventures" pitchFamily="2" charset="0"/>
                          <a:ea typeface="Calibri" panose="020F0502020204030204" pitchFamily="34" charset="0"/>
                          <a:cs typeface="Times New Roman" panose="02020603050405020304" pitchFamily="18" charset="0"/>
                        </a:rPr>
                        <a:t>Drop</a:t>
                      </a:r>
                      <a:endParaRPr lang="en-GB" sz="2400">
                        <a:solidFill>
                          <a:schemeClr val="tx1"/>
                        </a:solidFill>
                        <a:effectLst/>
                        <a:latin typeface="Delicious Adventures"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33471205"/>
                  </a:ext>
                </a:extLst>
              </a:tr>
              <a:tr h="673100">
                <a:tc>
                  <a:txBody>
                    <a:bodyPr/>
                    <a:lstStyle/>
                    <a:p>
                      <a:pPr algn="ctr">
                        <a:lnSpc>
                          <a:spcPct val="107000"/>
                        </a:lnSpc>
                        <a:spcAft>
                          <a:spcPts val="0"/>
                        </a:spcAft>
                      </a:pPr>
                      <a:r>
                        <a:rPr lang="en-GB" sz="240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rPr>
                        <a:t>Drop the reader into the picture by describing the immediate surroundings. Provide detailed imagery and use figurative language</a:t>
                      </a:r>
                      <a:endParaRPr lang="en-GB" sz="24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24322641"/>
                  </a:ext>
                </a:extLst>
              </a:tr>
            </a:tbl>
          </a:graphicData>
        </a:graphic>
      </p:graphicFrame>
    </p:spTree>
    <p:extLst>
      <p:ext uri="{BB962C8B-B14F-4D97-AF65-F5344CB8AC3E}">
        <p14:creationId xmlns:p14="http://schemas.microsoft.com/office/powerpoint/2010/main" val="10011580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ppt_x"/>
                                          </p:val>
                                        </p:tav>
                                        <p:tav tm="100000">
                                          <p:val>
                                            <p:strVal val="#ppt_x"/>
                                          </p:val>
                                        </p:tav>
                                      </p:tavLst>
                                    </p:anim>
                                    <p:anim calcmode="lin" valueType="num">
                                      <p:cBhvr additive="base">
                                        <p:cTn id="12" dur="500" fill="hold"/>
                                        <p:tgtEl>
                                          <p:spTgt spid="18"/>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fill="hold"/>
                                        <p:tgtEl>
                                          <p:spTgt spid="14"/>
                                        </p:tgtEl>
                                        <p:attrNameLst>
                                          <p:attrName>ppt_x</p:attrName>
                                        </p:attrNameLst>
                                      </p:cBhvr>
                                      <p:tavLst>
                                        <p:tav tm="0">
                                          <p:val>
                                            <p:strVal val="0-#ppt_w/2"/>
                                          </p:val>
                                        </p:tav>
                                        <p:tav tm="100000">
                                          <p:val>
                                            <p:strVal val="#ppt_x"/>
                                          </p:val>
                                        </p:tav>
                                      </p:tavLst>
                                    </p:anim>
                                    <p:anim calcmode="lin" valueType="num">
                                      <p:cBhvr additive="base">
                                        <p:cTn id="18" dur="500" fill="hold"/>
                                        <p:tgtEl>
                                          <p:spTgt spid="14"/>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additive="base">
                                        <p:cTn id="21" dur="500" fill="hold"/>
                                        <p:tgtEl>
                                          <p:spTgt spid="15"/>
                                        </p:tgtEl>
                                        <p:attrNameLst>
                                          <p:attrName>ppt_x</p:attrName>
                                        </p:attrNameLst>
                                      </p:cBhvr>
                                      <p:tavLst>
                                        <p:tav tm="0">
                                          <p:val>
                                            <p:strVal val="0-#ppt_w/2"/>
                                          </p:val>
                                        </p:tav>
                                        <p:tav tm="100000">
                                          <p:val>
                                            <p:strVal val="#ppt_x"/>
                                          </p:val>
                                        </p:tav>
                                      </p:tavLst>
                                    </p:anim>
                                    <p:anim calcmode="lin" valueType="num">
                                      <p:cBhvr additive="base">
                                        <p:cTn id="22"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9"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additive="base">
                                        <p:cTn id="27" dur="500" fill="hold"/>
                                        <p:tgtEl>
                                          <p:spTgt spid="20"/>
                                        </p:tgtEl>
                                        <p:attrNameLst>
                                          <p:attrName>ppt_x</p:attrName>
                                        </p:attrNameLst>
                                      </p:cBhvr>
                                      <p:tavLst>
                                        <p:tav tm="0">
                                          <p:val>
                                            <p:strVal val="0-#ppt_w/2"/>
                                          </p:val>
                                        </p:tav>
                                        <p:tav tm="100000">
                                          <p:val>
                                            <p:strVal val="#ppt_x"/>
                                          </p:val>
                                        </p:tav>
                                      </p:tavLst>
                                    </p:anim>
                                    <p:anim calcmode="lin" valueType="num">
                                      <p:cBhvr additive="base">
                                        <p:cTn id="28" dur="500" fill="hold"/>
                                        <p:tgtEl>
                                          <p:spTgt spid="20"/>
                                        </p:tgtEl>
                                        <p:attrNameLst>
                                          <p:attrName>ppt_y</p:attrName>
                                        </p:attrNameLst>
                                      </p:cBhvr>
                                      <p:tavLst>
                                        <p:tav tm="0">
                                          <p:val>
                                            <p:strVal val="0-#ppt_h/2"/>
                                          </p:val>
                                        </p:tav>
                                        <p:tav tm="100000">
                                          <p:val>
                                            <p:strVal val="#ppt_y"/>
                                          </p:val>
                                        </p:tav>
                                      </p:tavLst>
                                    </p:anim>
                                  </p:childTnLst>
                                </p:cTn>
                              </p:par>
                              <p:par>
                                <p:cTn id="29" presetID="2" presetClass="entr" presetSubtype="9"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500" fill="hold"/>
                                        <p:tgtEl>
                                          <p:spTgt spid="17"/>
                                        </p:tgtEl>
                                        <p:attrNameLst>
                                          <p:attrName>ppt_x</p:attrName>
                                        </p:attrNameLst>
                                      </p:cBhvr>
                                      <p:tavLst>
                                        <p:tav tm="0">
                                          <p:val>
                                            <p:strVal val="0-#ppt_w/2"/>
                                          </p:val>
                                        </p:tav>
                                        <p:tav tm="100000">
                                          <p:val>
                                            <p:strVal val="#ppt_x"/>
                                          </p:val>
                                        </p:tav>
                                      </p:tavLst>
                                    </p:anim>
                                    <p:anim calcmode="lin" valueType="num">
                                      <p:cBhvr additive="base">
                                        <p:cTn id="32" dur="500" fill="hold"/>
                                        <p:tgtEl>
                                          <p:spTgt spid="17"/>
                                        </p:tgtEl>
                                        <p:attrNameLst>
                                          <p:attrName>ppt_y</p:attrName>
                                        </p:attrNameLst>
                                      </p:cBhvr>
                                      <p:tavLst>
                                        <p:tav tm="0">
                                          <p:val>
                                            <p:strVal val="0-#ppt_h/2"/>
                                          </p:val>
                                        </p:tav>
                                        <p:tav tm="100000">
                                          <p:val>
                                            <p:strVal val="#ppt_y"/>
                                          </p:val>
                                        </p:tav>
                                      </p:tavLst>
                                    </p:anim>
                                  </p:childTnLst>
                                </p:cTn>
                              </p:par>
                              <p:par>
                                <p:cTn id="33" presetID="2" presetClass="entr" presetSubtype="9" fill="hold" grpId="0" nodeType="with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additive="base">
                                        <p:cTn id="35" dur="500" fill="hold"/>
                                        <p:tgtEl>
                                          <p:spTgt spid="16"/>
                                        </p:tgtEl>
                                        <p:attrNameLst>
                                          <p:attrName>ppt_x</p:attrName>
                                        </p:attrNameLst>
                                      </p:cBhvr>
                                      <p:tavLst>
                                        <p:tav tm="0">
                                          <p:val>
                                            <p:strVal val="0-#ppt_w/2"/>
                                          </p:val>
                                        </p:tav>
                                        <p:tav tm="100000">
                                          <p:val>
                                            <p:strVal val="#ppt_x"/>
                                          </p:val>
                                        </p:tav>
                                      </p:tavLst>
                                    </p:anim>
                                    <p:anim calcmode="lin" valueType="num">
                                      <p:cBhvr additive="base">
                                        <p:cTn id="36" dur="500" fill="hold"/>
                                        <p:tgtEl>
                                          <p:spTgt spid="16"/>
                                        </p:tgtEl>
                                        <p:attrNameLst>
                                          <p:attrName>ppt_y</p:attrName>
                                        </p:attrNameLst>
                                      </p:cBhvr>
                                      <p:tavLst>
                                        <p:tav tm="0">
                                          <p:val>
                                            <p:strVal val="0-#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52" presetClass="entr" presetSubtype="0" fill="hold" grpId="0" nodeType="clickEffect">
                                  <p:stCondLst>
                                    <p:cond delay="0"/>
                                  </p:stCondLst>
                                  <p:childTnLst>
                                    <p:set>
                                      <p:cBhvr>
                                        <p:cTn id="40" dur="1" fill="hold">
                                          <p:stCondLst>
                                            <p:cond delay="0"/>
                                          </p:stCondLst>
                                        </p:cTn>
                                        <p:tgtEl>
                                          <p:spTgt spid="19"/>
                                        </p:tgtEl>
                                        <p:attrNameLst>
                                          <p:attrName>style.visibility</p:attrName>
                                        </p:attrNameLst>
                                      </p:cBhvr>
                                      <p:to>
                                        <p:strVal val="visible"/>
                                      </p:to>
                                    </p:set>
                                    <p:animScale>
                                      <p:cBhvr>
                                        <p:cTn id="41"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2" dur="1000" decel="50000" fill="hold">
                                          <p:stCondLst>
                                            <p:cond delay="0"/>
                                          </p:stCondLst>
                                        </p:cTn>
                                        <p:tgtEl>
                                          <p:spTgt spid="19"/>
                                        </p:tgtEl>
                                        <p:attrNameLst>
                                          <p:attrName>ppt_x</p:attrName>
                                          <p:attrName>ppt_y</p:attrName>
                                        </p:attrNameLst>
                                      </p:cBhvr>
                                    </p:animMotion>
                                    <p:animEffect transition="in" filter="fade">
                                      <p:cBhvr>
                                        <p:cTn id="43" dur="1000"/>
                                        <p:tgtEl>
                                          <p:spTgt spid="19"/>
                                        </p:tgtEl>
                                      </p:cBhvr>
                                    </p:animEffect>
                                  </p:childTnLst>
                                </p:cTn>
                              </p:par>
                            </p:childTnLst>
                          </p:cTn>
                        </p:par>
                      </p:childTnLst>
                    </p:cTn>
                  </p:par>
                  <p:par>
                    <p:cTn id="44" fill="hold">
                      <p:stCondLst>
                        <p:cond delay="indefinite"/>
                      </p:stCondLst>
                      <p:childTnLst>
                        <p:par>
                          <p:cTn id="45" fill="hold">
                            <p:stCondLst>
                              <p:cond delay="0"/>
                            </p:stCondLst>
                            <p:childTnLst>
                              <p:par>
                                <p:cTn id="46" presetID="31" presetClass="entr" presetSubtype="0" fill="hold" nodeType="clickEffect">
                                  <p:stCondLst>
                                    <p:cond delay="0"/>
                                  </p:stCondLst>
                                  <p:childTnLst>
                                    <p:set>
                                      <p:cBhvr>
                                        <p:cTn id="47" dur="1" fill="hold">
                                          <p:stCondLst>
                                            <p:cond delay="0"/>
                                          </p:stCondLst>
                                        </p:cTn>
                                        <p:tgtEl>
                                          <p:spTgt spid="21"/>
                                        </p:tgtEl>
                                        <p:attrNameLst>
                                          <p:attrName>style.visibility</p:attrName>
                                        </p:attrNameLst>
                                      </p:cBhvr>
                                      <p:to>
                                        <p:strVal val="visible"/>
                                      </p:to>
                                    </p:set>
                                    <p:anim calcmode="lin" valueType="num">
                                      <p:cBhvr>
                                        <p:cTn id="48" dur="1000" fill="hold"/>
                                        <p:tgtEl>
                                          <p:spTgt spid="21"/>
                                        </p:tgtEl>
                                        <p:attrNameLst>
                                          <p:attrName>ppt_w</p:attrName>
                                        </p:attrNameLst>
                                      </p:cBhvr>
                                      <p:tavLst>
                                        <p:tav tm="0">
                                          <p:val>
                                            <p:fltVal val="0"/>
                                          </p:val>
                                        </p:tav>
                                        <p:tav tm="100000">
                                          <p:val>
                                            <p:strVal val="#ppt_w"/>
                                          </p:val>
                                        </p:tav>
                                      </p:tavLst>
                                    </p:anim>
                                    <p:anim calcmode="lin" valueType="num">
                                      <p:cBhvr>
                                        <p:cTn id="49" dur="1000" fill="hold"/>
                                        <p:tgtEl>
                                          <p:spTgt spid="21"/>
                                        </p:tgtEl>
                                        <p:attrNameLst>
                                          <p:attrName>ppt_h</p:attrName>
                                        </p:attrNameLst>
                                      </p:cBhvr>
                                      <p:tavLst>
                                        <p:tav tm="0">
                                          <p:val>
                                            <p:fltVal val="0"/>
                                          </p:val>
                                        </p:tav>
                                        <p:tav tm="100000">
                                          <p:val>
                                            <p:strVal val="#ppt_h"/>
                                          </p:val>
                                        </p:tav>
                                      </p:tavLst>
                                    </p:anim>
                                    <p:anim calcmode="lin" valueType="num">
                                      <p:cBhvr>
                                        <p:cTn id="50" dur="1000" fill="hold"/>
                                        <p:tgtEl>
                                          <p:spTgt spid="21"/>
                                        </p:tgtEl>
                                        <p:attrNameLst>
                                          <p:attrName>style.rotation</p:attrName>
                                        </p:attrNameLst>
                                      </p:cBhvr>
                                      <p:tavLst>
                                        <p:tav tm="0">
                                          <p:val>
                                            <p:fltVal val="90"/>
                                          </p:val>
                                        </p:tav>
                                        <p:tav tm="100000">
                                          <p:val>
                                            <p:fltVal val="0"/>
                                          </p:val>
                                        </p:tav>
                                      </p:tavLst>
                                    </p:anim>
                                    <p:animEffect transition="in" filter="fade">
                                      <p:cBhvr>
                                        <p:cTn id="51"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animBg="1"/>
      <p:bldP spid="18" grpId="0" animBg="1"/>
      <p:bldP spid="19" grpId="0" animBg="1"/>
      <p:bldP spid="2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3" name="Picture 1" descr="Image result for autumnal walk">
            <a:hlinkClick r:id="rId2"/>
            <a:extLst>
              <a:ext uri="{FF2B5EF4-FFF2-40B4-BE49-F238E27FC236}">
                <a16:creationId xmlns:a16="http://schemas.microsoft.com/office/drawing/2014/main" id="{EF090684-7C3D-4F58-B4C6-F8DB8B1C0F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0258" y="2070042"/>
            <a:ext cx="3738562" cy="2492375"/>
          </a:xfrm>
          <a:prstGeom prst="rect">
            <a:avLst/>
          </a:prstGeom>
          <a:noFill/>
          <a:extLst>
            <a:ext uri="{909E8E84-426E-40DD-AFC4-6F175D3DCCD1}">
              <a14:hiddenFill xmlns:a14="http://schemas.microsoft.com/office/drawing/2010/main">
                <a:solidFill>
                  <a:srgbClr val="FFFFFF"/>
                </a:solidFill>
              </a14:hiddenFill>
            </a:ext>
          </a:extLst>
        </p:spPr>
      </p:pic>
      <p:sp>
        <p:nvSpPr>
          <p:cNvPr id="13" name="Arrow: Down 12">
            <a:extLst>
              <a:ext uri="{FF2B5EF4-FFF2-40B4-BE49-F238E27FC236}">
                <a16:creationId xmlns:a16="http://schemas.microsoft.com/office/drawing/2014/main" id="{15626716-406E-4A35-A66E-21071F6D2285}"/>
              </a:ext>
            </a:extLst>
          </p:cNvPr>
          <p:cNvSpPr/>
          <p:nvPr/>
        </p:nvSpPr>
        <p:spPr>
          <a:xfrm>
            <a:off x="3767645" y="1912631"/>
            <a:ext cx="185738" cy="1949450"/>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Text Box 2">
            <a:extLst>
              <a:ext uri="{FF2B5EF4-FFF2-40B4-BE49-F238E27FC236}">
                <a16:creationId xmlns:a16="http://schemas.microsoft.com/office/drawing/2014/main" id="{A164F43C-6B2C-4AE5-ABCB-851DBFE3A371}"/>
              </a:ext>
            </a:extLst>
          </p:cNvPr>
          <p:cNvSpPr txBox="1">
            <a:spLocks noChangeArrowheads="1"/>
          </p:cNvSpPr>
          <p:nvPr/>
        </p:nvSpPr>
        <p:spPr bwMode="auto">
          <a:xfrm>
            <a:off x="4668058" y="4587817"/>
            <a:ext cx="857250" cy="428625"/>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marL="0" marR="0" lvl="0" indent="0" algn="ctr" defTabSz="457200" rtl="0" eaLnBrk="1" fontAlgn="auto" latinLnBrk="0" hangingPunct="1">
              <a:lnSpc>
                <a:spcPct val="107000"/>
              </a:lnSpc>
              <a:spcBef>
                <a:spcPts val="0"/>
              </a:spcBef>
              <a:spcAft>
                <a:spcPts val="800"/>
              </a:spcAft>
              <a:buClrTx/>
              <a:buSzTx/>
              <a:buFontTx/>
              <a:buNone/>
              <a:tabLst/>
              <a:defRPr/>
            </a:pPr>
            <a:r>
              <a:rPr kumimoji="0" lang="en-GB" sz="1800" b="0" i="0" u="none" strike="noStrike" kern="1200" cap="none" spc="0" normalizeH="0" baseline="0" noProof="0">
                <a:ln>
                  <a:noFill/>
                </a:ln>
                <a:solidFill>
                  <a:srgbClr val="000000"/>
                </a:solidFill>
                <a:effectLst/>
                <a:uLnTx/>
                <a:uFillTx/>
                <a:latin typeface="Century Gothic" panose="020B0502020202020204" pitchFamily="34" charset="0"/>
                <a:ea typeface="Calibri" panose="020F0502020204030204" pitchFamily="34" charset="0"/>
                <a:cs typeface="Times New Roman" panose="02020603050405020304" pitchFamily="18" charset="0"/>
              </a:rPr>
              <a:t>Shift</a:t>
            </a:r>
            <a:endParaRPr kumimoji="0" lang="en-GB" sz="900" b="0" i="0" u="none" strike="noStrike" kern="1200" cap="none" spc="0" normalizeH="0" baseline="0" noProof="0">
              <a:ln>
                <a:noFill/>
              </a:ln>
              <a:solidFill>
                <a:srgbClr val="000000"/>
              </a:solidFill>
              <a:effectLst/>
              <a:uLnTx/>
              <a:uFillTx/>
              <a:latin typeface="Century Gothic" panose="020B0502020202020204" pitchFamily="34" charset="0"/>
              <a:ea typeface="Calibri" panose="020F0502020204030204" pitchFamily="34" charset="0"/>
              <a:cs typeface="Times New Roman" panose="02020603050405020304" pitchFamily="18" charset="0"/>
            </a:endParaRPr>
          </a:p>
        </p:txBody>
      </p:sp>
      <p:sp>
        <p:nvSpPr>
          <p:cNvPr id="15" name="Arrow: Right 14">
            <a:extLst>
              <a:ext uri="{FF2B5EF4-FFF2-40B4-BE49-F238E27FC236}">
                <a16:creationId xmlns:a16="http://schemas.microsoft.com/office/drawing/2014/main" id="{7A56F287-659E-40B9-ACEB-2331E5CCE7E2}"/>
              </a:ext>
            </a:extLst>
          </p:cNvPr>
          <p:cNvSpPr/>
          <p:nvPr/>
        </p:nvSpPr>
        <p:spPr>
          <a:xfrm>
            <a:off x="1908983" y="4631074"/>
            <a:ext cx="2759075" cy="363537"/>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Oval 15">
            <a:extLst>
              <a:ext uri="{FF2B5EF4-FFF2-40B4-BE49-F238E27FC236}">
                <a16:creationId xmlns:a16="http://schemas.microsoft.com/office/drawing/2014/main" id="{0EDB7973-EA51-4BAD-AE8C-2A097770C606}"/>
              </a:ext>
            </a:extLst>
          </p:cNvPr>
          <p:cNvSpPr/>
          <p:nvPr/>
        </p:nvSpPr>
        <p:spPr>
          <a:xfrm>
            <a:off x="2794905" y="2696017"/>
            <a:ext cx="382587" cy="350837"/>
          </a:xfrm>
          <a:prstGeom prst="ellipse">
            <a:avLst/>
          </a:prstGeom>
          <a:noFill/>
          <a:ln w="76200"/>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7" name="Arrow: Down 16">
            <a:extLst>
              <a:ext uri="{FF2B5EF4-FFF2-40B4-BE49-F238E27FC236}">
                <a16:creationId xmlns:a16="http://schemas.microsoft.com/office/drawing/2014/main" id="{B46FC742-346F-4DE3-AD20-FC1B4A192438}"/>
              </a:ext>
            </a:extLst>
          </p:cNvPr>
          <p:cNvSpPr/>
          <p:nvPr/>
        </p:nvSpPr>
        <p:spPr>
          <a:xfrm rot="19994254">
            <a:off x="2658380" y="1857817"/>
            <a:ext cx="182562" cy="882650"/>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Text Box 2">
            <a:extLst>
              <a:ext uri="{FF2B5EF4-FFF2-40B4-BE49-F238E27FC236}">
                <a16:creationId xmlns:a16="http://schemas.microsoft.com/office/drawing/2014/main" id="{C3B7D684-4A5C-4E9E-99B9-254939576E83}"/>
              </a:ext>
            </a:extLst>
          </p:cNvPr>
          <p:cNvSpPr txBox="1">
            <a:spLocks noChangeArrowheads="1"/>
          </p:cNvSpPr>
          <p:nvPr/>
        </p:nvSpPr>
        <p:spPr bwMode="auto">
          <a:xfrm>
            <a:off x="3398058" y="1471554"/>
            <a:ext cx="939800" cy="428625"/>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marL="0" marR="0" lvl="0" indent="0" algn="ctr" defTabSz="457200" rtl="0" eaLnBrk="1" fontAlgn="auto" latinLnBrk="0" hangingPunct="1">
              <a:lnSpc>
                <a:spcPct val="107000"/>
              </a:lnSpc>
              <a:spcBef>
                <a:spcPts val="0"/>
              </a:spcBef>
              <a:spcAft>
                <a:spcPts val="800"/>
              </a:spcAft>
              <a:buClrTx/>
              <a:buSzTx/>
              <a:buFontTx/>
              <a:buNone/>
              <a:tabLst/>
              <a:defRPr/>
            </a:pPr>
            <a:r>
              <a:rPr kumimoji="0" lang="en-GB" sz="1800" b="0" i="0" u="none" strike="noStrike" kern="1200" cap="none" spc="0" normalizeH="0" baseline="0" noProof="0">
                <a:ln>
                  <a:noFill/>
                </a:ln>
                <a:solidFill>
                  <a:srgbClr val="000000"/>
                </a:solidFill>
                <a:effectLst/>
                <a:uLnTx/>
                <a:uFillTx/>
                <a:latin typeface="Century Gothic" panose="020B0502020202020204" pitchFamily="34" charset="0"/>
                <a:ea typeface="Calibri" panose="020F0502020204030204" pitchFamily="34" charset="0"/>
                <a:cs typeface="Times New Roman" panose="02020603050405020304" pitchFamily="18" charset="0"/>
              </a:rPr>
              <a:t>Drop</a:t>
            </a:r>
            <a:endParaRPr kumimoji="0" lang="en-GB" sz="900" b="0" i="0" u="none" strike="noStrike" kern="1200" cap="none" spc="0" normalizeH="0" baseline="0" noProof="0">
              <a:ln>
                <a:noFill/>
              </a:ln>
              <a:solidFill>
                <a:srgbClr val="000000"/>
              </a:solidFill>
              <a:effectLst/>
              <a:uLnTx/>
              <a:uFillTx/>
              <a:latin typeface="Century Gothic" panose="020B0502020202020204" pitchFamily="34" charset="0"/>
              <a:ea typeface="Calibri" panose="020F0502020204030204" pitchFamily="34" charset="0"/>
              <a:cs typeface="Times New Roman" panose="02020603050405020304" pitchFamily="18" charset="0"/>
            </a:endParaRPr>
          </a:p>
        </p:txBody>
      </p:sp>
      <p:sp>
        <p:nvSpPr>
          <p:cNvPr id="19" name="Text Box 2">
            <a:extLst>
              <a:ext uri="{FF2B5EF4-FFF2-40B4-BE49-F238E27FC236}">
                <a16:creationId xmlns:a16="http://schemas.microsoft.com/office/drawing/2014/main" id="{60DC4885-400E-4354-B3D4-DF1BE3A36BE5}"/>
              </a:ext>
            </a:extLst>
          </p:cNvPr>
          <p:cNvSpPr txBox="1">
            <a:spLocks noChangeArrowheads="1"/>
          </p:cNvSpPr>
          <p:nvPr/>
        </p:nvSpPr>
        <p:spPr bwMode="auto">
          <a:xfrm rot="1750734">
            <a:off x="4750036" y="1508760"/>
            <a:ext cx="1422788" cy="461962"/>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marL="0" marR="0" lvl="0" indent="0" algn="ctr" defTabSz="457200" rtl="0" eaLnBrk="1" fontAlgn="auto" latinLnBrk="0" hangingPunct="1">
              <a:lnSpc>
                <a:spcPct val="107000"/>
              </a:lnSpc>
              <a:spcBef>
                <a:spcPts val="0"/>
              </a:spcBef>
              <a:spcAft>
                <a:spcPts val="800"/>
              </a:spcAft>
              <a:buClrTx/>
              <a:buSzTx/>
              <a:buFontTx/>
              <a:buNone/>
              <a:tabLst/>
              <a:defRPr/>
            </a:pPr>
            <a:r>
              <a:rPr kumimoji="0" lang="en-GB" sz="1800" b="0" i="0" u="none" strike="noStrike" kern="1200" cap="none" spc="0" normalizeH="0" baseline="0" noProof="0">
                <a:ln>
                  <a:noFill/>
                </a:ln>
                <a:solidFill>
                  <a:srgbClr val="000000"/>
                </a:solidFill>
                <a:effectLst/>
                <a:uLnTx/>
                <a:uFillTx/>
                <a:latin typeface="Century Gothic" panose="020B0502020202020204" pitchFamily="34" charset="0"/>
                <a:ea typeface="Calibri" panose="020F0502020204030204" pitchFamily="34" charset="0"/>
                <a:cs typeface="Times New Roman" panose="02020603050405020304" pitchFamily="18" charset="0"/>
              </a:rPr>
              <a:t>Zoom out</a:t>
            </a:r>
            <a:endParaRPr kumimoji="0" lang="en-GB" sz="900" b="0" i="0" u="none" strike="noStrike" kern="1200" cap="none" spc="0" normalizeH="0" baseline="0" noProof="0">
              <a:ln>
                <a:noFill/>
              </a:ln>
              <a:solidFill>
                <a:srgbClr val="000000"/>
              </a:solidFill>
              <a:effectLst/>
              <a:uLnTx/>
              <a:uFillTx/>
              <a:latin typeface="Century Gothic" panose="020B0502020202020204" pitchFamily="34" charset="0"/>
              <a:ea typeface="Calibri" panose="020F0502020204030204" pitchFamily="34" charset="0"/>
              <a:cs typeface="Times New Roman" panose="02020603050405020304" pitchFamily="18" charset="0"/>
            </a:endParaRPr>
          </a:p>
        </p:txBody>
      </p:sp>
      <p:sp>
        <p:nvSpPr>
          <p:cNvPr id="20" name="Text Box 2">
            <a:extLst>
              <a:ext uri="{FF2B5EF4-FFF2-40B4-BE49-F238E27FC236}">
                <a16:creationId xmlns:a16="http://schemas.microsoft.com/office/drawing/2014/main" id="{7FF96E82-F34B-4BC2-A056-E836C1D4BC5D}"/>
              </a:ext>
            </a:extLst>
          </p:cNvPr>
          <p:cNvSpPr txBox="1">
            <a:spLocks noChangeArrowheads="1"/>
          </p:cNvSpPr>
          <p:nvPr/>
        </p:nvSpPr>
        <p:spPr bwMode="auto">
          <a:xfrm rot="19769089">
            <a:off x="1959783" y="1428692"/>
            <a:ext cx="1120775" cy="460375"/>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marL="0" marR="0" lvl="0" indent="0" algn="ctr" defTabSz="457200" rtl="0" eaLnBrk="1" fontAlgn="auto" latinLnBrk="0" hangingPunct="1">
              <a:lnSpc>
                <a:spcPct val="107000"/>
              </a:lnSpc>
              <a:spcBef>
                <a:spcPts val="0"/>
              </a:spcBef>
              <a:spcAft>
                <a:spcPts val="800"/>
              </a:spcAft>
              <a:buClrTx/>
              <a:buSzTx/>
              <a:buFontTx/>
              <a:buNone/>
              <a:tabLst/>
              <a:defRPr/>
            </a:pPr>
            <a:r>
              <a:rPr kumimoji="0" lang="en-GB" sz="1800" b="0" i="0" u="none" strike="noStrike" kern="1200" cap="none" spc="0" normalizeH="0" baseline="0" noProof="0">
                <a:ln>
                  <a:noFill/>
                </a:ln>
                <a:solidFill>
                  <a:srgbClr val="000000"/>
                </a:solidFill>
                <a:effectLst/>
                <a:uLnTx/>
                <a:uFillTx/>
                <a:latin typeface="Century Gothic" panose="020B0502020202020204" pitchFamily="34" charset="0"/>
                <a:ea typeface="Calibri" panose="020F0502020204030204" pitchFamily="34" charset="0"/>
                <a:cs typeface="Times New Roman" panose="02020603050405020304" pitchFamily="18" charset="0"/>
              </a:rPr>
              <a:t>Zoom in</a:t>
            </a:r>
            <a:endParaRPr kumimoji="0" lang="en-GB" sz="900" b="0" i="0" u="none" strike="noStrike" kern="1200" cap="none" spc="0" normalizeH="0" baseline="0" noProof="0">
              <a:ln>
                <a:noFill/>
              </a:ln>
              <a:solidFill>
                <a:prstClr val="white"/>
              </a:solidFill>
              <a:effectLst/>
              <a:uLnTx/>
              <a:uFillTx/>
              <a:latin typeface="Century Gothic" panose="020B0502020202020204" pitchFamily="34" charset="0"/>
              <a:ea typeface="Calibri" panose="020F0502020204030204" pitchFamily="34" charset="0"/>
              <a:cs typeface="Times New Roman" panose="02020603050405020304" pitchFamily="18" charset="0"/>
            </a:endParaRPr>
          </a:p>
        </p:txBody>
      </p:sp>
      <p:graphicFrame>
        <p:nvGraphicFramePr>
          <p:cNvPr id="21" name="Table 20">
            <a:extLst>
              <a:ext uri="{FF2B5EF4-FFF2-40B4-BE49-F238E27FC236}">
                <a16:creationId xmlns:a16="http://schemas.microsoft.com/office/drawing/2014/main" id="{F898EBAB-2C83-42BF-91A0-6F862F37C65B}"/>
              </a:ext>
            </a:extLst>
          </p:cNvPr>
          <p:cNvGraphicFramePr>
            <a:graphicFrameLocks noGrp="1"/>
          </p:cNvGraphicFramePr>
          <p:nvPr/>
        </p:nvGraphicFramePr>
        <p:xfrm>
          <a:off x="6381136" y="1980168"/>
          <a:ext cx="4367349" cy="2622360"/>
        </p:xfrm>
        <a:graphic>
          <a:graphicData uri="http://schemas.openxmlformats.org/drawingml/2006/table">
            <a:tbl>
              <a:tblPr firstRow="1" firstCol="1" bandRow="1"/>
              <a:tblGrid>
                <a:gridCol w="4367349">
                  <a:extLst>
                    <a:ext uri="{9D8B030D-6E8A-4147-A177-3AD203B41FA5}">
                      <a16:colId xmlns:a16="http://schemas.microsoft.com/office/drawing/2014/main" val="3736968243"/>
                    </a:ext>
                  </a:extLst>
                </a:gridCol>
              </a:tblGrid>
              <a:tr h="336550">
                <a:tc>
                  <a:txBody>
                    <a:bodyPr/>
                    <a:lstStyle/>
                    <a:p>
                      <a:pPr algn="ctr">
                        <a:lnSpc>
                          <a:spcPct val="107000"/>
                        </a:lnSpc>
                        <a:spcAft>
                          <a:spcPts val="0"/>
                        </a:spcAft>
                      </a:pPr>
                      <a:r>
                        <a:rPr lang="en-GB" sz="4400">
                          <a:solidFill>
                            <a:schemeClr val="tx1"/>
                          </a:solidFill>
                          <a:effectLst/>
                          <a:latin typeface="Delicious Adventures" pitchFamily="2" charset="0"/>
                          <a:ea typeface="Calibri" panose="020F0502020204030204" pitchFamily="34" charset="0"/>
                          <a:cs typeface="Times New Roman" panose="02020603050405020304" pitchFamily="18" charset="0"/>
                        </a:rPr>
                        <a:t>Shift</a:t>
                      </a:r>
                      <a:endParaRPr lang="en-GB" sz="2400">
                        <a:solidFill>
                          <a:schemeClr val="tx1"/>
                        </a:solidFill>
                        <a:effectLst/>
                        <a:latin typeface="Delicious Adventures"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33471205"/>
                  </a:ext>
                </a:extLst>
              </a:tr>
              <a:tr h="673100">
                <a:tc>
                  <a:txBody>
                    <a:bodyPr/>
                    <a:lstStyle/>
                    <a:p>
                      <a:pPr algn="ctr">
                        <a:lnSpc>
                          <a:spcPct val="107000"/>
                        </a:lnSpc>
                        <a:spcAft>
                          <a:spcPts val="0"/>
                        </a:spcAft>
                      </a:pPr>
                      <a:r>
                        <a:rPr lang="en-GB" sz="240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rPr>
                        <a:t>Shift to another time, place, perspective. This is where you show your manipulation of structure. Can you flashback or even forward?</a:t>
                      </a:r>
                      <a:endParaRPr lang="en-GB" sz="24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24322641"/>
                  </a:ext>
                </a:extLst>
              </a:tr>
            </a:tbl>
          </a:graphicData>
        </a:graphic>
      </p:graphicFrame>
    </p:spTree>
    <p:extLst>
      <p:ext uri="{BB962C8B-B14F-4D97-AF65-F5344CB8AC3E}">
        <p14:creationId xmlns:p14="http://schemas.microsoft.com/office/powerpoint/2010/main" val="438198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1000" fill="hold"/>
                                        <p:tgtEl>
                                          <p:spTgt spid="21"/>
                                        </p:tgtEl>
                                        <p:attrNameLst>
                                          <p:attrName>ppt_w</p:attrName>
                                        </p:attrNameLst>
                                      </p:cBhvr>
                                      <p:tavLst>
                                        <p:tav tm="0">
                                          <p:val>
                                            <p:fltVal val="0"/>
                                          </p:val>
                                        </p:tav>
                                        <p:tav tm="100000">
                                          <p:val>
                                            <p:strVal val="#ppt_w"/>
                                          </p:val>
                                        </p:tav>
                                      </p:tavLst>
                                    </p:anim>
                                    <p:anim calcmode="lin" valueType="num">
                                      <p:cBhvr>
                                        <p:cTn id="8" dur="1000" fill="hold"/>
                                        <p:tgtEl>
                                          <p:spTgt spid="21"/>
                                        </p:tgtEl>
                                        <p:attrNameLst>
                                          <p:attrName>ppt_h</p:attrName>
                                        </p:attrNameLst>
                                      </p:cBhvr>
                                      <p:tavLst>
                                        <p:tav tm="0">
                                          <p:val>
                                            <p:fltVal val="0"/>
                                          </p:val>
                                        </p:tav>
                                        <p:tav tm="100000">
                                          <p:val>
                                            <p:strVal val="#ppt_h"/>
                                          </p:val>
                                        </p:tav>
                                      </p:tavLst>
                                    </p:anim>
                                    <p:anim calcmode="lin" valueType="num">
                                      <p:cBhvr>
                                        <p:cTn id="9" dur="1000" fill="hold"/>
                                        <p:tgtEl>
                                          <p:spTgt spid="21"/>
                                        </p:tgtEl>
                                        <p:attrNameLst>
                                          <p:attrName>style.rotation</p:attrName>
                                        </p:attrNameLst>
                                      </p:cBhvr>
                                      <p:tavLst>
                                        <p:tav tm="0">
                                          <p:val>
                                            <p:fltVal val="90"/>
                                          </p:val>
                                        </p:tav>
                                        <p:tav tm="100000">
                                          <p:val>
                                            <p:fltVal val="0"/>
                                          </p:val>
                                        </p:tav>
                                      </p:tavLst>
                                    </p:anim>
                                    <p:animEffect transition="in" filter="fade">
                                      <p:cBhvr>
                                        <p:cTn id="10"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3" name="Picture 1" descr="Image result for autumnal walk">
            <a:hlinkClick r:id="rId2"/>
            <a:extLst>
              <a:ext uri="{FF2B5EF4-FFF2-40B4-BE49-F238E27FC236}">
                <a16:creationId xmlns:a16="http://schemas.microsoft.com/office/drawing/2014/main" id="{EF090684-7C3D-4F58-B4C6-F8DB8B1C0F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11287" y="2291680"/>
            <a:ext cx="3738562" cy="2492375"/>
          </a:xfrm>
          <a:prstGeom prst="rect">
            <a:avLst/>
          </a:prstGeom>
          <a:noFill/>
          <a:extLst>
            <a:ext uri="{909E8E84-426E-40DD-AFC4-6F175D3DCCD1}">
              <a14:hiddenFill xmlns:a14="http://schemas.microsoft.com/office/drawing/2010/main">
                <a:solidFill>
                  <a:srgbClr val="FFFFFF"/>
                </a:solidFill>
              </a14:hiddenFill>
            </a:ext>
          </a:extLst>
        </p:spPr>
      </p:pic>
      <p:sp>
        <p:nvSpPr>
          <p:cNvPr id="13" name="Arrow: Down 12">
            <a:extLst>
              <a:ext uri="{FF2B5EF4-FFF2-40B4-BE49-F238E27FC236}">
                <a16:creationId xmlns:a16="http://schemas.microsoft.com/office/drawing/2014/main" id="{15626716-406E-4A35-A66E-21071F6D2285}"/>
              </a:ext>
            </a:extLst>
          </p:cNvPr>
          <p:cNvSpPr/>
          <p:nvPr/>
        </p:nvSpPr>
        <p:spPr>
          <a:xfrm>
            <a:off x="3528674" y="2134269"/>
            <a:ext cx="185738" cy="1949450"/>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Text Box 2">
            <a:extLst>
              <a:ext uri="{FF2B5EF4-FFF2-40B4-BE49-F238E27FC236}">
                <a16:creationId xmlns:a16="http://schemas.microsoft.com/office/drawing/2014/main" id="{A164F43C-6B2C-4AE5-ABCB-851DBFE3A371}"/>
              </a:ext>
            </a:extLst>
          </p:cNvPr>
          <p:cNvSpPr txBox="1">
            <a:spLocks noChangeArrowheads="1"/>
          </p:cNvSpPr>
          <p:nvPr/>
        </p:nvSpPr>
        <p:spPr bwMode="auto">
          <a:xfrm>
            <a:off x="4429087" y="4809455"/>
            <a:ext cx="857250" cy="428625"/>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marL="0" marR="0" lvl="0" indent="0" algn="ctr" defTabSz="457200" rtl="0" eaLnBrk="1" fontAlgn="auto" latinLnBrk="0" hangingPunct="1">
              <a:lnSpc>
                <a:spcPct val="107000"/>
              </a:lnSpc>
              <a:spcBef>
                <a:spcPts val="0"/>
              </a:spcBef>
              <a:spcAft>
                <a:spcPts val="800"/>
              </a:spcAft>
              <a:buClrTx/>
              <a:buSzTx/>
              <a:buFontTx/>
              <a:buNone/>
              <a:tabLst/>
              <a:defRPr/>
            </a:pPr>
            <a:r>
              <a:rPr kumimoji="0" lang="en-GB" sz="1800" b="0" i="0" u="none" strike="noStrike" kern="1200" cap="none" spc="0" normalizeH="0" baseline="0" noProof="0">
                <a:ln>
                  <a:noFill/>
                </a:ln>
                <a:solidFill>
                  <a:srgbClr val="000000"/>
                </a:solidFill>
                <a:effectLst/>
                <a:uLnTx/>
                <a:uFillTx/>
                <a:latin typeface="Century Gothic" panose="020B0502020202020204" pitchFamily="34" charset="0"/>
                <a:ea typeface="Calibri" panose="020F0502020204030204" pitchFamily="34" charset="0"/>
                <a:cs typeface="Times New Roman" panose="02020603050405020304" pitchFamily="18" charset="0"/>
              </a:rPr>
              <a:t>Shift</a:t>
            </a:r>
            <a:endParaRPr kumimoji="0" lang="en-GB" sz="900" b="0" i="0" u="none" strike="noStrike" kern="1200" cap="none" spc="0" normalizeH="0" baseline="0" noProof="0">
              <a:ln>
                <a:noFill/>
              </a:ln>
              <a:solidFill>
                <a:srgbClr val="000000"/>
              </a:solidFill>
              <a:effectLst/>
              <a:uLnTx/>
              <a:uFillTx/>
              <a:latin typeface="Century Gothic" panose="020B0502020202020204" pitchFamily="34" charset="0"/>
              <a:ea typeface="Calibri" panose="020F0502020204030204" pitchFamily="34" charset="0"/>
              <a:cs typeface="Times New Roman" panose="02020603050405020304" pitchFamily="18" charset="0"/>
            </a:endParaRPr>
          </a:p>
        </p:txBody>
      </p:sp>
      <p:sp>
        <p:nvSpPr>
          <p:cNvPr id="15" name="Arrow: Right 14">
            <a:extLst>
              <a:ext uri="{FF2B5EF4-FFF2-40B4-BE49-F238E27FC236}">
                <a16:creationId xmlns:a16="http://schemas.microsoft.com/office/drawing/2014/main" id="{7A56F287-659E-40B9-ACEB-2331E5CCE7E2}"/>
              </a:ext>
            </a:extLst>
          </p:cNvPr>
          <p:cNvSpPr/>
          <p:nvPr/>
        </p:nvSpPr>
        <p:spPr>
          <a:xfrm>
            <a:off x="1670012" y="4852712"/>
            <a:ext cx="2759075" cy="363537"/>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Oval 15">
            <a:extLst>
              <a:ext uri="{FF2B5EF4-FFF2-40B4-BE49-F238E27FC236}">
                <a16:creationId xmlns:a16="http://schemas.microsoft.com/office/drawing/2014/main" id="{0EDB7973-EA51-4BAD-AE8C-2A097770C606}"/>
              </a:ext>
            </a:extLst>
          </p:cNvPr>
          <p:cNvSpPr/>
          <p:nvPr/>
        </p:nvSpPr>
        <p:spPr>
          <a:xfrm>
            <a:off x="2555934" y="2917655"/>
            <a:ext cx="382587" cy="350837"/>
          </a:xfrm>
          <a:prstGeom prst="ellipse">
            <a:avLst/>
          </a:prstGeom>
          <a:noFill/>
          <a:ln w="76200"/>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7" name="Arrow: Down 16">
            <a:extLst>
              <a:ext uri="{FF2B5EF4-FFF2-40B4-BE49-F238E27FC236}">
                <a16:creationId xmlns:a16="http://schemas.microsoft.com/office/drawing/2014/main" id="{B46FC742-346F-4DE3-AD20-FC1B4A192438}"/>
              </a:ext>
            </a:extLst>
          </p:cNvPr>
          <p:cNvSpPr/>
          <p:nvPr/>
        </p:nvSpPr>
        <p:spPr>
          <a:xfrm rot="19994254">
            <a:off x="2419409" y="2079455"/>
            <a:ext cx="182562" cy="882650"/>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Text Box 2">
            <a:extLst>
              <a:ext uri="{FF2B5EF4-FFF2-40B4-BE49-F238E27FC236}">
                <a16:creationId xmlns:a16="http://schemas.microsoft.com/office/drawing/2014/main" id="{C3B7D684-4A5C-4E9E-99B9-254939576E83}"/>
              </a:ext>
            </a:extLst>
          </p:cNvPr>
          <p:cNvSpPr txBox="1">
            <a:spLocks noChangeArrowheads="1"/>
          </p:cNvSpPr>
          <p:nvPr/>
        </p:nvSpPr>
        <p:spPr bwMode="auto">
          <a:xfrm>
            <a:off x="3159087" y="1693192"/>
            <a:ext cx="939800" cy="428625"/>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marL="0" marR="0" lvl="0" indent="0" algn="ctr" defTabSz="457200" rtl="0" eaLnBrk="1" fontAlgn="auto" latinLnBrk="0" hangingPunct="1">
              <a:lnSpc>
                <a:spcPct val="107000"/>
              </a:lnSpc>
              <a:spcBef>
                <a:spcPts val="0"/>
              </a:spcBef>
              <a:spcAft>
                <a:spcPts val="800"/>
              </a:spcAft>
              <a:buClrTx/>
              <a:buSzTx/>
              <a:buFontTx/>
              <a:buNone/>
              <a:tabLst/>
              <a:defRPr/>
            </a:pPr>
            <a:r>
              <a:rPr kumimoji="0" lang="en-GB" sz="1800" b="0" i="0" u="none" strike="noStrike" kern="1200" cap="none" spc="0" normalizeH="0" baseline="0" noProof="0">
                <a:ln>
                  <a:noFill/>
                </a:ln>
                <a:solidFill>
                  <a:srgbClr val="000000"/>
                </a:solidFill>
                <a:effectLst/>
                <a:uLnTx/>
                <a:uFillTx/>
                <a:latin typeface="Century Gothic" panose="020B0502020202020204" pitchFamily="34" charset="0"/>
                <a:ea typeface="Calibri" panose="020F0502020204030204" pitchFamily="34" charset="0"/>
                <a:cs typeface="Times New Roman" panose="02020603050405020304" pitchFamily="18" charset="0"/>
              </a:rPr>
              <a:t>Drop</a:t>
            </a:r>
            <a:endParaRPr kumimoji="0" lang="en-GB" sz="900" b="0" i="0" u="none" strike="noStrike" kern="1200" cap="none" spc="0" normalizeH="0" baseline="0" noProof="0">
              <a:ln>
                <a:noFill/>
              </a:ln>
              <a:solidFill>
                <a:srgbClr val="000000"/>
              </a:solidFill>
              <a:effectLst/>
              <a:uLnTx/>
              <a:uFillTx/>
              <a:latin typeface="Century Gothic" panose="020B0502020202020204" pitchFamily="34" charset="0"/>
              <a:ea typeface="Calibri" panose="020F0502020204030204" pitchFamily="34" charset="0"/>
              <a:cs typeface="Times New Roman" panose="02020603050405020304" pitchFamily="18" charset="0"/>
            </a:endParaRPr>
          </a:p>
        </p:txBody>
      </p:sp>
      <p:sp>
        <p:nvSpPr>
          <p:cNvPr id="19" name="Text Box 2">
            <a:extLst>
              <a:ext uri="{FF2B5EF4-FFF2-40B4-BE49-F238E27FC236}">
                <a16:creationId xmlns:a16="http://schemas.microsoft.com/office/drawing/2014/main" id="{60DC4885-400E-4354-B3D4-DF1BE3A36BE5}"/>
              </a:ext>
            </a:extLst>
          </p:cNvPr>
          <p:cNvSpPr txBox="1">
            <a:spLocks noChangeArrowheads="1"/>
          </p:cNvSpPr>
          <p:nvPr/>
        </p:nvSpPr>
        <p:spPr bwMode="auto">
          <a:xfrm rot="1750734">
            <a:off x="4511065" y="1730398"/>
            <a:ext cx="1422788" cy="461962"/>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marL="0" marR="0" lvl="0" indent="0" algn="ctr" defTabSz="457200" rtl="0" eaLnBrk="1" fontAlgn="auto" latinLnBrk="0" hangingPunct="1">
              <a:lnSpc>
                <a:spcPct val="107000"/>
              </a:lnSpc>
              <a:spcBef>
                <a:spcPts val="0"/>
              </a:spcBef>
              <a:spcAft>
                <a:spcPts val="800"/>
              </a:spcAft>
              <a:buClrTx/>
              <a:buSzTx/>
              <a:buFontTx/>
              <a:buNone/>
              <a:tabLst/>
              <a:defRPr/>
            </a:pPr>
            <a:r>
              <a:rPr kumimoji="0" lang="en-GB" sz="1800" b="0" i="0" u="none" strike="noStrike" kern="1200" cap="none" spc="0" normalizeH="0" baseline="0" noProof="0">
                <a:ln>
                  <a:noFill/>
                </a:ln>
                <a:solidFill>
                  <a:srgbClr val="000000"/>
                </a:solidFill>
                <a:effectLst/>
                <a:uLnTx/>
                <a:uFillTx/>
                <a:latin typeface="Century Gothic" panose="020B0502020202020204" pitchFamily="34" charset="0"/>
                <a:ea typeface="Calibri" panose="020F0502020204030204" pitchFamily="34" charset="0"/>
                <a:cs typeface="Times New Roman" panose="02020603050405020304" pitchFamily="18" charset="0"/>
              </a:rPr>
              <a:t>Zoom out</a:t>
            </a:r>
            <a:endParaRPr kumimoji="0" lang="en-GB" sz="900" b="0" i="0" u="none" strike="noStrike" kern="1200" cap="none" spc="0" normalizeH="0" baseline="0" noProof="0">
              <a:ln>
                <a:noFill/>
              </a:ln>
              <a:solidFill>
                <a:srgbClr val="000000"/>
              </a:solidFill>
              <a:effectLst/>
              <a:uLnTx/>
              <a:uFillTx/>
              <a:latin typeface="Century Gothic" panose="020B0502020202020204" pitchFamily="34" charset="0"/>
              <a:ea typeface="Calibri" panose="020F0502020204030204" pitchFamily="34" charset="0"/>
              <a:cs typeface="Times New Roman" panose="02020603050405020304" pitchFamily="18" charset="0"/>
            </a:endParaRPr>
          </a:p>
        </p:txBody>
      </p:sp>
      <p:sp>
        <p:nvSpPr>
          <p:cNvPr id="20" name="Text Box 2">
            <a:extLst>
              <a:ext uri="{FF2B5EF4-FFF2-40B4-BE49-F238E27FC236}">
                <a16:creationId xmlns:a16="http://schemas.microsoft.com/office/drawing/2014/main" id="{7FF96E82-F34B-4BC2-A056-E836C1D4BC5D}"/>
              </a:ext>
            </a:extLst>
          </p:cNvPr>
          <p:cNvSpPr txBox="1">
            <a:spLocks noChangeArrowheads="1"/>
          </p:cNvSpPr>
          <p:nvPr/>
        </p:nvSpPr>
        <p:spPr bwMode="auto">
          <a:xfrm rot="19769089">
            <a:off x="1720812" y="1650330"/>
            <a:ext cx="1120775" cy="460375"/>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marL="0" marR="0" lvl="0" indent="0" algn="ctr" defTabSz="457200" rtl="0" eaLnBrk="1" fontAlgn="auto" latinLnBrk="0" hangingPunct="1">
              <a:lnSpc>
                <a:spcPct val="107000"/>
              </a:lnSpc>
              <a:spcBef>
                <a:spcPts val="0"/>
              </a:spcBef>
              <a:spcAft>
                <a:spcPts val="800"/>
              </a:spcAft>
              <a:buClrTx/>
              <a:buSzTx/>
              <a:buFontTx/>
              <a:buNone/>
              <a:tabLst/>
              <a:defRPr/>
            </a:pPr>
            <a:r>
              <a:rPr kumimoji="0" lang="en-GB" sz="1800" b="0" i="0" u="none" strike="noStrike" kern="1200" cap="none" spc="0" normalizeH="0" baseline="0" noProof="0">
                <a:ln>
                  <a:noFill/>
                </a:ln>
                <a:solidFill>
                  <a:srgbClr val="000000"/>
                </a:solidFill>
                <a:effectLst/>
                <a:uLnTx/>
                <a:uFillTx/>
                <a:latin typeface="Century Gothic" panose="020B0502020202020204" pitchFamily="34" charset="0"/>
                <a:ea typeface="Calibri" panose="020F0502020204030204" pitchFamily="34" charset="0"/>
                <a:cs typeface="Times New Roman" panose="02020603050405020304" pitchFamily="18" charset="0"/>
              </a:rPr>
              <a:t>Zoom in</a:t>
            </a:r>
            <a:endParaRPr kumimoji="0" lang="en-GB" sz="900" b="0" i="0" u="none" strike="noStrike" kern="1200" cap="none" spc="0" normalizeH="0" baseline="0" noProof="0">
              <a:ln>
                <a:noFill/>
              </a:ln>
              <a:solidFill>
                <a:prstClr val="white"/>
              </a:solidFill>
              <a:effectLst/>
              <a:uLnTx/>
              <a:uFillTx/>
              <a:latin typeface="Century Gothic" panose="020B0502020202020204" pitchFamily="34" charset="0"/>
              <a:ea typeface="Calibri" panose="020F0502020204030204" pitchFamily="34" charset="0"/>
              <a:cs typeface="Times New Roman" panose="02020603050405020304" pitchFamily="18" charset="0"/>
            </a:endParaRPr>
          </a:p>
        </p:txBody>
      </p:sp>
      <p:graphicFrame>
        <p:nvGraphicFramePr>
          <p:cNvPr id="21" name="Table 20">
            <a:extLst>
              <a:ext uri="{FF2B5EF4-FFF2-40B4-BE49-F238E27FC236}">
                <a16:creationId xmlns:a16="http://schemas.microsoft.com/office/drawing/2014/main" id="{F898EBAB-2C83-42BF-91A0-6F862F37C65B}"/>
              </a:ext>
            </a:extLst>
          </p:cNvPr>
          <p:cNvGraphicFramePr>
            <a:graphicFrameLocks noGrp="1"/>
          </p:cNvGraphicFramePr>
          <p:nvPr/>
        </p:nvGraphicFramePr>
        <p:xfrm>
          <a:off x="5969023" y="2201806"/>
          <a:ext cx="4690091" cy="2612263"/>
        </p:xfrm>
        <a:graphic>
          <a:graphicData uri="http://schemas.openxmlformats.org/drawingml/2006/table">
            <a:tbl>
              <a:tblPr firstRow="1" firstCol="1" bandRow="1"/>
              <a:tblGrid>
                <a:gridCol w="4690091">
                  <a:extLst>
                    <a:ext uri="{9D8B030D-6E8A-4147-A177-3AD203B41FA5}">
                      <a16:colId xmlns:a16="http://schemas.microsoft.com/office/drawing/2014/main" val="3736968243"/>
                    </a:ext>
                  </a:extLst>
                </a:gridCol>
              </a:tblGrid>
              <a:tr h="336550">
                <a:tc>
                  <a:txBody>
                    <a:bodyPr/>
                    <a:lstStyle/>
                    <a:p>
                      <a:pPr algn="ctr">
                        <a:lnSpc>
                          <a:spcPct val="107000"/>
                        </a:lnSpc>
                        <a:spcAft>
                          <a:spcPts val="0"/>
                        </a:spcAft>
                      </a:pPr>
                      <a:r>
                        <a:rPr lang="en-GB" sz="4400">
                          <a:solidFill>
                            <a:schemeClr val="tx1"/>
                          </a:solidFill>
                          <a:effectLst/>
                          <a:latin typeface="Delicious Adventures" pitchFamily="2" charset="0"/>
                          <a:ea typeface="Calibri" panose="020F0502020204030204" pitchFamily="34" charset="0"/>
                          <a:cs typeface="Times New Roman" panose="02020603050405020304" pitchFamily="18" charset="0"/>
                        </a:rPr>
                        <a:t>Zoom in</a:t>
                      </a:r>
                      <a:endParaRPr lang="en-GB" sz="2400">
                        <a:solidFill>
                          <a:schemeClr val="tx1"/>
                        </a:solidFill>
                        <a:effectLst/>
                        <a:latin typeface="Delicious Adventures"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33471205"/>
                  </a:ext>
                </a:extLst>
              </a:tr>
              <a:tr h="673100">
                <a:tc>
                  <a:txBody>
                    <a:bodyPr/>
                    <a:lstStyle/>
                    <a:p>
                      <a:pPr algn="ctr">
                        <a:lnSpc>
                          <a:spcPct val="107000"/>
                        </a:lnSpc>
                        <a:spcAft>
                          <a:spcPts val="0"/>
                        </a:spcAft>
                      </a:pPr>
                      <a:r>
                        <a:rPr lang="en-GB" sz="240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rPr>
                        <a:t>Go back to the present and focus on one key detail from the image. The longer you spend describing it, the better your description will be. </a:t>
                      </a:r>
                    </a:p>
                  </a:txBody>
                  <a:tcPr marL="68580" marR="68580"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24322641"/>
                  </a:ext>
                </a:extLst>
              </a:tr>
            </a:tbl>
          </a:graphicData>
        </a:graphic>
      </p:graphicFrame>
    </p:spTree>
    <p:extLst>
      <p:ext uri="{BB962C8B-B14F-4D97-AF65-F5344CB8AC3E}">
        <p14:creationId xmlns:p14="http://schemas.microsoft.com/office/powerpoint/2010/main" val="1539522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1000" fill="hold"/>
                                        <p:tgtEl>
                                          <p:spTgt spid="21"/>
                                        </p:tgtEl>
                                        <p:attrNameLst>
                                          <p:attrName>ppt_w</p:attrName>
                                        </p:attrNameLst>
                                      </p:cBhvr>
                                      <p:tavLst>
                                        <p:tav tm="0">
                                          <p:val>
                                            <p:fltVal val="0"/>
                                          </p:val>
                                        </p:tav>
                                        <p:tav tm="100000">
                                          <p:val>
                                            <p:strVal val="#ppt_w"/>
                                          </p:val>
                                        </p:tav>
                                      </p:tavLst>
                                    </p:anim>
                                    <p:anim calcmode="lin" valueType="num">
                                      <p:cBhvr>
                                        <p:cTn id="8" dur="1000" fill="hold"/>
                                        <p:tgtEl>
                                          <p:spTgt spid="21"/>
                                        </p:tgtEl>
                                        <p:attrNameLst>
                                          <p:attrName>ppt_h</p:attrName>
                                        </p:attrNameLst>
                                      </p:cBhvr>
                                      <p:tavLst>
                                        <p:tav tm="0">
                                          <p:val>
                                            <p:fltVal val="0"/>
                                          </p:val>
                                        </p:tav>
                                        <p:tav tm="100000">
                                          <p:val>
                                            <p:strVal val="#ppt_h"/>
                                          </p:val>
                                        </p:tav>
                                      </p:tavLst>
                                    </p:anim>
                                    <p:anim calcmode="lin" valueType="num">
                                      <p:cBhvr>
                                        <p:cTn id="9" dur="1000" fill="hold"/>
                                        <p:tgtEl>
                                          <p:spTgt spid="21"/>
                                        </p:tgtEl>
                                        <p:attrNameLst>
                                          <p:attrName>style.rotation</p:attrName>
                                        </p:attrNameLst>
                                      </p:cBhvr>
                                      <p:tavLst>
                                        <p:tav tm="0">
                                          <p:val>
                                            <p:fltVal val="90"/>
                                          </p:val>
                                        </p:tav>
                                        <p:tav tm="100000">
                                          <p:val>
                                            <p:fltVal val="0"/>
                                          </p:val>
                                        </p:tav>
                                      </p:tavLst>
                                    </p:anim>
                                    <p:animEffect transition="in" filter="fade">
                                      <p:cBhvr>
                                        <p:cTn id="10"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3" name="Picture 1" descr="Image result for autumnal walk">
            <a:hlinkClick r:id="rId2"/>
            <a:extLst>
              <a:ext uri="{FF2B5EF4-FFF2-40B4-BE49-F238E27FC236}">
                <a16:creationId xmlns:a16="http://schemas.microsoft.com/office/drawing/2014/main" id="{EF090684-7C3D-4F58-B4C6-F8DB8B1C0F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8264" y="2134364"/>
            <a:ext cx="3738562" cy="2492375"/>
          </a:xfrm>
          <a:prstGeom prst="rect">
            <a:avLst/>
          </a:prstGeom>
          <a:noFill/>
          <a:extLst>
            <a:ext uri="{909E8E84-426E-40DD-AFC4-6F175D3DCCD1}">
              <a14:hiddenFill xmlns:a14="http://schemas.microsoft.com/office/drawing/2010/main">
                <a:solidFill>
                  <a:srgbClr val="FFFFFF"/>
                </a:solidFill>
              </a14:hiddenFill>
            </a:ext>
          </a:extLst>
        </p:spPr>
      </p:pic>
      <p:sp>
        <p:nvSpPr>
          <p:cNvPr id="13" name="Arrow: Down 12">
            <a:extLst>
              <a:ext uri="{FF2B5EF4-FFF2-40B4-BE49-F238E27FC236}">
                <a16:creationId xmlns:a16="http://schemas.microsoft.com/office/drawing/2014/main" id="{15626716-406E-4A35-A66E-21071F6D2285}"/>
              </a:ext>
            </a:extLst>
          </p:cNvPr>
          <p:cNvSpPr/>
          <p:nvPr/>
        </p:nvSpPr>
        <p:spPr>
          <a:xfrm>
            <a:off x="3655651" y="1976953"/>
            <a:ext cx="185738" cy="1949450"/>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Text Box 2">
            <a:extLst>
              <a:ext uri="{FF2B5EF4-FFF2-40B4-BE49-F238E27FC236}">
                <a16:creationId xmlns:a16="http://schemas.microsoft.com/office/drawing/2014/main" id="{A164F43C-6B2C-4AE5-ABCB-851DBFE3A371}"/>
              </a:ext>
            </a:extLst>
          </p:cNvPr>
          <p:cNvSpPr txBox="1">
            <a:spLocks noChangeArrowheads="1"/>
          </p:cNvSpPr>
          <p:nvPr/>
        </p:nvSpPr>
        <p:spPr bwMode="auto">
          <a:xfrm>
            <a:off x="4556064" y="4652139"/>
            <a:ext cx="857250" cy="428625"/>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marL="0" marR="0" lvl="0" indent="0" algn="ctr" defTabSz="457200" rtl="0" eaLnBrk="1" fontAlgn="auto" latinLnBrk="0" hangingPunct="1">
              <a:lnSpc>
                <a:spcPct val="107000"/>
              </a:lnSpc>
              <a:spcBef>
                <a:spcPts val="0"/>
              </a:spcBef>
              <a:spcAft>
                <a:spcPts val="800"/>
              </a:spcAft>
              <a:buClrTx/>
              <a:buSzTx/>
              <a:buFontTx/>
              <a:buNone/>
              <a:tabLst/>
              <a:defRPr/>
            </a:pPr>
            <a:r>
              <a:rPr kumimoji="0" lang="en-GB" sz="1800" b="0" i="0" u="none" strike="noStrike" kern="1200" cap="none" spc="0" normalizeH="0" baseline="0" noProof="0">
                <a:ln>
                  <a:noFill/>
                </a:ln>
                <a:solidFill>
                  <a:srgbClr val="000000"/>
                </a:solidFill>
                <a:effectLst/>
                <a:uLnTx/>
                <a:uFillTx/>
                <a:latin typeface="Century Gothic" panose="020B0502020202020204" pitchFamily="34" charset="0"/>
                <a:ea typeface="Calibri" panose="020F0502020204030204" pitchFamily="34" charset="0"/>
                <a:cs typeface="Times New Roman" panose="02020603050405020304" pitchFamily="18" charset="0"/>
              </a:rPr>
              <a:t>Shift</a:t>
            </a:r>
            <a:endParaRPr kumimoji="0" lang="en-GB" sz="900" b="0" i="0" u="none" strike="noStrike" kern="1200" cap="none" spc="0" normalizeH="0" baseline="0" noProof="0">
              <a:ln>
                <a:noFill/>
              </a:ln>
              <a:solidFill>
                <a:srgbClr val="000000"/>
              </a:solidFill>
              <a:effectLst/>
              <a:uLnTx/>
              <a:uFillTx/>
              <a:latin typeface="Century Gothic" panose="020B0502020202020204" pitchFamily="34" charset="0"/>
              <a:ea typeface="Calibri" panose="020F0502020204030204" pitchFamily="34" charset="0"/>
              <a:cs typeface="Times New Roman" panose="02020603050405020304" pitchFamily="18" charset="0"/>
            </a:endParaRPr>
          </a:p>
        </p:txBody>
      </p:sp>
      <p:sp>
        <p:nvSpPr>
          <p:cNvPr id="15" name="Arrow: Right 14">
            <a:extLst>
              <a:ext uri="{FF2B5EF4-FFF2-40B4-BE49-F238E27FC236}">
                <a16:creationId xmlns:a16="http://schemas.microsoft.com/office/drawing/2014/main" id="{7A56F287-659E-40B9-ACEB-2331E5CCE7E2}"/>
              </a:ext>
            </a:extLst>
          </p:cNvPr>
          <p:cNvSpPr/>
          <p:nvPr/>
        </p:nvSpPr>
        <p:spPr>
          <a:xfrm>
            <a:off x="1796989" y="4695396"/>
            <a:ext cx="2759075" cy="363537"/>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Oval 15">
            <a:extLst>
              <a:ext uri="{FF2B5EF4-FFF2-40B4-BE49-F238E27FC236}">
                <a16:creationId xmlns:a16="http://schemas.microsoft.com/office/drawing/2014/main" id="{0EDB7973-EA51-4BAD-AE8C-2A097770C606}"/>
              </a:ext>
            </a:extLst>
          </p:cNvPr>
          <p:cNvSpPr/>
          <p:nvPr/>
        </p:nvSpPr>
        <p:spPr>
          <a:xfrm>
            <a:off x="2682911" y="2760339"/>
            <a:ext cx="382587" cy="350837"/>
          </a:xfrm>
          <a:prstGeom prst="ellipse">
            <a:avLst/>
          </a:prstGeom>
          <a:noFill/>
          <a:ln w="76200"/>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7" name="Arrow: Down 16">
            <a:extLst>
              <a:ext uri="{FF2B5EF4-FFF2-40B4-BE49-F238E27FC236}">
                <a16:creationId xmlns:a16="http://schemas.microsoft.com/office/drawing/2014/main" id="{B46FC742-346F-4DE3-AD20-FC1B4A192438}"/>
              </a:ext>
            </a:extLst>
          </p:cNvPr>
          <p:cNvSpPr/>
          <p:nvPr/>
        </p:nvSpPr>
        <p:spPr>
          <a:xfrm rot="19994254">
            <a:off x="2546386" y="1922139"/>
            <a:ext cx="182562" cy="882650"/>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Text Box 2">
            <a:extLst>
              <a:ext uri="{FF2B5EF4-FFF2-40B4-BE49-F238E27FC236}">
                <a16:creationId xmlns:a16="http://schemas.microsoft.com/office/drawing/2014/main" id="{C3B7D684-4A5C-4E9E-99B9-254939576E83}"/>
              </a:ext>
            </a:extLst>
          </p:cNvPr>
          <p:cNvSpPr txBox="1">
            <a:spLocks noChangeArrowheads="1"/>
          </p:cNvSpPr>
          <p:nvPr/>
        </p:nvSpPr>
        <p:spPr bwMode="auto">
          <a:xfrm>
            <a:off x="3286064" y="1535876"/>
            <a:ext cx="939800" cy="428625"/>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marL="0" marR="0" lvl="0" indent="0" algn="ctr" defTabSz="457200" rtl="0" eaLnBrk="1" fontAlgn="auto" latinLnBrk="0" hangingPunct="1">
              <a:lnSpc>
                <a:spcPct val="107000"/>
              </a:lnSpc>
              <a:spcBef>
                <a:spcPts val="0"/>
              </a:spcBef>
              <a:spcAft>
                <a:spcPts val="800"/>
              </a:spcAft>
              <a:buClrTx/>
              <a:buSzTx/>
              <a:buFontTx/>
              <a:buNone/>
              <a:tabLst/>
              <a:defRPr/>
            </a:pPr>
            <a:r>
              <a:rPr kumimoji="0" lang="en-GB" sz="1800" b="0" i="0" u="none" strike="noStrike" kern="1200" cap="none" spc="0" normalizeH="0" baseline="0" noProof="0">
                <a:ln>
                  <a:noFill/>
                </a:ln>
                <a:solidFill>
                  <a:srgbClr val="000000"/>
                </a:solidFill>
                <a:effectLst/>
                <a:uLnTx/>
                <a:uFillTx/>
                <a:latin typeface="Century Gothic" panose="020B0502020202020204" pitchFamily="34" charset="0"/>
                <a:ea typeface="Calibri" panose="020F0502020204030204" pitchFamily="34" charset="0"/>
                <a:cs typeface="Times New Roman" panose="02020603050405020304" pitchFamily="18" charset="0"/>
              </a:rPr>
              <a:t>Drop</a:t>
            </a:r>
            <a:endParaRPr kumimoji="0" lang="en-GB" sz="900" b="0" i="0" u="none" strike="noStrike" kern="1200" cap="none" spc="0" normalizeH="0" baseline="0" noProof="0">
              <a:ln>
                <a:noFill/>
              </a:ln>
              <a:solidFill>
                <a:srgbClr val="000000"/>
              </a:solidFill>
              <a:effectLst/>
              <a:uLnTx/>
              <a:uFillTx/>
              <a:latin typeface="Century Gothic" panose="020B0502020202020204" pitchFamily="34" charset="0"/>
              <a:ea typeface="Calibri" panose="020F0502020204030204" pitchFamily="34" charset="0"/>
              <a:cs typeface="Times New Roman" panose="02020603050405020304" pitchFamily="18" charset="0"/>
            </a:endParaRPr>
          </a:p>
        </p:txBody>
      </p:sp>
      <p:sp>
        <p:nvSpPr>
          <p:cNvPr id="19" name="Text Box 2">
            <a:extLst>
              <a:ext uri="{FF2B5EF4-FFF2-40B4-BE49-F238E27FC236}">
                <a16:creationId xmlns:a16="http://schemas.microsoft.com/office/drawing/2014/main" id="{60DC4885-400E-4354-B3D4-DF1BE3A36BE5}"/>
              </a:ext>
            </a:extLst>
          </p:cNvPr>
          <p:cNvSpPr txBox="1">
            <a:spLocks noChangeArrowheads="1"/>
          </p:cNvSpPr>
          <p:nvPr/>
        </p:nvSpPr>
        <p:spPr bwMode="auto">
          <a:xfrm rot="1750734">
            <a:off x="4638042" y="1573082"/>
            <a:ext cx="1422788" cy="461962"/>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marL="0" marR="0" lvl="0" indent="0" algn="ctr" defTabSz="457200" rtl="0" eaLnBrk="1" fontAlgn="auto" latinLnBrk="0" hangingPunct="1">
              <a:lnSpc>
                <a:spcPct val="107000"/>
              </a:lnSpc>
              <a:spcBef>
                <a:spcPts val="0"/>
              </a:spcBef>
              <a:spcAft>
                <a:spcPts val="800"/>
              </a:spcAft>
              <a:buClrTx/>
              <a:buSzTx/>
              <a:buFontTx/>
              <a:buNone/>
              <a:tabLst/>
              <a:defRPr/>
            </a:pPr>
            <a:r>
              <a:rPr kumimoji="0" lang="en-GB" sz="1800" b="0" i="0" u="none" strike="noStrike" kern="1200" cap="none" spc="0" normalizeH="0" baseline="0" noProof="0">
                <a:ln>
                  <a:noFill/>
                </a:ln>
                <a:solidFill>
                  <a:srgbClr val="000000"/>
                </a:solidFill>
                <a:effectLst/>
                <a:uLnTx/>
                <a:uFillTx/>
                <a:latin typeface="Century Gothic" panose="020B0502020202020204" pitchFamily="34" charset="0"/>
                <a:ea typeface="Calibri" panose="020F0502020204030204" pitchFamily="34" charset="0"/>
                <a:cs typeface="Times New Roman" panose="02020603050405020304" pitchFamily="18" charset="0"/>
              </a:rPr>
              <a:t>Zoom out</a:t>
            </a:r>
            <a:endParaRPr kumimoji="0" lang="en-GB" sz="900" b="0" i="0" u="none" strike="noStrike" kern="1200" cap="none" spc="0" normalizeH="0" baseline="0" noProof="0">
              <a:ln>
                <a:noFill/>
              </a:ln>
              <a:solidFill>
                <a:srgbClr val="000000"/>
              </a:solidFill>
              <a:effectLst/>
              <a:uLnTx/>
              <a:uFillTx/>
              <a:latin typeface="Century Gothic" panose="020B0502020202020204" pitchFamily="34" charset="0"/>
              <a:ea typeface="Calibri" panose="020F0502020204030204" pitchFamily="34" charset="0"/>
              <a:cs typeface="Times New Roman" panose="02020603050405020304" pitchFamily="18" charset="0"/>
            </a:endParaRPr>
          </a:p>
        </p:txBody>
      </p:sp>
      <p:sp>
        <p:nvSpPr>
          <p:cNvPr id="20" name="Text Box 2">
            <a:extLst>
              <a:ext uri="{FF2B5EF4-FFF2-40B4-BE49-F238E27FC236}">
                <a16:creationId xmlns:a16="http://schemas.microsoft.com/office/drawing/2014/main" id="{7FF96E82-F34B-4BC2-A056-E836C1D4BC5D}"/>
              </a:ext>
            </a:extLst>
          </p:cNvPr>
          <p:cNvSpPr txBox="1">
            <a:spLocks noChangeArrowheads="1"/>
          </p:cNvSpPr>
          <p:nvPr/>
        </p:nvSpPr>
        <p:spPr bwMode="auto">
          <a:xfrm rot="19769089">
            <a:off x="1847789" y="1493014"/>
            <a:ext cx="1120775" cy="460375"/>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marL="0" marR="0" lvl="0" indent="0" algn="ctr" defTabSz="457200" rtl="0" eaLnBrk="1" fontAlgn="auto" latinLnBrk="0" hangingPunct="1">
              <a:lnSpc>
                <a:spcPct val="107000"/>
              </a:lnSpc>
              <a:spcBef>
                <a:spcPts val="0"/>
              </a:spcBef>
              <a:spcAft>
                <a:spcPts val="800"/>
              </a:spcAft>
              <a:buClrTx/>
              <a:buSzTx/>
              <a:buFontTx/>
              <a:buNone/>
              <a:tabLst/>
              <a:defRPr/>
            </a:pPr>
            <a:r>
              <a:rPr kumimoji="0" lang="en-GB" sz="1800" b="0" i="0" u="none" strike="noStrike" kern="1200" cap="none" spc="0" normalizeH="0" baseline="0" noProof="0">
                <a:ln>
                  <a:noFill/>
                </a:ln>
                <a:solidFill>
                  <a:srgbClr val="000000"/>
                </a:solidFill>
                <a:effectLst/>
                <a:uLnTx/>
                <a:uFillTx/>
                <a:latin typeface="Century Gothic" panose="020B0502020202020204" pitchFamily="34" charset="0"/>
                <a:ea typeface="Calibri" panose="020F0502020204030204" pitchFamily="34" charset="0"/>
                <a:cs typeface="Times New Roman" panose="02020603050405020304" pitchFamily="18" charset="0"/>
              </a:rPr>
              <a:t>Zoom in</a:t>
            </a:r>
            <a:endParaRPr kumimoji="0" lang="en-GB" sz="900" b="0" i="0" u="none" strike="noStrike" kern="1200" cap="none" spc="0" normalizeH="0" baseline="0" noProof="0">
              <a:ln>
                <a:noFill/>
              </a:ln>
              <a:solidFill>
                <a:prstClr val="white"/>
              </a:solidFill>
              <a:effectLst/>
              <a:uLnTx/>
              <a:uFillTx/>
              <a:latin typeface="Century Gothic" panose="020B0502020202020204" pitchFamily="34" charset="0"/>
              <a:ea typeface="Calibri" panose="020F0502020204030204" pitchFamily="34" charset="0"/>
              <a:cs typeface="Times New Roman" panose="02020603050405020304" pitchFamily="18" charset="0"/>
            </a:endParaRPr>
          </a:p>
        </p:txBody>
      </p:sp>
      <p:graphicFrame>
        <p:nvGraphicFramePr>
          <p:cNvPr id="21" name="Table 20">
            <a:extLst>
              <a:ext uri="{FF2B5EF4-FFF2-40B4-BE49-F238E27FC236}">
                <a16:creationId xmlns:a16="http://schemas.microsoft.com/office/drawing/2014/main" id="{F898EBAB-2C83-42BF-91A0-6F862F37C65B}"/>
              </a:ext>
            </a:extLst>
          </p:cNvPr>
          <p:cNvGraphicFramePr>
            <a:graphicFrameLocks noGrp="1"/>
          </p:cNvGraphicFramePr>
          <p:nvPr/>
        </p:nvGraphicFramePr>
        <p:xfrm>
          <a:off x="6096000" y="2044490"/>
          <a:ext cx="4690091" cy="3003614"/>
        </p:xfrm>
        <a:graphic>
          <a:graphicData uri="http://schemas.openxmlformats.org/drawingml/2006/table">
            <a:tbl>
              <a:tblPr firstRow="1" firstCol="1" bandRow="1"/>
              <a:tblGrid>
                <a:gridCol w="4690091">
                  <a:extLst>
                    <a:ext uri="{9D8B030D-6E8A-4147-A177-3AD203B41FA5}">
                      <a16:colId xmlns:a16="http://schemas.microsoft.com/office/drawing/2014/main" val="3736968243"/>
                    </a:ext>
                  </a:extLst>
                </a:gridCol>
              </a:tblGrid>
              <a:tr h="336550">
                <a:tc>
                  <a:txBody>
                    <a:bodyPr/>
                    <a:lstStyle/>
                    <a:p>
                      <a:pPr algn="ctr">
                        <a:lnSpc>
                          <a:spcPct val="107000"/>
                        </a:lnSpc>
                        <a:spcAft>
                          <a:spcPts val="0"/>
                        </a:spcAft>
                      </a:pPr>
                      <a:r>
                        <a:rPr lang="en-GB" sz="4400">
                          <a:solidFill>
                            <a:schemeClr val="tx1"/>
                          </a:solidFill>
                          <a:effectLst/>
                          <a:latin typeface="Delicious Adventures" pitchFamily="2" charset="0"/>
                          <a:ea typeface="Calibri" panose="020F0502020204030204" pitchFamily="34" charset="0"/>
                          <a:cs typeface="Times New Roman" panose="02020603050405020304" pitchFamily="18" charset="0"/>
                        </a:rPr>
                        <a:t>Zoom out</a:t>
                      </a:r>
                      <a:endParaRPr lang="en-GB" sz="2400">
                        <a:solidFill>
                          <a:schemeClr val="tx1"/>
                        </a:solidFill>
                        <a:effectLst/>
                        <a:latin typeface="Delicious Adventures"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33471205"/>
                  </a:ext>
                </a:extLst>
              </a:tr>
              <a:tr h="673100">
                <a:tc>
                  <a:txBody>
                    <a:bodyPr/>
                    <a:lstStyle/>
                    <a:p>
                      <a:pPr algn="ctr">
                        <a:lnSpc>
                          <a:spcPct val="107000"/>
                        </a:lnSpc>
                        <a:spcAft>
                          <a:spcPts val="0"/>
                        </a:spcAft>
                      </a:pPr>
                      <a:r>
                        <a:rPr lang="en-GB" sz="240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rPr>
                        <a:t>Imagine you are a camera panning away from the image. Describe the big details – the weather, the light, the sky, the objects outside the image.</a:t>
                      </a:r>
                    </a:p>
                  </a:txBody>
                  <a:tcPr marL="68580" marR="68580"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24322641"/>
                  </a:ext>
                </a:extLst>
              </a:tr>
            </a:tbl>
          </a:graphicData>
        </a:graphic>
      </p:graphicFrame>
    </p:spTree>
    <p:extLst>
      <p:ext uri="{BB962C8B-B14F-4D97-AF65-F5344CB8AC3E}">
        <p14:creationId xmlns:p14="http://schemas.microsoft.com/office/powerpoint/2010/main" val="2141265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1000" fill="hold"/>
                                        <p:tgtEl>
                                          <p:spTgt spid="21"/>
                                        </p:tgtEl>
                                        <p:attrNameLst>
                                          <p:attrName>ppt_w</p:attrName>
                                        </p:attrNameLst>
                                      </p:cBhvr>
                                      <p:tavLst>
                                        <p:tav tm="0">
                                          <p:val>
                                            <p:fltVal val="0"/>
                                          </p:val>
                                        </p:tav>
                                        <p:tav tm="100000">
                                          <p:val>
                                            <p:strVal val="#ppt_w"/>
                                          </p:val>
                                        </p:tav>
                                      </p:tavLst>
                                    </p:anim>
                                    <p:anim calcmode="lin" valueType="num">
                                      <p:cBhvr>
                                        <p:cTn id="8" dur="1000" fill="hold"/>
                                        <p:tgtEl>
                                          <p:spTgt spid="21"/>
                                        </p:tgtEl>
                                        <p:attrNameLst>
                                          <p:attrName>ppt_h</p:attrName>
                                        </p:attrNameLst>
                                      </p:cBhvr>
                                      <p:tavLst>
                                        <p:tav tm="0">
                                          <p:val>
                                            <p:fltVal val="0"/>
                                          </p:val>
                                        </p:tav>
                                        <p:tav tm="100000">
                                          <p:val>
                                            <p:strVal val="#ppt_h"/>
                                          </p:val>
                                        </p:tav>
                                      </p:tavLst>
                                    </p:anim>
                                    <p:anim calcmode="lin" valueType="num">
                                      <p:cBhvr>
                                        <p:cTn id="9" dur="1000" fill="hold"/>
                                        <p:tgtEl>
                                          <p:spTgt spid="21"/>
                                        </p:tgtEl>
                                        <p:attrNameLst>
                                          <p:attrName>style.rotation</p:attrName>
                                        </p:attrNameLst>
                                      </p:cBhvr>
                                      <p:tavLst>
                                        <p:tav tm="0">
                                          <p:val>
                                            <p:fltVal val="90"/>
                                          </p:val>
                                        </p:tav>
                                        <p:tav tm="100000">
                                          <p:val>
                                            <p:fltVal val="0"/>
                                          </p:val>
                                        </p:tav>
                                      </p:tavLst>
                                    </p:anim>
                                    <p:animEffect transition="in" filter="fade">
                                      <p:cBhvr>
                                        <p:cTn id="10"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9FE43E-A65A-C35A-D4EF-57885FF26A1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88F51A1-FEFA-0B8B-8ACC-19B7DD8C1E17}"/>
              </a:ext>
            </a:extLst>
          </p:cNvPr>
          <p:cNvPicPr>
            <a:picLocks noChangeAspect="1"/>
          </p:cNvPicPr>
          <p:nvPr/>
        </p:nvPicPr>
        <p:blipFill>
          <a:blip r:embed="rId2"/>
          <a:stretch>
            <a:fillRect/>
          </a:stretch>
        </p:blipFill>
        <p:spPr>
          <a:xfrm>
            <a:off x="1520269" y="415559"/>
            <a:ext cx="9570517" cy="6172780"/>
          </a:xfrm>
          <a:prstGeom prst="rect">
            <a:avLst/>
          </a:prstGeom>
        </p:spPr>
      </p:pic>
    </p:spTree>
    <p:extLst>
      <p:ext uri="{BB962C8B-B14F-4D97-AF65-F5344CB8AC3E}">
        <p14:creationId xmlns:p14="http://schemas.microsoft.com/office/powerpoint/2010/main" val="601655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chemeClr val="bg1">
            <a:alpha val="99000"/>
          </a:schemeClr>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32B61C9-4CF5-AE02-EA2E-C4FF499AC69E}"/>
              </a:ext>
            </a:extLst>
          </p:cNvPr>
          <p:cNvPicPr>
            <a:picLocks noChangeAspect="1"/>
          </p:cNvPicPr>
          <p:nvPr/>
        </p:nvPicPr>
        <p:blipFill>
          <a:blip r:embed="rId2"/>
          <a:stretch>
            <a:fillRect/>
          </a:stretch>
        </p:blipFill>
        <p:spPr>
          <a:xfrm>
            <a:off x="0" y="0"/>
            <a:ext cx="3958915" cy="4611759"/>
          </a:xfrm>
          <a:prstGeom prst="rect">
            <a:avLst/>
          </a:prstGeom>
        </p:spPr>
      </p:pic>
      <p:pic>
        <p:nvPicPr>
          <p:cNvPr id="4" name="Picture 3">
            <a:extLst>
              <a:ext uri="{FF2B5EF4-FFF2-40B4-BE49-F238E27FC236}">
                <a16:creationId xmlns:a16="http://schemas.microsoft.com/office/drawing/2014/main" id="{69F35223-BE9D-D8D1-F9F7-57B7A1BA6CA9}"/>
              </a:ext>
            </a:extLst>
          </p:cNvPr>
          <p:cNvPicPr>
            <a:picLocks noChangeAspect="1"/>
          </p:cNvPicPr>
          <p:nvPr/>
        </p:nvPicPr>
        <p:blipFill>
          <a:blip r:embed="rId2"/>
          <a:stretch>
            <a:fillRect/>
          </a:stretch>
        </p:blipFill>
        <p:spPr>
          <a:xfrm>
            <a:off x="3958915" y="0"/>
            <a:ext cx="3958915" cy="4611759"/>
          </a:xfrm>
          <a:prstGeom prst="rect">
            <a:avLst/>
          </a:prstGeom>
        </p:spPr>
      </p:pic>
      <p:pic>
        <p:nvPicPr>
          <p:cNvPr id="6" name="Picture 5">
            <a:extLst>
              <a:ext uri="{FF2B5EF4-FFF2-40B4-BE49-F238E27FC236}">
                <a16:creationId xmlns:a16="http://schemas.microsoft.com/office/drawing/2014/main" id="{13BA2FED-68AC-491B-C5FC-D5E95BC2B409}"/>
              </a:ext>
            </a:extLst>
          </p:cNvPr>
          <p:cNvPicPr>
            <a:picLocks noChangeAspect="1"/>
          </p:cNvPicPr>
          <p:nvPr/>
        </p:nvPicPr>
        <p:blipFill>
          <a:blip r:embed="rId2"/>
          <a:stretch>
            <a:fillRect/>
          </a:stretch>
        </p:blipFill>
        <p:spPr>
          <a:xfrm>
            <a:off x="7917830" y="-1"/>
            <a:ext cx="3958915" cy="4611759"/>
          </a:xfrm>
          <a:prstGeom prst="rect">
            <a:avLst/>
          </a:prstGeom>
        </p:spPr>
      </p:pic>
    </p:spTree>
    <p:extLst>
      <p:ext uri="{BB962C8B-B14F-4D97-AF65-F5344CB8AC3E}">
        <p14:creationId xmlns:p14="http://schemas.microsoft.com/office/powerpoint/2010/main" val="1115324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08EB4C-930E-C852-4FF3-35DDFA5C6D4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89160B0-073C-FCA8-A074-592BC152B5F6}"/>
              </a:ext>
            </a:extLst>
          </p:cNvPr>
          <p:cNvSpPr txBox="1"/>
          <p:nvPr/>
        </p:nvSpPr>
        <p:spPr>
          <a:xfrm>
            <a:off x="8036560" y="579120"/>
            <a:ext cx="3708400" cy="35394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a:ln>
                  <a:noFill/>
                </a:ln>
                <a:solidFill>
                  <a:prstClr val="black"/>
                </a:solidFill>
                <a:effectLst/>
                <a:uLnTx/>
                <a:uFillTx/>
                <a:latin typeface="Gill Sans MT" panose="020B0502020104020203"/>
                <a:ea typeface="+mn-ea"/>
                <a:cs typeface="+mn-cs"/>
              </a:rPr>
              <a:t>Sounds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a:ln>
                <a:noFill/>
              </a:ln>
              <a:solidFill>
                <a:prstClr val="black"/>
              </a:solidFill>
              <a:effectLst/>
              <a:uLnTx/>
              <a:uFillTx/>
              <a:latin typeface="Gill Sans MT" panose="020B0502020104020203"/>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a:ln>
                  <a:noFill/>
                </a:ln>
                <a:solidFill>
                  <a:prstClr val="black"/>
                </a:solidFill>
                <a:effectLst/>
                <a:uLnTx/>
                <a:uFillTx/>
                <a:latin typeface="Gill Sans MT" panose="020B0502020104020203"/>
                <a:ea typeface="+mn-ea"/>
                <a:cs typeface="+mn-cs"/>
              </a:rPr>
              <a:t>Jot down what you can </a:t>
            </a:r>
            <a:r>
              <a:rPr kumimoji="0" lang="en-GB" sz="3200" b="0" i="0" u="sng" strike="noStrike" kern="1200" cap="none" spc="0" normalizeH="0" baseline="0" noProof="0">
                <a:ln>
                  <a:noFill/>
                </a:ln>
                <a:solidFill>
                  <a:prstClr val="black"/>
                </a:solidFill>
                <a:effectLst/>
                <a:uLnTx/>
                <a:uFillTx/>
                <a:latin typeface="Gill Sans MT" panose="020B0502020104020203"/>
                <a:ea typeface="+mn-ea"/>
                <a:cs typeface="+mn-cs"/>
              </a:rPr>
              <a:t>hear</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a:ln>
                <a:noFill/>
              </a:ln>
              <a:solidFill>
                <a:prstClr val="black"/>
              </a:solidFill>
              <a:effectLst/>
              <a:uLnTx/>
              <a:uFillTx/>
              <a:latin typeface="Gill Sans MT" panose="020B0502020104020203"/>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a:ln>
                  <a:noFill/>
                </a:ln>
                <a:solidFill>
                  <a:prstClr val="black"/>
                </a:solidFill>
                <a:effectLst/>
                <a:uLnTx/>
                <a:uFillTx/>
                <a:latin typeface="Gill Sans MT" panose="020B0502020104020203"/>
                <a:ea typeface="+mn-ea"/>
                <a:cs typeface="+mn-cs"/>
              </a:rPr>
              <a:t> </a:t>
            </a:r>
          </a:p>
          <a:p>
            <a:pPr marL="457200" marR="0" lvl="0" indent="-457200" algn="l" defTabSz="457200" rtl="0" eaLnBrk="1" fontAlgn="auto" latinLnBrk="0" hangingPunct="1">
              <a:lnSpc>
                <a:spcPct val="100000"/>
              </a:lnSpc>
              <a:spcBef>
                <a:spcPts val="0"/>
              </a:spcBef>
              <a:spcAft>
                <a:spcPts val="0"/>
              </a:spcAft>
              <a:buClrTx/>
              <a:buSzTx/>
              <a:buFontTx/>
              <a:buChar char="-"/>
              <a:tabLst/>
              <a:defRPr/>
            </a:pPr>
            <a:endParaRPr kumimoji="0" lang="en-GB" sz="32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pic>
        <p:nvPicPr>
          <p:cNvPr id="4" name="Picture 3">
            <a:extLst>
              <a:ext uri="{FF2B5EF4-FFF2-40B4-BE49-F238E27FC236}">
                <a16:creationId xmlns:a16="http://schemas.microsoft.com/office/drawing/2014/main" id="{928CF393-1C8E-2932-0601-2A5D1FE98C77}"/>
              </a:ext>
            </a:extLst>
          </p:cNvPr>
          <p:cNvPicPr>
            <a:picLocks noChangeAspect="1"/>
          </p:cNvPicPr>
          <p:nvPr/>
        </p:nvPicPr>
        <p:blipFill>
          <a:blip r:embed="rId2"/>
          <a:stretch>
            <a:fillRect/>
          </a:stretch>
        </p:blipFill>
        <p:spPr>
          <a:xfrm>
            <a:off x="1550512" y="615058"/>
            <a:ext cx="4831195" cy="5627883"/>
          </a:xfrm>
          <a:prstGeom prst="rect">
            <a:avLst/>
          </a:prstGeom>
        </p:spPr>
      </p:pic>
      <p:sp>
        <p:nvSpPr>
          <p:cNvPr id="5" name="TextBox 4">
            <a:extLst>
              <a:ext uri="{FF2B5EF4-FFF2-40B4-BE49-F238E27FC236}">
                <a16:creationId xmlns:a16="http://schemas.microsoft.com/office/drawing/2014/main" id="{1B7714E8-3309-F4E1-18A3-6C244FD08576}"/>
              </a:ext>
            </a:extLst>
          </p:cNvPr>
          <p:cNvSpPr txBox="1"/>
          <p:nvPr/>
        </p:nvSpPr>
        <p:spPr>
          <a:xfrm rot="16200000">
            <a:off x="-3136612" y="3136611"/>
            <a:ext cx="6858000" cy="58477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Gill Sans MT" panose="020B0502020104020203"/>
                <a:ea typeface="+mn-ea"/>
                <a:cs typeface="+mn-cs"/>
              </a:rPr>
              <a:t>Gathering Ideas</a:t>
            </a:r>
          </a:p>
        </p:txBody>
      </p:sp>
    </p:spTree>
    <p:extLst>
      <p:ext uri="{BB962C8B-B14F-4D97-AF65-F5344CB8AC3E}">
        <p14:creationId xmlns:p14="http://schemas.microsoft.com/office/powerpoint/2010/main" val="3967567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nline Media 4" title="Haunted Forest - Ambience (no music) - sounds of a misty creepy forest">
            <a:hlinkClick r:id="" action="ppaction://media"/>
            <a:extLst>
              <a:ext uri="{FF2B5EF4-FFF2-40B4-BE49-F238E27FC236}">
                <a16:creationId xmlns:a16="http://schemas.microsoft.com/office/drawing/2014/main" id="{2CD6F58E-72C1-9288-10A5-B1F42FA936D8}"/>
              </a:ext>
            </a:extLst>
          </p:cNvPr>
          <p:cNvPicPr>
            <a:picLocks noRot="1" noChangeAspect="1"/>
          </p:cNvPicPr>
          <p:nvPr>
            <a:videoFile r:link="rId1"/>
          </p:nvPr>
        </p:nvPicPr>
        <p:blipFill>
          <a:blip r:embed="rId3"/>
          <a:stretch>
            <a:fillRect/>
          </a:stretch>
        </p:blipFill>
        <p:spPr>
          <a:xfrm>
            <a:off x="1292087" y="702519"/>
            <a:ext cx="10022923" cy="5658524"/>
          </a:xfrm>
          <a:prstGeom prst="rect">
            <a:avLst/>
          </a:prstGeom>
        </p:spPr>
      </p:pic>
      <p:sp>
        <p:nvSpPr>
          <p:cNvPr id="6" name="TextBox 5">
            <a:extLst>
              <a:ext uri="{FF2B5EF4-FFF2-40B4-BE49-F238E27FC236}">
                <a16:creationId xmlns:a16="http://schemas.microsoft.com/office/drawing/2014/main" id="{DED9912B-C0E1-5409-E2BF-B3645EDC2544}"/>
              </a:ext>
            </a:extLst>
          </p:cNvPr>
          <p:cNvSpPr txBox="1"/>
          <p:nvPr/>
        </p:nvSpPr>
        <p:spPr>
          <a:xfrm rot="16200000">
            <a:off x="-3136612" y="3136611"/>
            <a:ext cx="6858000" cy="58477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Gill Sans MT" panose="020B0502020104020203"/>
                <a:ea typeface="+mn-ea"/>
                <a:cs typeface="+mn-cs"/>
              </a:rPr>
              <a:t>Gathering Ideas</a:t>
            </a:r>
          </a:p>
        </p:txBody>
      </p:sp>
    </p:spTree>
    <p:extLst>
      <p:ext uri="{BB962C8B-B14F-4D97-AF65-F5344CB8AC3E}">
        <p14:creationId xmlns:p14="http://schemas.microsoft.com/office/powerpoint/2010/main" val="2899991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032B4A7-6E94-7F1E-D943-3A011D19B2F6}"/>
              </a:ext>
            </a:extLst>
          </p:cNvPr>
          <p:cNvSpPr txBox="1"/>
          <p:nvPr/>
        </p:nvSpPr>
        <p:spPr>
          <a:xfrm>
            <a:off x="7986865" y="615058"/>
            <a:ext cx="3708400" cy="600164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a:ln>
                  <a:noFill/>
                </a:ln>
                <a:solidFill>
                  <a:prstClr val="black"/>
                </a:solidFill>
                <a:effectLst/>
                <a:uLnTx/>
                <a:uFillTx/>
                <a:latin typeface="Gill Sans MT" panose="020B0502020104020203"/>
                <a:ea typeface="+mn-ea"/>
                <a:cs typeface="+mn-cs"/>
              </a:rPr>
              <a:t>Gather some vocabulary to create an </a:t>
            </a:r>
            <a:r>
              <a:rPr kumimoji="0" lang="en-GB" sz="3200" b="0" i="0" u="sng" strike="noStrike" kern="1200" cap="none" spc="0" normalizeH="0" baseline="0" noProof="0">
                <a:ln>
                  <a:noFill/>
                </a:ln>
                <a:solidFill>
                  <a:prstClr val="black"/>
                </a:solidFill>
                <a:effectLst/>
                <a:uLnTx/>
                <a:uFillTx/>
                <a:latin typeface="Gill Sans MT" panose="020B0502020104020203"/>
                <a:ea typeface="+mn-ea"/>
                <a:cs typeface="+mn-cs"/>
              </a:rPr>
              <a:t>extended metaphor</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a:ln>
                <a:noFill/>
              </a:ln>
              <a:solidFill>
                <a:prstClr val="black"/>
              </a:solidFill>
              <a:effectLst/>
              <a:uLnTx/>
              <a:uFillTx/>
              <a:latin typeface="Gill Sans MT" panose="020B0502020104020203"/>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a:ln>
                  <a:noFill/>
                </a:ln>
                <a:solidFill>
                  <a:prstClr val="black"/>
                </a:solidFill>
                <a:effectLst/>
                <a:uLnTx/>
                <a:uFillTx/>
                <a:latin typeface="Gill Sans MT" panose="020B0502020104020203"/>
                <a:ea typeface="+mn-ea"/>
                <a:cs typeface="+mn-cs"/>
              </a:rPr>
              <a:t>Words linked to the supernatural:</a:t>
            </a:r>
          </a:p>
          <a:p>
            <a:pPr marL="457200" marR="0" lvl="0" indent="-457200" algn="l" defTabSz="457200" rtl="0" eaLnBrk="1" fontAlgn="auto" latinLnBrk="0" hangingPunct="1">
              <a:lnSpc>
                <a:spcPct val="100000"/>
              </a:lnSpc>
              <a:spcBef>
                <a:spcPts val="0"/>
              </a:spcBef>
              <a:spcAft>
                <a:spcPts val="0"/>
              </a:spcAft>
              <a:buClrTx/>
              <a:buSzTx/>
              <a:buFontTx/>
              <a:buChar char="-"/>
              <a:tabLst/>
              <a:defRPr/>
            </a:pPr>
            <a:r>
              <a:rPr kumimoji="0" lang="en-GB" sz="3200" b="0" i="0" u="none" strike="noStrike" kern="1200" cap="none" spc="0" normalizeH="0" baseline="0" noProof="0">
                <a:ln>
                  <a:noFill/>
                </a:ln>
                <a:solidFill>
                  <a:prstClr val="black"/>
                </a:solidFill>
                <a:effectLst/>
                <a:uLnTx/>
                <a:uFillTx/>
                <a:latin typeface="Gill Sans MT" panose="020B0502020104020203"/>
                <a:ea typeface="+mn-ea"/>
                <a:cs typeface="+mn-cs"/>
              </a:rPr>
              <a:t>Haunt </a:t>
            </a:r>
          </a:p>
          <a:p>
            <a:pPr marL="457200" marR="0" lvl="0" indent="-457200" algn="l" defTabSz="457200" rtl="0" eaLnBrk="1" fontAlgn="auto" latinLnBrk="0" hangingPunct="1">
              <a:lnSpc>
                <a:spcPct val="100000"/>
              </a:lnSpc>
              <a:spcBef>
                <a:spcPts val="0"/>
              </a:spcBef>
              <a:spcAft>
                <a:spcPts val="0"/>
              </a:spcAft>
              <a:buClrTx/>
              <a:buSzTx/>
              <a:buFontTx/>
              <a:buChar char="-"/>
              <a:tabLst/>
              <a:defRPr/>
            </a:pPr>
            <a:r>
              <a:rPr kumimoji="0" lang="en-GB" sz="3200" b="0" i="0" u="none" strike="noStrike" kern="1200" cap="none" spc="0" normalizeH="0" baseline="0" noProof="0">
                <a:ln>
                  <a:noFill/>
                </a:ln>
                <a:solidFill>
                  <a:prstClr val="black"/>
                </a:solidFill>
                <a:effectLst/>
                <a:uLnTx/>
                <a:uFillTx/>
                <a:latin typeface="Gill Sans MT" panose="020B0502020104020203"/>
                <a:ea typeface="+mn-ea"/>
                <a:cs typeface="+mn-cs"/>
              </a:rPr>
              <a:t>Hover </a:t>
            </a:r>
          </a:p>
          <a:p>
            <a:pPr marL="457200" marR="0" lvl="0" indent="-457200" algn="l" defTabSz="457200" rtl="0" eaLnBrk="1" fontAlgn="auto" latinLnBrk="0" hangingPunct="1">
              <a:lnSpc>
                <a:spcPct val="100000"/>
              </a:lnSpc>
              <a:spcBef>
                <a:spcPts val="0"/>
              </a:spcBef>
              <a:spcAft>
                <a:spcPts val="0"/>
              </a:spcAft>
              <a:buClrTx/>
              <a:buSzTx/>
              <a:buFontTx/>
              <a:buChar char="-"/>
              <a:tabLst/>
              <a:defRPr/>
            </a:pPr>
            <a:r>
              <a:rPr kumimoji="0" lang="en-GB" sz="3200" b="0" i="0" u="none" strike="noStrike" kern="1200" cap="none" spc="0" normalizeH="0" baseline="0" noProof="0">
                <a:ln>
                  <a:noFill/>
                </a:ln>
                <a:solidFill>
                  <a:prstClr val="black"/>
                </a:solidFill>
                <a:effectLst/>
                <a:uLnTx/>
                <a:uFillTx/>
                <a:latin typeface="Gill Sans MT" panose="020B0502020104020203"/>
                <a:ea typeface="+mn-ea"/>
                <a:cs typeface="+mn-cs"/>
              </a:rPr>
              <a:t>Levitate </a:t>
            </a:r>
          </a:p>
          <a:p>
            <a:pPr marL="457200" marR="0" lvl="0" indent="-457200" algn="l" defTabSz="457200" rtl="0" eaLnBrk="1" fontAlgn="auto" latinLnBrk="0" hangingPunct="1">
              <a:lnSpc>
                <a:spcPct val="100000"/>
              </a:lnSpc>
              <a:spcBef>
                <a:spcPts val="0"/>
              </a:spcBef>
              <a:spcAft>
                <a:spcPts val="0"/>
              </a:spcAft>
              <a:buClrTx/>
              <a:buSzTx/>
              <a:buFontTx/>
              <a:buChar char="-"/>
              <a:tabLst/>
              <a:defRPr/>
            </a:pPr>
            <a:r>
              <a:rPr kumimoji="0" lang="en-GB" sz="3200" b="0" i="0" u="none" strike="noStrike" kern="1200" cap="none" spc="0" normalizeH="0" baseline="0" noProof="0">
                <a:ln>
                  <a:noFill/>
                </a:ln>
                <a:solidFill>
                  <a:prstClr val="black"/>
                </a:solidFill>
                <a:effectLst/>
                <a:uLnTx/>
                <a:uFillTx/>
                <a:latin typeface="Gill Sans MT" panose="020B0502020104020203"/>
                <a:ea typeface="+mn-ea"/>
                <a:cs typeface="+mn-cs"/>
              </a:rPr>
              <a:t>Ghostly </a:t>
            </a:r>
          </a:p>
          <a:p>
            <a:pPr marL="457200" marR="0" lvl="0" indent="-457200" algn="l" defTabSz="457200" rtl="0" eaLnBrk="1" fontAlgn="auto" latinLnBrk="0" hangingPunct="1">
              <a:lnSpc>
                <a:spcPct val="100000"/>
              </a:lnSpc>
              <a:spcBef>
                <a:spcPts val="0"/>
              </a:spcBef>
              <a:spcAft>
                <a:spcPts val="0"/>
              </a:spcAft>
              <a:buClrTx/>
              <a:buSzTx/>
              <a:buFontTx/>
              <a:buChar char="-"/>
              <a:tabLst/>
              <a:defRPr/>
            </a:pPr>
            <a:r>
              <a:rPr kumimoji="0" lang="en-GB" sz="3200" b="0" i="0" u="none" strike="noStrike" kern="1200" cap="none" spc="0" normalizeH="0" baseline="0" noProof="0">
                <a:ln>
                  <a:noFill/>
                </a:ln>
                <a:solidFill>
                  <a:prstClr val="black"/>
                </a:solidFill>
                <a:effectLst/>
                <a:uLnTx/>
                <a:uFillTx/>
                <a:latin typeface="Gill Sans MT" panose="020B0502020104020203"/>
                <a:ea typeface="+mn-ea"/>
                <a:cs typeface="+mn-cs"/>
              </a:rPr>
              <a:t>Ethereal </a:t>
            </a:r>
          </a:p>
        </p:txBody>
      </p:sp>
      <p:pic>
        <p:nvPicPr>
          <p:cNvPr id="4" name="Picture 3">
            <a:extLst>
              <a:ext uri="{FF2B5EF4-FFF2-40B4-BE49-F238E27FC236}">
                <a16:creationId xmlns:a16="http://schemas.microsoft.com/office/drawing/2014/main" id="{33B2022D-7AF2-158C-3E51-E78A242E2CE9}"/>
              </a:ext>
            </a:extLst>
          </p:cNvPr>
          <p:cNvPicPr>
            <a:picLocks noChangeAspect="1"/>
          </p:cNvPicPr>
          <p:nvPr/>
        </p:nvPicPr>
        <p:blipFill>
          <a:blip r:embed="rId2"/>
          <a:stretch>
            <a:fillRect/>
          </a:stretch>
        </p:blipFill>
        <p:spPr>
          <a:xfrm>
            <a:off x="1550512" y="615058"/>
            <a:ext cx="4831195" cy="5627883"/>
          </a:xfrm>
          <a:prstGeom prst="rect">
            <a:avLst/>
          </a:prstGeom>
        </p:spPr>
      </p:pic>
      <p:sp>
        <p:nvSpPr>
          <p:cNvPr id="5" name="TextBox 4">
            <a:extLst>
              <a:ext uri="{FF2B5EF4-FFF2-40B4-BE49-F238E27FC236}">
                <a16:creationId xmlns:a16="http://schemas.microsoft.com/office/drawing/2014/main" id="{6C750BAE-8415-C299-EB5C-42C683E81ACD}"/>
              </a:ext>
            </a:extLst>
          </p:cNvPr>
          <p:cNvSpPr txBox="1"/>
          <p:nvPr/>
        </p:nvSpPr>
        <p:spPr>
          <a:xfrm rot="16200000">
            <a:off x="-3136612" y="3136611"/>
            <a:ext cx="6858000" cy="58477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Gill Sans MT" panose="020B0502020104020203"/>
                <a:ea typeface="+mn-ea"/>
                <a:cs typeface="+mn-cs"/>
              </a:rPr>
              <a:t>Gathering Ideas</a:t>
            </a:r>
          </a:p>
        </p:txBody>
      </p:sp>
    </p:spTree>
    <p:extLst>
      <p:ext uri="{BB962C8B-B14F-4D97-AF65-F5344CB8AC3E}">
        <p14:creationId xmlns:p14="http://schemas.microsoft.com/office/powerpoint/2010/main" val="43576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DCCD21-67F8-BADF-A1A3-906AD08D46D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250A922-24BA-A45D-972A-2ECBA641CCDE}"/>
              </a:ext>
            </a:extLst>
          </p:cNvPr>
          <p:cNvSpPr txBox="1"/>
          <p:nvPr/>
        </p:nvSpPr>
        <p:spPr>
          <a:xfrm>
            <a:off x="7986865" y="615058"/>
            <a:ext cx="3708400" cy="156966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a:ln>
                  <a:noFill/>
                </a:ln>
                <a:solidFill>
                  <a:prstClr val="black"/>
                </a:solidFill>
                <a:effectLst/>
                <a:uLnTx/>
                <a:uFillTx/>
                <a:latin typeface="Gill Sans MT" panose="020B0502020104020203"/>
                <a:ea typeface="+mn-ea"/>
                <a:cs typeface="+mn-cs"/>
              </a:rPr>
              <a:t>What </a:t>
            </a:r>
            <a:r>
              <a:rPr kumimoji="0" lang="en-GB" sz="3200" b="0" i="0" u="sng" strike="noStrike" kern="1200" cap="none" spc="0" normalizeH="0" baseline="0" noProof="0">
                <a:ln>
                  <a:noFill/>
                </a:ln>
                <a:solidFill>
                  <a:prstClr val="black"/>
                </a:solidFill>
                <a:effectLst/>
                <a:uLnTx/>
                <a:uFillTx/>
                <a:latin typeface="Gill Sans MT" panose="020B0502020104020203"/>
                <a:ea typeface="+mn-ea"/>
                <a:cs typeface="+mn-cs"/>
              </a:rPr>
              <a:t>colours</a:t>
            </a:r>
            <a:r>
              <a:rPr kumimoji="0" lang="en-GB" sz="3200" b="0" i="0" u="none" strike="noStrike" kern="1200" cap="none" spc="0" normalizeH="0" baseline="0" noProof="0">
                <a:ln>
                  <a:noFill/>
                </a:ln>
                <a:solidFill>
                  <a:prstClr val="black"/>
                </a:solidFill>
                <a:effectLst/>
                <a:uLnTx/>
                <a:uFillTx/>
                <a:latin typeface="Gill Sans MT" panose="020B0502020104020203"/>
                <a:ea typeface="+mn-ea"/>
                <a:cs typeface="+mn-cs"/>
              </a:rPr>
              <a:t> could you describe?</a:t>
            </a:r>
          </a:p>
          <a:p>
            <a:pPr marL="457200" marR="0" lvl="0" indent="-457200" algn="l" defTabSz="457200" rtl="0" eaLnBrk="1" fontAlgn="auto" latinLnBrk="0" hangingPunct="1">
              <a:lnSpc>
                <a:spcPct val="100000"/>
              </a:lnSpc>
              <a:spcBef>
                <a:spcPts val="0"/>
              </a:spcBef>
              <a:spcAft>
                <a:spcPts val="0"/>
              </a:spcAft>
              <a:buClrTx/>
              <a:buSzTx/>
              <a:buFontTx/>
              <a:buChar char="-"/>
              <a:tabLst/>
              <a:defRPr/>
            </a:pPr>
            <a:endParaRPr kumimoji="0" lang="en-GB" sz="32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pic>
        <p:nvPicPr>
          <p:cNvPr id="4" name="Picture 3">
            <a:extLst>
              <a:ext uri="{FF2B5EF4-FFF2-40B4-BE49-F238E27FC236}">
                <a16:creationId xmlns:a16="http://schemas.microsoft.com/office/drawing/2014/main" id="{7DDBEC0B-25B6-6BB2-DDB5-D09D9489861E}"/>
              </a:ext>
            </a:extLst>
          </p:cNvPr>
          <p:cNvPicPr>
            <a:picLocks noChangeAspect="1"/>
          </p:cNvPicPr>
          <p:nvPr/>
        </p:nvPicPr>
        <p:blipFill>
          <a:blip r:embed="rId2"/>
          <a:stretch>
            <a:fillRect/>
          </a:stretch>
        </p:blipFill>
        <p:spPr>
          <a:xfrm>
            <a:off x="1550512" y="615058"/>
            <a:ext cx="4831195" cy="5627883"/>
          </a:xfrm>
          <a:prstGeom prst="rect">
            <a:avLst/>
          </a:prstGeom>
        </p:spPr>
      </p:pic>
      <p:pic>
        <p:nvPicPr>
          <p:cNvPr id="2" name="Picture 1" descr="A close-up of a color chart&#10;&#10;AI-generated content may be incorrect.">
            <a:extLst>
              <a:ext uri="{FF2B5EF4-FFF2-40B4-BE49-F238E27FC236}">
                <a16:creationId xmlns:a16="http://schemas.microsoft.com/office/drawing/2014/main" id="{E9787CB2-460D-5697-E8BA-6821FB9B08A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466727" y="1715884"/>
            <a:ext cx="2757546" cy="5149840"/>
          </a:xfrm>
          <a:prstGeom prst="rect">
            <a:avLst/>
          </a:prstGeom>
          <a:noFill/>
          <a:ln>
            <a:noFill/>
          </a:ln>
        </p:spPr>
      </p:pic>
      <p:sp>
        <p:nvSpPr>
          <p:cNvPr id="5" name="TextBox 4">
            <a:extLst>
              <a:ext uri="{FF2B5EF4-FFF2-40B4-BE49-F238E27FC236}">
                <a16:creationId xmlns:a16="http://schemas.microsoft.com/office/drawing/2014/main" id="{B65C5E46-DECA-ED5A-BA48-00AEE7F6BAD0}"/>
              </a:ext>
            </a:extLst>
          </p:cNvPr>
          <p:cNvSpPr txBox="1"/>
          <p:nvPr/>
        </p:nvSpPr>
        <p:spPr>
          <a:xfrm rot="16200000">
            <a:off x="-3136612" y="3136611"/>
            <a:ext cx="6858000" cy="58477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Gill Sans MT" panose="020B0502020104020203"/>
                <a:ea typeface="+mn-ea"/>
                <a:cs typeface="+mn-cs"/>
              </a:rPr>
              <a:t>Gathering Ideas</a:t>
            </a:r>
          </a:p>
        </p:txBody>
      </p:sp>
    </p:spTree>
    <p:extLst>
      <p:ext uri="{BB962C8B-B14F-4D97-AF65-F5344CB8AC3E}">
        <p14:creationId xmlns:p14="http://schemas.microsoft.com/office/powerpoint/2010/main" val="20830630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6FD0D0-B43D-E00C-F1F0-9B216E8FE29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20C65EA-24BB-5600-5F9D-44FA6F9C099A}"/>
              </a:ext>
            </a:extLst>
          </p:cNvPr>
          <p:cNvSpPr txBox="1"/>
          <p:nvPr/>
        </p:nvSpPr>
        <p:spPr>
          <a:xfrm>
            <a:off x="7986865" y="615058"/>
            <a:ext cx="3708400" cy="304698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3200" b="0" i="0" u="sng" strike="noStrike" kern="1200" cap="none" spc="0" normalizeH="0" baseline="0" noProof="0">
                <a:ln>
                  <a:noFill/>
                </a:ln>
                <a:solidFill>
                  <a:prstClr val="black"/>
                </a:solidFill>
                <a:effectLst/>
                <a:uLnTx/>
                <a:uFillTx/>
                <a:latin typeface="Gill Sans MT" panose="020B0502020104020203"/>
                <a:ea typeface="+mn-ea"/>
                <a:cs typeface="+mn-cs"/>
              </a:rPr>
              <a:t>Setting</a:t>
            </a:r>
            <a:r>
              <a:rPr kumimoji="0" lang="en-GB" sz="3200" b="0" i="0" u="none" strike="noStrike" kern="1200" cap="none" spc="0" normalizeH="0" baseline="0" noProof="0">
                <a:ln>
                  <a:noFill/>
                </a:ln>
                <a:solidFill>
                  <a:prstClr val="black"/>
                </a:solidFill>
                <a:effectLst/>
                <a:uLnTx/>
                <a:uFillTx/>
                <a:latin typeface="Gill Sans MT" panose="020B0502020104020203"/>
                <a:ea typeface="+mn-ea"/>
                <a:cs typeface="+mn-cs"/>
              </a:rPr>
              <a:t> description</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a:ln>
                <a:noFill/>
              </a:ln>
              <a:solidFill>
                <a:prstClr val="black"/>
              </a:solidFill>
              <a:effectLst/>
              <a:uLnTx/>
              <a:uFillTx/>
              <a:latin typeface="Gill Sans MT" panose="020B0502020104020203"/>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a:ln>
                  <a:noFill/>
                </a:ln>
                <a:solidFill>
                  <a:prstClr val="black"/>
                </a:solidFill>
                <a:effectLst/>
                <a:uLnTx/>
                <a:uFillTx/>
                <a:latin typeface="Gill Sans MT" panose="020B0502020104020203"/>
                <a:ea typeface="+mn-ea"/>
                <a:cs typeface="+mn-cs"/>
              </a:rPr>
              <a:t>Consider:</a:t>
            </a:r>
          </a:p>
          <a:p>
            <a:pPr marL="457200" marR="0" lvl="0" indent="-457200" algn="l" defTabSz="457200" rtl="0" eaLnBrk="1" fontAlgn="auto" latinLnBrk="0" hangingPunct="1">
              <a:lnSpc>
                <a:spcPct val="100000"/>
              </a:lnSpc>
              <a:spcBef>
                <a:spcPts val="0"/>
              </a:spcBef>
              <a:spcAft>
                <a:spcPts val="0"/>
              </a:spcAft>
              <a:buClrTx/>
              <a:buSzTx/>
              <a:buFontTx/>
              <a:buChar char="-"/>
              <a:tabLst/>
              <a:defRPr/>
            </a:pPr>
            <a:r>
              <a:rPr kumimoji="0" lang="en-GB" sz="3200" b="0" i="0" u="none" strike="noStrike" kern="1200" cap="none" spc="0" normalizeH="0" baseline="0" noProof="0">
                <a:ln>
                  <a:noFill/>
                </a:ln>
                <a:solidFill>
                  <a:prstClr val="black"/>
                </a:solidFill>
                <a:effectLst/>
                <a:uLnTx/>
                <a:uFillTx/>
                <a:latin typeface="Gill Sans MT" panose="020B0502020104020203"/>
                <a:ea typeface="+mn-ea"/>
                <a:cs typeface="+mn-cs"/>
              </a:rPr>
              <a:t>Weather </a:t>
            </a:r>
          </a:p>
          <a:p>
            <a:pPr marL="457200" marR="0" lvl="0" indent="-457200" algn="l" defTabSz="457200" rtl="0" eaLnBrk="1" fontAlgn="auto" latinLnBrk="0" hangingPunct="1">
              <a:lnSpc>
                <a:spcPct val="100000"/>
              </a:lnSpc>
              <a:spcBef>
                <a:spcPts val="0"/>
              </a:spcBef>
              <a:spcAft>
                <a:spcPts val="0"/>
              </a:spcAft>
              <a:buClrTx/>
              <a:buSzTx/>
              <a:buFontTx/>
              <a:buChar char="-"/>
              <a:tabLst/>
              <a:defRPr/>
            </a:pPr>
            <a:r>
              <a:rPr kumimoji="0" lang="en-GB" sz="3200" b="0" i="0" u="none" strike="noStrike" kern="1200" cap="none" spc="0" normalizeH="0" baseline="0" noProof="0">
                <a:ln>
                  <a:noFill/>
                </a:ln>
                <a:solidFill>
                  <a:prstClr val="black"/>
                </a:solidFill>
                <a:effectLst/>
                <a:uLnTx/>
                <a:uFillTx/>
                <a:latin typeface="Gill Sans MT" panose="020B0502020104020203"/>
                <a:ea typeface="+mn-ea"/>
                <a:cs typeface="+mn-cs"/>
              </a:rPr>
              <a:t>Sensory language </a:t>
            </a:r>
          </a:p>
          <a:p>
            <a:pPr marL="457200" marR="0" lvl="0" indent="-457200" algn="l" defTabSz="457200" rtl="0" eaLnBrk="1" fontAlgn="auto" latinLnBrk="0" hangingPunct="1">
              <a:lnSpc>
                <a:spcPct val="100000"/>
              </a:lnSpc>
              <a:spcBef>
                <a:spcPts val="0"/>
              </a:spcBef>
              <a:spcAft>
                <a:spcPts val="0"/>
              </a:spcAft>
              <a:buClrTx/>
              <a:buSzTx/>
              <a:buFontTx/>
              <a:buChar char="-"/>
              <a:tabLst/>
              <a:defRPr/>
            </a:pPr>
            <a:endParaRPr kumimoji="0" lang="en-GB" sz="32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pic>
        <p:nvPicPr>
          <p:cNvPr id="4" name="Picture 3">
            <a:extLst>
              <a:ext uri="{FF2B5EF4-FFF2-40B4-BE49-F238E27FC236}">
                <a16:creationId xmlns:a16="http://schemas.microsoft.com/office/drawing/2014/main" id="{48BBC103-CB13-3313-89CD-68D72F94B7AE}"/>
              </a:ext>
            </a:extLst>
          </p:cNvPr>
          <p:cNvPicPr>
            <a:picLocks noChangeAspect="1"/>
          </p:cNvPicPr>
          <p:nvPr/>
        </p:nvPicPr>
        <p:blipFill>
          <a:blip r:embed="rId2"/>
          <a:stretch>
            <a:fillRect/>
          </a:stretch>
        </p:blipFill>
        <p:spPr>
          <a:xfrm>
            <a:off x="1550512" y="615058"/>
            <a:ext cx="4831195" cy="5627883"/>
          </a:xfrm>
          <a:prstGeom prst="rect">
            <a:avLst/>
          </a:prstGeom>
        </p:spPr>
      </p:pic>
      <p:sp>
        <p:nvSpPr>
          <p:cNvPr id="5" name="TextBox 4">
            <a:extLst>
              <a:ext uri="{FF2B5EF4-FFF2-40B4-BE49-F238E27FC236}">
                <a16:creationId xmlns:a16="http://schemas.microsoft.com/office/drawing/2014/main" id="{50710B6A-399A-FFD1-2132-917D336CFA44}"/>
              </a:ext>
            </a:extLst>
          </p:cNvPr>
          <p:cNvSpPr txBox="1"/>
          <p:nvPr/>
        </p:nvSpPr>
        <p:spPr>
          <a:xfrm rot="16200000">
            <a:off x="-3136612" y="3136611"/>
            <a:ext cx="6858000" cy="58477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Gill Sans MT" panose="020B0502020104020203"/>
                <a:ea typeface="+mn-ea"/>
                <a:cs typeface="+mn-cs"/>
              </a:rPr>
              <a:t>Gathering Ideas</a:t>
            </a:r>
          </a:p>
        </p:txBody>
      </p:sp>
    </p:spTree>
    <p:extLst>
      <p:ext uri="{BB962C8B-B14F-4D97-AF65-F5344CB8AC3E}">
        <p14:creationId xmlns:p14="http://schemas.microsoft.com/office/powerpoint/2010/main" val="3849191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996E06-9152-BC25-5635-06E0FFC0865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FEA054B-8A2B-486C-5455-0FD3808FE02B}"/>
              </a:ext>
            </a:extLst>
          </p:cNvPr>
          <p:cNvSpPr txBox="1"/>
          <p:nvPr/>
        </p:nvSpPr>
        <p:spPr>
          <a:xfrm>
            <a:off x="7986865" y="615058"/>
            <a:ext cx="3708400" cy="156966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a:ln>
                  <a:noFill/>
                </a:ln>
                <a:solidFill>
                  <a:prstClr val="black"/>
                </a:solidFill>
                <a:effectLst/>
                <a:uLnTx/>
                <a:uFillTx/>
                <a:latin typeface="Gill Sans MT" panose="020B0502020104020203"/>
                <a:ea typeface="+mn-ea"/>
                <a:cs typeface="+mn-cs"/>
              </a:rPr>
              <a:t>What is </a:t>
            </a:r>
            <a:r>
              <a:rPr kumimoji="0" lang="en-GB" sz="3200" b="0" i="0" u="sng" strike="noStrike" kern="1200" cap="none" spc="0" normalizeH="0" baseline="0" noProof="0">
                <a:ln>
                  <a:noFill/>
                </a:ln>
                <a:solidFill>
                  <a:prstClr val="black"/>
                </a:solidFill>
                <a:effectLst/>
                <a:uLnTx/>
                <a:uFillTx/>
                <a:latin typeface="Gill Sans MT" panose="020B0502020104020203"/>
                <a:ea typeface="+mn-ea"/>
                <a:cs typeface="+mn-cs"/>
              </a:rPr>
              <a:t>beyond</a:t>
            </a:r>
            <a:r>
              <a:rPr kumimoji="0" lang="en-GB" sz="3200" b="0" i="0" u="none" strike="noStrike" kern="1200" cap="none" spc="0" normalizeH="0" baseline="0" noProof="0">
                <a:ln>
                  <a:noFill/>
                </a:ln>
                <a:solidFill>
                  <a:prstClr val="black"/>
                </a:solidFill>
                <a:effectLst/>
                <a:uLnTx/>
                <a:uFillTx/>
                <a:latin typeface="Gill Sans MT" panose="020B0502020104020203"/>
                <a:ea typeface="+mn-ea"/>
                <a:cs typeface="+mn-cs"/>
              </a:rPr>
              <a:t> the image?</a:t>
            </a:r>
          </a:p>
          <a:p>
            <a:pPr marL="457200" marR="0" lvl="0" indent="-457200" algn="l" defTabSz="457200" rtl="0" eaLnBrk="1" fontAlgn="auto" latinLnBrk="0" hangingPunct="1">
              <a:lnSpc>
                <a:spcPct val="100000"/>
              </a:lnSpc>
              <a:spcBef>
                <a:spcPts val="0"/>
              </a:spcBef>
              <a:spcAft>
                <a:spcPts val="0"/>
              </a:spcAft>
              <a:buClrTx/>
              <a:buSzTx/>
              <a:buFontTx/>
              <a:buChar char="-"/>
              <a:tabLst/>
              <a:defRPr/>
            </a:pPr>
            <a:endParaRPr kumimoji="0" lang="en-GB" sz="3200" b="0" i="0" u="none" strike="noStrike" kern="1200" cap="none" spc="0" normalizeH="0" baseline="0" noProof="0">
              <a:ln>
                <a:noFill/>
              </a:ln>
              <a:solidFill>
                <a:prstClr val="black"/>
              </a:solidFill>
              <a:effectLst/>
              <a:uLnTx/>
              <a:uFillTx/>
              <a:latin typeface="Gill Sans MT" panose="020B0502020104020203"/>
              <a:ea typeface="+mn-ea"/>
              <a:cs typeface="+mn-cs"/>
            </a:endParaRPr>
          </a:p>
        </p:txBody>
      </p:sp>
      <p:pic>
        <p:nvPicPr>
          <p:cNvPr id="4" name="Picture 3">
            <a:extLst>
              <a:ext uri="{FF2B5EF4-FFF2-40B4-BE49-F238E27FC236}">
                <a16:creationId xmlns:a16="http://schemas.microsoft.com/office/drawing/2014/main" id="{5618802A-F6F2-CABC-DD8A-86544667FA01}"/>
              </a:ext>
            </a:extLst>
          </p:cNvPr>
          <p:cNvPicPr>
            <a:picLocks noChangeAspect="1"/>
          </p:cNvPicPr>
          <p:nvPr/>
        </p:nvPicPr>
        <p:blipFill>
          <a:blip r:embed="rId2"/>
          <a:stretch>
            <a:fillRect/>
          </a:stretch>
        </p:blipFill>
        <p:spPr>
          <a:xfrm>
            <a:off x="1550512" y="615058"/>
            <a:ext cx="4831195" cy="5627883"/>
          </a:xfrm>
          <a:prstGeom prst="rect">
            <a:avLst/>
          </a:prstGeom>
        </p:spPr>
      </p:pic>
      <p:sp>
        <p:nvSpPr>
          <p:cNvPr id="5" name="TextBox 4">
            <a:extLst>
              <a:ext uri="{FF2B5EF4-FFF2-40B4-BE49-F238E27FC236}">
                <a16:creationId xmlns:a16="http://schemas.microsoft.com/office/drawing/2014/main" id="{5CB8367A-83C1-7F8C-C55B-157A08D7A288}"/>
              </a:ext>
            </a:extLst>
          </p:cNvPr>
          <p:cNvSpPr txBox="1"/>
          <p:nvPr/>
        </p:nvSpPr>
        <p:spPr>
          <a:xfrm rot="16200000">
            <a:off x="-3136612" y="3136611"/>
            <a:ext cx="6858000" cy="58477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Gill Sans MT" panose="020B0502020104020203"/>
                <a:ea typeface="+mn-ea"/>
                <a:cs typeface="+mn-cs"/>
              </a:rPr>
              <a:t>Gathering Ideas</a:t>
            </a:r>
          </a:p>
        </p:txBody>
      </p:sp>
    </p:spTree>
    <p:extLst>
      <p:ext uri="{BB962C8B-B14F-4D97-AF65-F5344CB8AC3E}">
        <p14:creationId xmlns:p14="http://schemas.microsoft.com/office/powerpoint/2010/main" val="21449021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883BA01A-CB9E-2F8B-AF45-998750732DAA}"/>
              </a:ext>
            </a:extLst>
          </p:cNvPr>
          <p:cNvSpPr>
            <a:spLocks noGrp="1"/>
          </p:cNvSpPr>
          <p:nvPr>
            <p:ph idx="1"/>
          </p:nvPr>
        </p:nvSpPr>
        <p:spPr>
          <a:xfrm>
            <a:off x="1221533" y="1348939"/>
            <a:ext cx="10178322" cy="4160122"/>
          </a:xfrm>
        </p:spPr>
        <p:txBody>
          <a:bodyPr>
            <a:normAutofit/>
          </a:bodyPr>
          <a:lstStyle/>
          <a:p>
            <a:pPr marL="0" indent="0">
              <a:buNone/>
            </a:pPr>
            <a:r>
              <a:rPr lang="en-GB" sz="2400">
                <a:solidFill>
                  <a:schemeClr val="tx1"/>
                </a:solidFill>
              </a:rPr>
              <a:t>DROP IN:</a:t>
            </a:r>
          </a:p>
          <a:p>
            <a:pPr marL="0" indent="0">
              <a:buNone/>
            </a:pPr>
            <a:r>
              <a:rPr lang="en-GB" sz="2400">
                <a:solidFill>
                  <a:schemeClr val="tx1"/>
                </a:solidFill>
              </a:rPr>
              <a:t>A damp chill clings to the air as you step closer to the ancient stone arch, its rough surface crawling with twisting ivy.  The iron gates stand ajar, groaning faintly on their hinges as though disturbed by an unseen hand. Beyond, a ghostly mist weaves between the black, skeletal trees, their bare branches clawing at the pale, cloud-heavy sky.  Every sound seems muffled, swallowed by the fog, until the sharp snap of a twig echoes like a warning.  The world is drained of warmth, soaked in shades of grey-blue, as if time itself has slowed at the threshold of this forgotten place.</a:t>
            </a:r>
          </a:p>
        </p:txBody>
      </p:sp>
    </p:spTree>
    <p:extLst>
      <p:ext uri="{BB962C8B-B14F-4D97-AF65-F5344CB8AC3E}">
        <p14:creationId xmlns:p14="http://schemas.microsoft.com/office/powerpoint/2010/main" val="3062774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D889BEBC-548F-A47A-E9B6-5896238B58B9}"/>
              </a:ext>
            </a:extLst>
          </p:cNvPr>
          <p:cNvSpPr txBox="1"/>
          <p:nvPr/>
        </p:nvSpPr>
        <p:spPr>
          <a:xfrm>
            <a:off x="1199533" y="112086"/>
            <a:ext cx="10274709" cy="156966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3200" b="1" i="0" u="sng" strike="noStrike" kern="1200" cap="none" spc="0" normalizeH="0" baseline="0" noProof="0">
                <a:ln>
                  <a:noFill/>
                </a:ln>
                <a:solidFill>
                  <a:prstClr val="black"/>
                </a:solidFill>
                <a:effectLst/>
                <a:uLnTx/>
                <a:uFillTx/>
                <a:latin typeface="Gill Sans MT" panose="020B0502020104020203"/>
                <a:ea typeface="+mn-ea"/>
                <a:cs typeface="+mn-cs"/>
              </a:rPr>
              <a:t>Tuesday 23</a:t>
            </a:r>
            <a:r>
              <a:rPr kumimoji="0" lang="en-GB" sz="3200" b="1" i="0" u="sng" strike="noStrike" kern="1200" cap="none" spc="0" normalizeH="0" baseline="30000" noProof="0">
                <a:ln>
                  <a:noFill/>
                </a:ln>
                <a:solidFill>
                  <a:prstClr val="black"/>
                </a:solidFill>
                <a:effectLst/>
                <a:uLnTx/>
                <a:uFillTx/>
                <a:latin typeface="Gill Sans MT" panose="020B0502020104020203"/>
                <a:ea typeface="+mn-ea"/>
                <a:cs typeface="+mn-cs"/>
              </a:rPr>
              <a:t>rd</a:t>
            </a:r>
            <a:r>
              <a:rPr kumimoji="0" lang="en-GB" sz="3200" b="1" i="0" u="sng" strike="noStrike" kern="1200" cap="none" spc="0" normalizeH="0" baseline="0" noProof="0">
                <a:ln>
                  <a:noFill/>
                </a:ln>
                <a:solidFill>
                  <a:prstClr val="black"/>
                </a:solidFill>
                <a:effectLst/>
                <a:uLnTx/>
                <a:uFillTx/>
                <a:latin typeface="Gill Sans MT" panose="020B0502020104020203"/>
                <a:ea typeface="+mn-ea"/>
                <a:cs typeface="+mn-cs"/>
              </a:rPr>
              <a:t> September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3200" b="1" i="0" u="sng" strike="noStrike" kern="1200" cap="none" spc="0" normalizeH="0" baseline="0" noProof="0">
              <a:ln>
                <a:noFill/>
              </a:ln>
              <a:solidFill>
                <a:prstClr val="black"/>
              </a:solidFill>
              <a:effectLst/>
              <a:uLnTx/>
              <a:uFillTx/>
              <a:latin typeface="Gill Sans MT" panose="020B0502020104020203"/>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3200" b="1" i="0" u="sng" strike="noStrike" kern="1200" cap="none" spc="0" normalizeH="0" baseline="0" noProof="0">
                <a:ln>
                  <a:noFill/>
                </a:ln>
                <a:solidFill>
                  <a:prstClr val="black"/>
                </a:solidFill>
                <a:effectLst/>
                <a:uLnTx/>
                <a:uFillTx/>
                <a:latin typeface="Gill Sans MT" panose="020B0502020104020203"/>
                <a:ea typeface="+mn-ea"/>
                <a:cs typeface="+mn-cs"/>
              </a:rPr>
              <a:t>Descriptive Writing </a:t>
            </a:r>
          </a:p>
        </p:txBody>
      </p:sp>
      <p:sp>
        <p:nvSpPr>
          <p:cNvPr id="7" name="Rectangle: Rounded Corners 6">
            <a:extLst>
              <a:ext uri="{FF2B5EF4-FFF2-40B4-BE49-F238E27FC236}">
                <a16:creationId xmlns:a16="http://schemas.microsoft.com/office/drawing/2014/main" id="{FE55FDE1-FD7F-2417-1AF6-E237F269EF7F}"/>
              </a:ext>
            </a:extLst>
          </p:cNvPr>
          <p:cNvSpPr/>
          <p:nvPr/>
        </p:nvSpPr>
        <p:spPr>
          <a:xfrm>
            <a:off x="1042216" y="1858298"/>
            <a:ext cx="10589345" cy="4887616"/>
          </a:xfrm>
          <a:prstGeom prst="roundRect">
            <a:avLst/>
          </a:prstGeom>
          <a:ln w="28575"/>
        </p:spPr>
        <p:style>
          <a:lnRef idx="2">
            <a:schemeClr val="dk1"/>
          </a:lnRef>
          <a:fillRef idx="1">
            <a:schemeClr val="lt1"/>
          </a:fillRef>
          <a:effectRef idx="0">
            <a:schemeClr val="dk1"/>
          </a:effectRef>
          <a:fontRef idx="minor">
            <a:schemeClr val="dk1"/>
          </a:fontRef>
        </p:style>
        <p:txBody>
          <a:bodyPr rtlCol="0" anchor="ctr"/>
          <a:lstStyle/>
          <a:p>
            <a:pPr marL="342900" marR="0" lvl="0" indent="-342900" algn="l" defTabSz="457200" rtl="0" eaLnBrk="1" fontAlgn="auto" latinLnBrk="0" hangingPunct="1">
              <a:lnSpc>
                <a:spcPct val="100000"/>
              </a:lnSpc>
              <a:spcBef>
                <a:spcPts val="0"/>
              </a:spcBef>
              <a:spcAft>
                <a:spcPts val="0"/>
              </a:spcAft>
              <a:buClrTx/>
              <a:buSzTx/>
              <a:buFont typeface="+mj-lt"/>
              <a:buAutoNum type="arabicPeriod"/>
              <a:tabLst/>
              <a:defRPr/>
            </a:pPr>
            <a:r>
              <a:rPr kumimoji="0" lang="en-GB" sz="2000" b="0" i="0" u="none" strike="noStrike" kern="1200" cap="none" spc="0" normalizeH="0" baseline="0" noProof="0">
                <a:ln>
                  <a:noFill/>
                </a:ln>
                <a:solidFill>
                  <a:prstClr val="black"/>
                </a:solidFill>
                <a:effectLst/>
                <a:uLnTx/>
                <a:uFillTx/>
                <a:latin typeface="Gill Sans MT" panose="020B0502020104020203"/>
                <a:ea typeface="+mn-ea"/>
                <a:cs typeface="+mn-cs"/>
              </a:rPr>
              <a:t>Which best describes Eric early on and why?    awkward  vulnerable  unstable  secretive</a:t>
            </a:r>
          </a:p>
          <a:p>
            <a:pPr marL="342900" marR="0" lvl="0" indent="-342900" algn="l" defTabSz="457200" rtl="0" eaLnBrk="1" fontAlgn="auto" latinLnBrk="0" hangingPunct="1">
              <a:lnSpc>
                <a:spcPct val="100000"/>
              </a:lnSpc>
              <a:spcBef>
                <a:spcPts val="0"/>
              </a:spcBef>
              <a:spcAft>
                <a:spcPts val="0"/>
              </a:spcAft>
              <a:buClrTx/>
              <a:buSzTx/>
              <a:buFont typeface="+mj-lt"/>
              <a:buAutoNum type="arabicPeriod"/>
              <a:tabLst/>
              <a:defRPr/>
            </a:pPr>
            <a:endParaRPr kumimoji="0" lang="en-GB" sz="2000" b="0" i="0" u="none" strike="noStrike" kern="1200" cap="none" spc="0" normalizeH="0" baseline="0" noProof="0">
              <a:ln>
                <a:noFill/>
              </a:ln>
              <a:solidFill>
                <a:prstClr val="black"/>
              </a:solidFill>
              <a:effectLst/>
              <a:uLnTx/>
              <a:uFillTx/>
              <a:latin typeface="Gill Sans MT" panose="020B0502020104020203"/>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 typeface="+mj-lt"/>
              <a:buAutoNum type="arabicPeriod"/>
              <a:tabLst/>
              <a:defRPr/>
            </a:pPr>
            <a:endParaRPr kumimoji="0" lang="en-GB" sz="2000" b="0" i="0" u="none" strike="noStrike" kern="1200" cap="none" spc="0" normalizeH="0" baseline="0" noProof="0">
              <a:ln>
                <a:noFill/>
              </a:ln>
              <a:solidFill>
                <a:prstClr val="black"/>
              </a:solidFill>
              <a:effectLst/>
              <a:uLnTx/>
              <a:uFillTx/>
              <a:latin typeface="Gill Sans MT" panose="020B0502020104020203"/>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 typeface="+mj-lt"/>
              <a:buAutoNum type="arabicPeriod"/>
              <a:tabLst/>
              <a:defRPr/>
            </a:pPr>
            <a:r>
              <a:rPr kumimoji="0" lang="en-GB" sz="2000" b="0" i="0" u="none" strike="noStrike" kern="1200" cap="none" spc="0" normalizeH="0" baseline="0" noProof="0">
                <a:ln>
                  <a:noFill/>
                </a:ln>
                <a:solidFill>
                  <a:prstClr val="black"/>
                </a:solidFill>
                <a:effectLst/>
                <a:uLnTx/>
                <a:uFillTx/>
                <a:latin typeface="Gill Sans MT" panose="020B0502020104020203"/>
                <a:ea typeface="+mn-ea"/>
                <a:cs typeface="+mn-cs"/>
              </a:rPr>
              <a:t>Which best describes Mr Birling and why?   arrogant   foolish   insecure  symbol of capitalism</a:t>
            </a:r>
          </a:p>
          <a:p>
            <a:pPr marL="342900" marR="0" lvl="0" indent="-342900" algn="l" defTabSz="457200" rtl="0" eaLnBrk="1" fontAlgn="auto" latinLnBrk="0" hangingPunct="1">
              <a:lnSpc>
                <a:spcPct val="100000"/>
              </a:lnSpc>
              <a:spcBef>
                <a:spcPts val="0"/>
              </a:spcBef>
              <a:spcAft>
                <a:spcPts val="0"/>
              </a:spcAft>
              <a:buClrTx/>
              <a:buSzTx/>
              <a:buFont typeface="+mj-lt"/>
              <a:buAutoNum type="arabicPeriod"/>
              <a:tabLst/>
              <a:defRPr/>
            </a:pPr>
            <a:endParaRPr kumimoji="0" lang="en-GB" sz="2000" b="0" i="0" u="none" strike="noStrike" kern="1200" cap="none" spc="0" normalizeH="0" baseline="0" noProof="0">
              <a:ln>
                <a:noFill/>
              </a:ln>
              <a:solidFill>
                <a:prstClr val="black"/>
              </a:solidFill>
              <a:effectLst/>
              <a:uLnTx/>
              <a:uFillTx/>
              <a:latin typeface="Gill Sans MT" panose="020B0502020104020203"/>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 typeface="+mj-lt"/>
              <a:buAutoNum type="arabicPeriod"/>
              <a:tabLst/>
              <a:defRPr/>
            </a:pPr>
            <a:endParaRPr kumimoji="0" lang="en-GB" sz="2000" b="0" i="0" u="none" strike="noStrike" kern="1200" cap="none" spc="0" normalizeH="0" baseline="0" noProof="0">
              <a:ln>
                <a:noFill/>
              </a:ln>
              <a:solidFill>
                <a:prstClr val="black"/>
              </a:solidFill>
              <a:effectLst/>
              <a:uLnTx/>
              <a:uFillTx/>
              <a:latin typeface="Gill Sans MT" panose="020B0502020104020203"/>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 typeface="+mj-lt"/>
              <a:buAutoNum type="arabicPeriod"/>
              <a:tabLst/>
              <a:defRPr/>
            </a:pPr>
            <a:r>
              <a:rPr kumimoji="0" lang="en-GB" sz="2000" b="0" i="0" u="none" strike="noStrike" kern="1200" cap="none" spc="0" normalizeH="0" baseline="0" noProof="0">
                <a:ln>
                  <a:noFill/>
                </a:ln>
                <a:solidFill>
                  <a:prstClr val="black"/>
                </a:solidFill>
                <a:effectLst/>
                <a:uLnTx/>
                <a:uFillTx/>
                <a:latin typeface="Gill Sans MT" panose="020B0502020104020203"/>
                <a:ea typeface="+mn-ea"/>
                <a:cs typeface="+mn-cs"/>
              </a:rPr>
              <a:t>Copy and complete the quotation said by Sheila, to Gerald:  ‘You were the wonderful _____ Prince. You must have ______ it.’</a:t>
            </a:r>
          </a:p>
          <a:p>
            <a:pPr marL="342900" marR="0" lvl="0" indent="-342900" algn="l" defTabSz="457200" rtl="0" eaLnBrk="1" fontAlgn="auto" latinLnBrk="0" hangingPunct="1">
              <a:lnSpc>
                <a:spcPct val="100000"/>
              </a:lnSpc>
              <a:spcBef>
                <a:spcPts val="0"/>
              </a:spcBef>
              <a:spcAft>
                <a:spcPts val="0"/>
              </a:spcAft>
              <a:buClrTx/>
              <a:buSzTx/>
              <a:buFont typeface="+mj-lt"/>
              <a:buAutoNum type="arabicPeriod"/>
              <a:tabLst/>
              <a:defRPr/>
            </a:pPr>
            <a:endParaRPr kumimoji="0" lang="en-GB" sz="2000" b="0" i="0" u="none" strike="noStrike" kern="1200" cap="none" spc="0" normalizeH="0" baseline="0" noProof="0">
              <a:ln>
                <a:noFill/>
              </a:ln>
              <a:solidFill>
                <a:prstClr val="black"/>
              </a:solidFill>
              <a:effectLst/>
              <a:uLnTx/>
              <a:uFillTx/>
              <a:latin typeface="Gill Sans MT" panose="020B0502020104020203"/>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 typeface="+mj-lt"/>
              <a:buAutoNum type="arabicPeriod"/>
              <a:tabLst/>
              <a:defRPr/>
            </a:pPr>
            <a:endParaRPr kumimoji="0" lang="en-GB" sz="2000" b="0" i="0" u="none" strike="noStrike" kern="1200" cap="none" spc="0" normalizeH="0" baseline="0" noProof="0">
              <a:ln>
                <a:noFill/>
              </a:ln>
              <a:solidFill>
                <a:prstClr val="black"/>
              </a:solidFill>
              <a:effectLst/>
              <a:uLnTx/>
              <a:uFillTx/>
              <a:latin typeface="Gill Sans MT" panose="020B0502020104020203"/>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 typeface="+mj-lt"/>
              <a:buAutoNum type="arabicPeriod"/>
              <a:tabLst/>
              <a:defRPr/>
            </a:pPr>
            <a:r>
              <a:rPr kumimoji="0" lang="en-GB" sz="2000" b="0" i="0" u="none" strike="noStrike" kern="1200" cap="none" spc="0" normalizeH="0" baseline="0" noProof="0">
                <a:ln>
                  <a:noFill/>
                </a:ln>
                <a:solidFill>
                  <a:prstClr val="black"/>
                </a:solidFill>
                <a:effectLst/>
                <a:uLnTx/>
                <a:uFillTx/>
                <a:latin typeface="Gill Sans MT" panose="020B0502020104020203"/>
                <a:ea typeface="+mn-ea"/>
                <a:cs typeface="+mn-cs"/>
              </a:rPr>
              <a:t>Where does Eric steal money from to try and support Eva? </a:t>
            </a:r>
          </a:p>
          <a:p>
            <a:pPr marL="342900" marR="0" lvl="0" indent="-342900" algn="l" defTabSz="457200" rtl="0" eaLnBrk="1" fontAlgn="auto" latinLnBrk="0" hangingPunct="1">
              <a:lnSpc>
                <a:spcPct val="100000"/>
              </a:lnSpc>
              <a:spcBef>
                <a:spcPts val="0"/>
              </a:spcBef>
              <a:spcAft>
                <a:spcPts val="0"/>
              </a:spcAft>
              <a:buClrTx/>
              <a:buSzTx/>
              <a:buFont typeface="+mj-lt"/>
              <a:buAutoNum type="arabicPeriod"/>
              <a:tabLst/>
              <a:defRPr/>
            </a:pPr>
            <a:endParaRPr kumimoji="0" lang="en-GB" sz="2000" b="0" i="0" u="none" strike="noStrike" kern="1200" cap="none" spc="0" normalizeH="0" baseline="0" noProof="0">
              <a:ln>
                <a:noFill/>
              </a:ln>
              <a:solidFill>
                <a:prstClr val="black"/>
              </a:solidFill>
              <a:effectLst/>
              <a:uLnTx/>
              <a:uFillTx/>
              <a:latin typeface="Gill Sans MT" panose="020B0502020104020203"/>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 typeface="+mj-lt"/>
              <a:buAutoNum type="arabicPeriod"/>
              <a:tabLst/>
              <a:defRPr/>
            </a:pPr>
            <a:endParaRPr kumimoji="0" lang="en-GB" sz="2000" b="0" i="0" u="none" strike="noStrike" kern="1200" cap="none" spc="0" normalizeH="0" baseline="0" noProof="0">
              <a:ln>
                <a:noFill/>
              </a:ln>
              <a:solidFill>
                <a:prstClr val="black"/>
              </a:solidFill>
              <a:effectLst/>
              <a:uLnTx/>
              <a:uFillTx/>
              <a:latin typeface="Gill Sans MT" panose="020B0502020104020203"/>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 typeface="+mj-lt"/>
              <a:buAutoNum type="arabicPeriod"/>
              <a:tabLst/>
              <a:defRPr/>
            </a:pPr>
            <a:r>
              <a:rPr kumimoji="0" lang="en-GB" sz="2000" b="0" i="0" u="none" strike="noStrike" kern="1200" cap="none" spc="0" normalizeH="0" baseline="0" noProof="0">
                <a:ln>
                  <a:noFill/>
                </a:ln>
                <a:solidFill>
                  <a:prstClr val="black"/>
                </a:solidFill>
                <a:effectLst/>
                <a:uLnTx/>
                <a:uFillTx/>
                <a:latin typeface="Gill Sans MT" panose="020B0502020104020203"/>
                <a:ea typeface="+mn-ea"/>
                <a:cs typeface="+mn-cs"/>
              </a:rPr>
              <a:t> What year is the play set? What year was the play written?</a:t>
            </a:r>
          </a:p>
        </p:txBody>
      </p:sp>
      <p:sp>
        <p:nvSpPr>
          <p:cNvPr id="8" name="Rectangle: Rounded Corners 7">
            <a:extLst>
              <a:ext uri="{FF2B5EF4-FFF2-40B4-BE49-F238E27FC236}">
                <a16:creationId xmlns:a16="http://schemas.microsoft.com/office/drawing/2014/main" id="{03120A91-6ADF-49D7-59CA-CBB74E5856E8}"/>
              </a:ext>
            </a:extLst>
          </p:cNvPr>
          <p:cNvSpPr/>
          <p:nvPr/>
        </p:nvSpPr>
        <p:spPr>
          <a:xfrm rot="20932436">
            <a:off x="7836" y="1622323"/>
            <a:ext cx="4011561" cy="471949"/>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prstClr val="white"/>
                </a:solidFill>
                <a:effectLst/>
                <a:uLnTx/>
                <a:uFillTx/>
                <a:latin typeface="Gill Sans MT" panose="020B0502020104020203"/>
                <a:ea typeface="+mn-ea"/>
                <a:cs typeface="+mn-cs"/>
              </a:rPr>
              <a:t>An Inspector Calls Retrieval</a:t>
            </a:r>
          </a:p>
        </p:txBody>
      </p:sp>
    </p:spTree>
    <p:extLst>
      <p:ext uri="{BB962C8B-B14F-4D97-AF65-F5344CB8AC3E}">
        <p14:creationId xmlns:p14="http://schemas.microsoft.com/office/powerpoint/2010/main" val="2265149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4A68A0-BE08-88A1-B3FC-E3F3658A21E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DF4220B-8DDA-5632-903E-3CE4E7A4C701}"/>
              </a:ext>
            </a:extLst>
          </p:cNvPr>
          <p:cNvPicPr>
            <a:picLocks noChangeAspect="1"/>
          </p:cNvPicPr>
          <p:nvPr/>
        </p:nvPicPr>
        <p:blipFill>
          <a:blip r:embed="rId3"/>
          <a:stretch>
            <a:fillRect/>
          </a:stretch>
        </p:blipFill>
        <p:spPr>
          <a:xfrm>
            <a:off x="490563" y="205854"/>
            <a:ext cx="4997290" cy="3223146"/>
          </a:xfrm>
          <a:prstGeom prst="rect">
            <a:avLst/>
          </a:prstGeom>
        </p:spPr>
      </p:pic>
      <p:sp>
        <p:nvSpPr>
          <p:cNvPr id="5" name="TextBox 4">
            <a:extLst>
              <a:ext uri="{FF2B5EF4-FFF2-40B4-BE49-F238E27FC236}">
                <a16:creationId xmlns:a16="http://schemas.microsoft.com/office/drawing/2014/main" id="{64AA0638-FB36-A28F-105E-A2F486DCEC14}"/>
              </a:ext>
            </a:extLst>
          </p:cNvPr>
          <p:cNvSpPr txBox="1"/>
          <p:nvPr/>
        </p:nvSpPr>
        <p:spPr>
          <a:xfrm>
            <a:off x="5840360" y="247766"/>
            <a:ext cx="5486401" cy="3139321"/>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Gill Sans MT" panose="020B0502020104020203"/>
                <a:ea typeface="+mn-ea"/>
                <a:cs typeface="+mn-cs"/>
              </a:rPr>
              <a:t>A damp chill clings to the air as you step closer to the ancient stone arch, its rough surface crawling with twisting ivy.  The iron gates stand ajar, groaning faintly on their hinges as though disturbed by an unseen hand. Beyond, a ghostly mist weaves between the black, skeletal trees, their bare branches clawing at the pale, cloud-heavy sky.  Every sound seems muffled, swallowed by the fog, until the sharp snap of a twig echoes like a warning.  The world is drained of warmth, soaked in shades of grey-blue, as if time itself has slowed at the threshold of this forgotten place.</a:t>
            </a:r>
          </a:p>
        </p:txBody>
      </p:sp>
      <p:sp>
        <p:nvSpPr>
          <p:cNvPr id="4" name="Rectangle: Rounded Corners 3">
            <a:extLst>
              <a:ext uri="{FF2B5EF4-FFF2-40B4-BE49-F238E27FC236}">
                <a16:creationId xmlns:a16="http://schemas.microsoft.com/office/drawing/2014/main" id="{17DE0DC2-0667-ADE8-1600-06A304048877}"/>
              </a:ext>
            </a:extLst>
          </p:cNvPr>
          <p:cNvSpPr/>
          <p:nvPr/>
        </p:nvSpPr>
        <p:spPr>
          <a:xfrm>
            <a:off x="2477728" y="3699704"/>
            <a:ext cx="9261988" cy="116020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Gill Sans MT" panose="020B0502020104020203"/>
                <a:ea typeface="+mn-ea"/>
                <a:cs typeface="+mn-cs"/>
              </a:rPr>
              <a:t>Using your ideas from yesterday, write up the ‘DROP’ part of your descriptive Q5 in your exam booklet. </a:t>
            </a:r>
          </a:p>
        </p:txBody>
      </p:sp>
      <p:sp>
        <p:nvSpPr>
          <p:cNvPr id="6" name="TextBox 5">
            <a:extLst>
              <a:ext uri="{FF2B5EF4-FFF2-40B4-BE49-F238E27FC236}">
                <a16:creationId xmlns:a16="http://schemas.microsoft.com/office/drawing/2014/main" id="{CA94AEA4-637D-4B9B-2CBA-1ED9EF66AB7A}"/>
              </a:ext>
            </a:extLst>
          </p:cNvPr>
          <p:cNvSpPr txBox="1"/>
          <p:nvPr/>
        </p:nvSpPr>
        <p:spPr>
          <a:xfrm>
            <a:off x="953730" y="5262917"/>
            <a:ext cx="4009461" cy="1200329"/>
          </a:xfrm>
          <a:prstGeom prst="rect">
            <a:avLst/>
          </a:prstGeom>
          <a:noFill/>
        </p:spPr>
        <p:txBody>
          <a:bodyPr wrap="square" rtlCol="0">
            <a:spAutoFit/>
          </a:bodyPr>
          <a:lstStyle/>
          <a:p>
            <a:pPr marL="342900" marR="0" lvl="0" indent="-342900" algn="l" defTabSz="4572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GB" sz="2400" b="0" i="0" u="none" strike="noStrike" kern="1200" cap="none" spc="0" normalizeH="0" baseline="0" noProof="0">
                <a:ln>
                  <a:noFill/>
                </a:ln>
                <a:solidFill>
                  <a:prstClr val="black"/>
                </a:solidFill>
                <a:effectLst/>
                <a:uLnTx/>
                <a:uFillTx/>
                <a:latin typeface="Gill Sans MT" panose="020B0502020104020203"/>
                <a:ea typeface="+mn-ea"/>
                <a:cs typeface="+mn-cs"/>
              </a:rPr>
              <a:t>Write two paragraphs </a:t>
            </a:r>
          </a:p>
          <a:p>
            <a:pPr marL="342900" marR="0" lvl="0" indent="-342900" algn="l" defTabSz="4572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GB" sz="2400" b="0" i="0" u="none" strike="noStrike" kern="1200" cap="none" spc="0" normalizeH="0" baseline="0" noProof="0">
                <a:ln>
                  <a:noFill/>
                </a:ln>
                <a:solidFill>
                  <a:prstClr val="black"/>
                </a:solidFill>
                <a:effectLst/>
                <a:uLnTx/>
                <a:uFillTx/>
                <a:latin typeface="Gill Sans MT" panose="020B0502020104020203"/>
                <a:ea typeface="+mn-ea"/>
                <a:cs typeface="+mn-cs"/>
              </a:rPr>
              <a:t>Use personification </a:t>
            </a:r>
          </a:p>
          <a:p>
            <a:pPr marL="342900" marR="0" lvl="0" indent="-342900" algn="l" defTabSz="4572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GB" sz="2400" b="0" i="0" u="none" strike="noStrike" kern="1200" cap="none" spc="0" normalizeH="0" baseline="0" noProof="0">
                <a:ln>
                  <a:noFill/>
                </a:ln>
                <a:solidFill>
                  <a:prstClr val="black"/>
                </a:solidFill>
                <a:effectLst/>
                <a:uLnTx/>
                <a:uFillTx/>
                <a:latin typeface="Gill Sans MT" panose="020B0502020104020203"/>
                <a:ea typeface="+mn-ea"/>
                <a:cs typeface="+mn-cs"/>
              </a:rPr>
              <a:t>Vary your sentence starters</a:t>
            </a:r>
          </a:p>
        </p:txBody>
      </p:sp>
      <p:sp>
        <p:nvSpPr>
          <p:cNvPr id="7" name="TextBox 6">
            <a:extLst>
              <a:ext uri="{FF2B5EF4-FFF2-40B4-BE49-F238E27FC236}">
                <a16:creationId xmlns:a16="http://schemas.microsoft.com/office/drawing/2014/main" id="{2ABB29C1-A7F0-F826-4B0E-4FEC6214ABBB}"/>
              </a:ext>
            </a:extLst>
          </p:cNvPr>
          <p:cNvSpPr txBox="1"/>
          <p:nvPr/>
        </p:nvSpPr>
        <p:spPr>
          <a:xfrm>
            <a:off x="4894365" y="5262916"/>
            <a:ext cx="4009461" cy="1200329"/>
          </a:xfrm>
          <a:prstGeom prst="rect">
            <a:avLst/>
          </a:prstGeom>
          <a:noFill/>
        </p:spPr>
        <p:txBody>
          <a:bodyPr wrap="square" rtlCol="0">
            <a:spAutoFit/>
          </a:bodyPr>
          <a:lstStyle/>
          <a:p>
            <a:pPr marL="342900" marR="0" lvl="0" indent="-342900" algn="l" defTabSz="4572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GB" sz="2400" b="0" i="0" u="none" strike="noStrike" kern="1200" cap="none" spc="0" normalizeH="0" baseline="0" noProof="0">
                <a:ln>
                  <a:noFill/>
                </a:ln>
                <a:solidFill>
                  <a:prstClr val="black"/>
                </a:solidFill>
                <a:effectLst/>
                <a:uLnTx/>
                <a:uFillTx/>
                <a:latin typeface="Gill Sans MT" panose="020B0502020104020203"/>
                <a:ea typeface="+mn-ea"/>
                <a:cs typeface="+mn-cs"/>
              </a:rPr>
              <a:t>Ambitious vocabulary </a:t>
            </a:r>
          </a:p>
          <a:p>
            <a:pPr marL="342900" marR="0" lvl="0" indent="-342900" algn="l" defTabSz="4572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GB" sz="2400" b="0" i="0" u="none" strike="noStrike" kern="1200" cap="none" spc="0" normalizeH="0" baseline="0" noProof="0">
                <a:ln>
                  <a:noFill/>
                </a:ln>
                <a:solidFill>
                  <a:prstClr val="black"/>
                </a:solidFill>
                <a:effectLst/>
                <a:uLnTx/>
                <a:uFillTx/>
                <a:latin typeface="Gill Sans MT" panose="020B0502020104020203"/>
                <a:ea typeface="+mn-ea"/>
                <a:cs typeface="+mn-cs"/>
              </a:rPr>
              <a:t>Ambitious punctuation </a:t>
            </a:r>
          </a:p>
          <a:p>
            <a:pPr marL="342900" marR="0" lvl="0" indent="-342900" algn="l" defTabSz="4572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GB" sz="2400" b="0" i="0" u="none" strike="noStrike" kern="1200" cap="none" spc="0" normalizeH="0" baseline="0" noProof="0">
                <a:ln>
                  <a:noFill/>
                </a:ln>
                <a:solidFill>
                  <a:prstClr val="black"/>
                </a:solidFill>
                <a:effectLst/>
                <a:uLnTx/>
                <a:uFillTx/>
                <a:latin typeface="Gill Sans MT" panose="020B0502020104020203"/>
                <a:ea typeface="+mn-ea"/>
                <a:cs typeface="+mn-cs"/>
              </a:rPr>
              <a:t>Proofread – check grammar</a:t>
            </a:r>
          </a:p>
        </p:txBody>
      </p:sp>
      <p:sp>
        <p:nvSpPr>
          <p:cNvPr id="8" name="TextBox 7">
            <a:extLst>
              <a:ext uri="{FF2B5EF4-FFF2-40B4-BE49-F238E27FC236}">
                <a16:creationId xmlns:a16="http://schemas.microsoft.com/office/drawing/2014/main" id="{41F4764E-85E0-3AE4-35BE-5FF76DE08225}"/>
              </a:ext>
            </a:extLst>
          </p:cNvPr>
          <p:cNvSpPr txBox="1"/>
          <p:nvPr/>
        </p:nvSpPr>
        <p:spPr>
          <a:xfrm>
            <a:off x="8677684" y="5262915"/>
            <a:ext cx="3327503" cy="830997"/>
          </a:xfrm>
          <a:prstGeom prst="rect">
            <a:avLst/>
          </a:prstGeom>
          <a:noFill/>
        </p:spPr>
        <p:txBody>
          <a:bodyPr wrap="square" rtlCol="0">
            <a:spAutoFit/>
          </a:bodyPr>
          <a:lstStyle/>
          <a:p>
            <a:pPr marL="342900" marR="0" lvl="0" indent="-342900" algn="l" defTabSz="4572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GB" sz="2400" b="0" i="0" u="none" strike="noStrike" kern="1200" cap="none" spc="0" normalizeH="0" baseline="0" noProof="0">
                <a:ln>
                  <a:noFill/>
                </a:ln>
                <a:solidFill>
                  <a:prstClr val="black"/>
                </a:solidFill>
                <a:effectLst/>
                <a:uLnTx/>
                <a:uFillTx/>
                <a:latin typeface="Gill Sans MT" panose="020B0502020104020203"/>
                <a:ea typeface="+mn-ea"/>
                <a:cs typeface="+mn-cs"/>
              </a:rPr>
              <a:t>Sensory language </a:t>
            </a:r>
          </a:p>
          <a:p>
            <a:pPr marL="342900" marR="0" lvl="0" indent="-342900" algn="l" defTabSz="4572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GB" sz="2400" b="0" i="0" u="none" strike="noStrike" kern="1200" cap="none" spc="0" normalizeH="0" baseline="0" noProof="0">
                <a:ln>
                  <a:noFill/>
                </a:ln>
                <a:solidFill>
                  <a:prstClr val="black"/>
                </a:solidFill>
                <a:effectLst/>
                <a:uLnTx/>
                <a:uFillTx/>
                <a:latin typeface="Gill Sans MT" panose="020B0502020104020203"/>
                <a:ea typeface="+mn-ea"/>
                <a:cs typeface="+mn-cs"/>
              </a:rPr>
              <a:t>Establish atmosphere</a:t>
            </a:r>
          </a:p>
        </p:txBody>
      </p:sp>
      <p:pic>
        <p:nvPicPr>
          <p:cNvPr id="10" name="Online Media 9" title="15 Minute Timer">
            <a:hlinkClick r:id="" action="ppaction://media"/>
            <a:extLst>
              <a:ext uri="{FF2B5EF4-FFF2-40B4-BE49-F238E27FC236}">
                <a16:creationId xmlns:a16="http://schemas.microsoft.com/office/drawing/2014/main" id="{C8224CF5-E041-9807-305D-1AA93DA1088B}"/>
              </a:ext>
            </a:extLst>
          </p:cNvPr>
          <p:cNvPicPr>
            <a:picLocks noRot="1" noChangeAspect="1"/>
          </p:cNvPicPr>
          <p:nvPr>
            <a:videoFile r:link="rId1"/>
          </p:nvPr>
        </p:nvPicPr>
        <p:blipFill>
          <a:blip r:embed="rId4"/>
          <a:stretch>
            <a:fillRect/>
          </a:stretch>
        </p:blipFill>
        <p:spPr>
          <a:xfrm>
            <a:off x="140505" y="3644228"/>
            <a:ext cx="2251602" cy="1271161"/>
          </a:xfrm>
          <a:prstGeom prst="rect">
            <a:avLst/>
          </a:prstGeom>
        </p:spPr>
      </p:pic>
    </p:spTree>
    <p:extLst>
      <p:ext uri="{BB962C8B-B14F-4D97-AF65-F5344CB8AC3E}">
        <p14:creationId xmlns:p14="http://schemas.microsoft.com/office/powerpoint/2010/main" val="29757590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0"/>
                </p:tgtEl>
              </p:cMediaNode>
            </p:video>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77751E6-BF75-FA86-756F-1D505450B20B}"/>
              </a:ext>
            </a:extLst>
          </p:cNvPr>
          <p:cNvPicPr>
            <a:picLocks noChangeAspect="1"/>
          </p:cNvPicPr>
          <p:nvPr/>
        </p:nvPicPr>
        <p:blipFill>
          <a:blip r:embed="rId2"/>
          <a:stretch>
            <a:fillRect/>
          </a:stretch>
        </p:blipFill>
        <p:spPr>
          <a:xfrm>
            <a:off x="1316268" y="222686"/>
            <a:ext cx="9986183" cy="6412627"/>
          </a:xfrm>
          <a:prstGeom prst="rect">
            <a:avLst/>
          </a:prstGeom>
        </p:spPr>
      </p:pic>
    </p:spTree>
    <p:extLst>
      <p:ext uri="{BB962C8B-B14F-4D97-AF65-F5344CB8AC3E}">
        <p14:creationId xmlns:p14="http://schemas.microsoft.com/office/powerpoint/2010/main" val="36784915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FAB30A-AA43-077F-164C-E7A442B76C6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6EC467B-EC41-BE6E-D05A-F14858F679C1}"/>
              </a:ext>
            </a:extLst>
          </p:cNvPr>
          <p:cNvSpPr txBox="1"/>
          <p:nvPr/>
        </p:nvSpPr>
        <p:spPr>
          <a:xfrm rot="16200000">
            <a:off x="-3136612" y="3136611"/>
            <a:ext cx="6858000" cy="58477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Gill Sans MT" panose="020B0502020104020203"/>
                <a:ea typeface="+mn-ea"/>
                <a:cs typeface="+mn-cs"/>
              </a:rPr>
              <a:t>Creating a SHIFT</a:t>
            </a:r>
          </a:p>
        </p:txBody>
      </p:sp>
      <p:sp>
        <p:nvSpPr>
          <p:cNvPr id="7" name="Rectangle: Rounded Corners 6">
            <a:extLst>
              <a:ext uri="{FF2B5EF4-FFF2-40B4-BE49-F238E27FC236}">
                <a16:creationId xmlns:a16="http://schemas.microsoft.com/office/drawing/2014/main" id="{0B3E24E3-3807-D932-B5D3-1FA4B8280634}"/>
              </a:ext>
            </a:extLst>
          </p:cNvPr>
          <p:cNvSpPr/>
          <p:nvPr/>
        </p:nvSpPr>
        <p:spPr>
          <a:xfrm>
            <a:off x="7997431" y="245807"/>
            <a:ext cx="3647768" cy="108154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a:ln>
                  <a:noFill/>
                </a:ln>
                <a:solidFill>
                  <a:prstClr val="white"/>
                </a:solidFill>
                <a:effectLst/>
                <a:uLnTx/>
                <a:uFillTx/>
                <a:latin typeface="Gill Sans MT" panose="020B0502020104020203"/>
                <a:ea typeface="+mn-ea"/>
                <a:cs typeface="+mn-cs"/>
              </a:rPr>
              <a:t>Five minutes earlier…</a:t>
            </a:r>
          </a:p>
        </p:txBody>
      </p:sp>
      <p:sp>
        <p:nvSpPr>
          <p:cNvPr id="8" name="Rectangle: Rounded Corners 7">
            <a:extLst>
              <a:ext uri="{FF2B5EF4-FFF2-40B4-BE49-F238E27FC236}">
                <a16:creationId xmlns:a16="http://schemas.microsoft.com/office/drawing/2014/main" id="{BD952762-4717-2900-653B-AA545543120D}"/>
              </a:ext>
            </a:extLst>
          </p:cNvPr>
          <p:cNvSpPr/>
          <p:nvPr/>
        </p:nvSpPr>
        <p:spPr>
          <a:xfrm>
            <a:off x="7997431" y="1568246"/>
            <a:ext cx="3647768" cy="108154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a:ln>
                  <a:noFill/>
                </a:ln>
                <a:solidFill>
                  <a:prstClr val="white"/>
                </a:solidFill>
                <a:effectLst/>
                <a:uLnTx/>
                <a:uFillTx/>
                <a:latin typeface="Gill Sans MT" panose="020B0502020104020203"/>
                <a:ea typeface="+mn-ea"/>
                <a:cs typeface="+mn-cs"/>
              </a:rPr>
              <a:t>Five miles away…</a:t>
            </a:r>
          </a:p>
        </p:txBody>
      </p:sp>
      <p:sp>
        <p:nvSpPr>
          <p:cNvPr id="9" name="Rectangle: Rounded Corners 8">
            <a:extLst>
              <a:ext uri="{FF2B5EF4-FFF2-40B4-BE49-F238E27FC236}">
                <a16:creationId xmlns:a16="http://schemas.microsoft.com/office/drawing/2014/main" id="{0A62A29C-773A-D382-BDDD-E6ED7FB9788D}"/>
              </a:ext>
            </a:extLst>
          </p:cNvPr>
          <p:cNvSpPr/>
          <p:nvPr/>
        </p:nvSpPr>
        <p:spPr>
          <a:xfrm>
            <a:off x="7997431" y="2888224"/>
            <a:ext cx="3647768" cy="108154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a:ln>
                  <a:noFill/>
                </a:ln>
                <a:solidFill>
                  <a:prstClr val="white"/>
                </a:solidFill>
                <a:effectLst/>
                <a:uLnTx/>
                <a:uFillTx/>
                <a:latin typeface="Gill Sans MT" panose="020B0502020104020203"/>
                <a:ea typeface="+mn-ea"/>
                <a:cs typeface="+mn-cs"/>
              </a:rPr>
              <a:t>Five years ago…</a:t>
            </a:r>
          </a:p>
        </p:txBody>
      </p:sp>
      <p:sp>
        <p:nvSpPr>
          <p:cNvPr id="10" name="Rectangle: Rounded Corners 9">
            <a:extLst>
              <a:ext uri="{FF2B5EF4-FFF2-40B4-BE49-F238E27FC236}">
                <a16:creationId xmlns:a16="http://schemas.microsoft.com/office/drawing/2014/main" id="{9033194F-549E-74F1-7810-352474B412BD}"/>
              </a:ext>
            </a:extLst>
          </p:cNvPr>
          <p:cNvSpPr/>
          <p:nvPr/>
        </p:nvSpPr>
        <p:spPr>
          <a:xfrm>
            <a:off x="7997431" y="4208207"/>
            <a:ext cx="3647768" cy="108154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a:ln>
                  <a:noFill/>
                </a:ln>
                <a:solidFill>
                  <a:prstClr val="white"/>
                </a:solidFill>
                <a:effectLst/>
                <a:uLnTx/>
                <a:uFillTx/>
                <a:latin typeface="Gill Sans MT" panose="020B0502020104020203"/>
                <a:ea typeface="+mn-ea"/>
                <a:cs typeface="+mn-cs"/>
              </a:rPr>
              <a:t>In a few hours time…</a:t>
            </a:r>
          </a:p>
        </p:txBody>
      </p:sp>
      <p:sp>
        <p:nvSpPr>
          <p:cNvPr id="11" name="Rectangle: Rounded Corners 10">
            <a:extLst>
              <a:ext uri="{FF2B5EF4-FFF2-40B4-BE49-F238E27FC236}">
                <a16:creationId xmlns:a16="http://schemas.microsoft.com/office/drawing/2014/main" id="{44C539CE-60C3-BD9C-0B80-9375291ECE0D}"/>
              </a:ext>
            </a:extLst>
          </p:cNvPr>
          <p:cNvSpPr/>
          <p:nvPr/>
        </p:nvSpPr>
        <p:spPr>
          <a:xfrm>
            <a:off x="7997431" y="5530646"/>
            <a:ext cx="3647768" cy="108154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a:ln>
                  <a:noFill/>
                </a:ln>
                <a:solidFill>
                  <a:prstClr val="white"/>
                </a:solidFill>
                <a:effectLst/>
                <a:uLnTx/>
                <a:uFillTx/>
                <a:latin typeface="Gill Sans MT" panose="020B0502020104020203"/>
                <a:ea typeface="+mn-ea"/>
                <a:cs typeface="+mn-cs"/>
              </a:rPr>
              <a:t>Just one week ago…</a:t>
            </a:r>
          </a:p>
        </p:txBody>
      </p:sp>
      <p:pic>
        <p:nvPicPr>
          <p:cNvPr id="2" name="Picture 2" descr="Bank, Christmas, Light, Christmasbackground">
            <a:extLst>
              <a:ext uri="{FF2B5EF4-FFF2-40B4-BE49-F238E27FC236}">
                <a16:creationId xmlns:a16="http://schemas.microsoft.com/office/drawing/2014/main" id="{6EA99B95-712E-4AB0-EEA5-6D97362093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07691" y="1568246"/>
            <a:ext cx="6153281" cy="39227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0720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Log, Cabin, Barn, Field, Rural, Countryside, Nature">
            <a:extLst>
              <a:ext uri="{FF2B5EF4-FFF2-40B4-BE49-F238E27FC236}">
                <a16:creationId xmlns:a16="http://schemas.microsoft.com/office/drawing/2014/main" id="{ABCEB08F-8A5B-D628-0248-3F957A45791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49877" y="1346200"/>
            <a:ext cx="6277828" cy="41656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3903471B-8D25-1AF0-8A57-202ED393719A}"/>
              </a:ext>
            </a:extLst>
          </p:cNvPr>
          <p:cNvSpPr txBox="1"/>
          <p:nvPr/>
        </p:nvSpPr>
        <p:spPr>
          <a:xfrm rot="16200000">
            <a:off x="-3136612" y="3136611"/>
            <a:ext cx="6858000" cy="58477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Gill Sans MT" panose="020B0502020104020203"/>
                <a:ea typeface="+mn-ea"/>
                <a:cs typeface="+mn-cs"/>
              </a:rPr>
              <a:t>Creating a SHIFT</a:t>
            </a:r>
          </a:p>
        </p:txBody>
      </p:sp>
      <p:sp>
        <p:nvSpPr>
          <p:cNvPr id="7" name="Rectangle: Rounded Corners 6">
            <a:extLst>
              <a:ext uri="{FF2B5EF4-FFF2-40B4-BE49-F238E27FC236}">
                <a16:creationId xmlns:a16="http://schemas.microsoft.com/office/drawing/2014/main" id="{A6A7E7E4-1B2C-6157-DD30-24F725951E0B}"/>
              </a:ext>
            </a:extLst>
          </p:cNvPr>
          <p:cNvSpPr/>
          <p:nvPr/>
        </p:nvSpPr>
        <p:spPr>
          <a:xfrm>
            <a:off x="7997431" y="245807"/>
            <a:ext cx="3647768" cy="108154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a:ln>
                  <a:noFill/>
                </a:ln>
                <a:solidFill>
                  <a:prstClr val="white"/>
                </a:solidFill>
                <a:effectLst/>
                <a:uLnTx/>
                <a:uFillTx/>
                <a:latin typeface="Gill Sans MT" panose="020B0502020104020203"/>
                <a:ea typeface="+mn-ea"/>
                <a:cs typeface="+mn-cs"/>
              </a:rPr>
              <a:t>Five minutes earlier…</a:t>
            </a:r>
          </a:p>
        </p:txBody>
      </p:sp>
      <p:sp>
        <p:nvSpPr>
          <p:cNvPr id="8" name="Rectangle: Rounded Corners 7">
            <a:extLst>
              <a:ext uri="{FF2B5EF4-FFF2-40B4-BE49-F238E27FC236}">
                <a16:creationId xmlns:a16="http://schemas.microsoft.com/office/drawing/2014/main" id="{DC76DAD8-17EC-43B1-D137-8D53A394EC20}"/>
              </a:ext>
            </a:extLst>
          </p:cNvPr>
          <p:cNvSpPr/>
          <p:nvPr/>
        </p:nvSpPr>
        <p:spPr>
          <a:xfrm>
            <a:off x="7997431" y="1568246"/>
            <a:ext cx="3647768" cy="108154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a:ln>
                  <a:noFill/>
                </a:ln>
                <a:solidFill>
                  <a:prstClr val="white"/>
                </a:solidFill>
                <a:effectLst/>
                <a:uLnTx/>
                <a:uFillTx/>
                <a:latin typeface="Gill Sans MT" panose="020B0502020104020203"/>
                <a:ea typeface="+mn-ea"/>
                <a:cs typeface="+mn-cs"/>
              </a:rPr>
              <a:t>Five miles away…</a:t>
            </a:r>
          </a:p>
        </p:txBody>
      </p:sp>
      <p:sp>
        <p:nvSpPr>
          <p:cNvPr id="9" name="Rectangle: Rounded Corners 8">
            <a:extLst>
              <a:ext uri="{FF2B5EF4-FFF2-40B4-BE49-F238E27FC236}">
                <a16:creationId xmlns:a16="http://schemas.microsoft.com/office/drawing/2014/main" id="{AD67BFCB-B194-79B8-5E98-F636A1AEF30F}"/>
              </a:ext>
            </a:extLst>
          </p:cNvPr>
          <p:cNvSpPr/>
          <p:nvPr/>
        </p:nvSpPr>
        <p:spPr>
          <a:xfrm>
            <a:off x="7997431" y="2888224"/>
            <a:ext cx="3647768" cy="108154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a:ln>
                  <a:noFill/>
                </a:ln>
                <a:solidFill>
                  <a:prstClr val="white"/>
                </a:solidFill>
                <a:effectLst/>
                <a:uLnTx/>
                <a:uFillTx/>
                <a:latin typeface="Gill Sans MT" panose="020B0502020104020203"/>
                <a:ea typeface="+mn-ea"/>
                <a:cs typeface="+mn-cs"/>
              </a:rPr>
              <a:t>Five years ago…</a:t>
            </a:r>
          </a:p>
        </p:txBody>
      </p:sp>
      <p:sp>
        <p:nvSpPr>
          <p:cNvPr id="10" name="Rectangle: Rounded Corners 9">
            <a:extLst>
              <a:ext uri="{FF2B5EF4-FFF2-40B4-BE49-F238E27FC236}">
                <a16:creationId xmlns:a16="http://schemas.microsoft.com/office/drawing/2014/main" id="{EFF72A86-4461-17C1-401C-B6D326E86BFC}"/>
              </a:ext>
            </a:extLst>
          </p:cNvPr>
          <p:cNvSpPr/>
          <p:nvPr/>
        </p:nvSpPr>
        <p:spPr>
          <a:xfrm>
            <a:off x="7997431" y="4208207"/>
            <a:ext cx="3647768" cy="108154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a:ln>
                  <a:noFill/>
                </a:ln>
                <a:solidFill>
                  <a:prstClr val="white"/>
                </a:solidFill>
                <a:effectLst/>
                <a:uLnTx/>
                <a:uFillTx/>
                <a:latin typeface="Gill Sans MT" panose="020B0502020104020203"/>
                <a:ea typeface="+mn-ea"/>
                <a:cs typeface="+mn-cs"/>
              </a:rPr>
              <a:t>In a few hours time…</a:t>
            </a:r>
          </a:p>
        </p:txBody>
      </p:sp>
      <p:sp>
        <p:nvSpPr>
          <p:cNvPr id="11" name="Rectangle: Rounded Corners 10">
            <a:extLst>
              <a:ext uri="{FF2B5EF4-FFF2-40B4-BE49-F238E27FC236}">
                <a16:creationId xmlns:a16="http://schemas.microsoft.com/office/drawing/2014/main" id="{A2428497-D72A-6426-11CB-57963ABC46B5}"/>
              </a:ext>
            </a:extLst>
          </p:cNvPr>
          <p:cNvSpPr/>
          <p:nvPr/>
        </p:nvSpPr>
        <p:spPr>
          <a:xfrm>
            <a:off x="7997431" y="5530646"/>
            <a:ext cx="3647768" cy="108154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a:ln>
                  <a:noFill/>
                </a:ln>
                <a:solidFill>
                  <a:prstClr val="white"/>
                </a:solidFill>
                <a:effectLst/>
                <a:uLnTx/>
                <a:uFillTx/>
                <a:latin typeface="Gill Sans MT" panose="020B0502020104020203"/>
                <a:ea typeface="+mn-ea"/>
                <a:cs typeface="+mn-cs"/>
              </a:rPr>
              <a:t>Just one week ago…</a:t>
            </a:r>
          </a:p>
        </p:txBody>
      </p:sp>
    </p:spTree>
    <p:extLst>
      <p:ext uri="{BB962C8B-B14F-4D97-AF65-F5344CB8AC3E}">
        <p14:creationId xmlns:p14="http://schemas.microsoft.com/office/powerpoint/2010/main" val="39689731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2D686F-2D26-EE2D-4174-97637F396AC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EBCC2CA-5380-6CC4-3BFA-4E57F6D6DBF0}"/>
              </a:ext>
            </a:extLst>
          </p:cNvPr>
          <p:cNvSpPr txBox="1"/>
          <p:nvPr/>
        </p:nvSpPr>
        <p:spPr>
          <a:xfrm rot="16200000">
            <a:off x="-3136612" y="3136611"/>
            <a:ext cx="6858000" cy="58477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Gill Sans MT" panose="020B0502020104020203"/>
                <a:ea typeface="+mn-ea"/>
                <a:cs typeface="+mn-cs"/>
              </a:rPr>
              <a:t>Creating a SHIFT</a:t>
            </a:r>
          </a:p>
        </p:txBody>
      </p:sp>
      <p:sp>
        <p:nvSpPr>
          <p:cNvPr id="7" name="Rectangle: Rounded Corners 6">
            <a:extLst>
              <a:ext uri="{FF2B5EF4-FFF2-40B4-BE49-F238E27FC236}">
                <a16:creationId xmlns:a16="http://schemas.microsoft.com/office/drawing/2014/main" id="{8E2A7B76-A964-E913-B9EF-635D04C7F4C7}"/>
              </a:ext>
            </a:extLst>
          </p:cNvPr>
          <p:cNvSpPr/>
          <p:nvPr/>
        </p:nvSpPr>
        <p:spPr>
          <a:xfrm>
            <a:off x="7997431" y="245807"/>
            <a:ext cx="3647768" cy="108154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a:ln>
                  <a:noFill/>
                </a:ln>
                <a:solidFill>
                  <a:prstClr val="white"/>
                </a:solidFill>
                <a:effectLst/>
                <a:uLnTx/>
                <a:uFillTx/>
                <a:latin typeface="Gill Sans MT" panose="020B0502020104020203"/>
                <a:ea typeface="+mn-ea"/>
                <a:cs typeface="+mn-cs"/>
              </a:rPr>
              <a:t>Five minutes earlier…</a:t>
            </a:r>
          </a:p>
        </p:txBody>
      </p:sp>
      <p:sp>
        <p:nvSpPr>
          <p:cNvPr id="8" name="Rectangle: Rounded Corners 7">
            <a:extLst>
              <a:ext uri="{FF2B5EF4-FFF2-40B4-BE49-F238E27FC236}">
                <a16:creationId xmlns:a16="http://schemas.microsoft.com/office/drawing/2014/main" id="{55988417-1D58-8F8E-11A4-D71843876203}"/>
              </a:ext>
            </a:extLst>
          </p:cNvPr>
          <p:cNvSpPr/>
          <p:nvPr/>
        </p:nvSpPr>
        <p:spPr>
          <a:xfrm>
            <a:off x="7997431" y="1568246"/>
            <a:ext cx="3647768" cy="108154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a:ln>
                  <a:noFill/>
                </a:ln>
                <a:solidFill>
                  <a:prstClr val="white"/>
                </a:solidFill>
                <a:effectLst/>
                <a:uLnTx/>
                <a:uFillTx/>
                <a:latin typeface="Gill Sans MT" panose="020B0502020104020203"/>
                <a:ea typeface="+mn-ea"/>
                <a:cs typeface="+mn-cs"/>
              </a:rPr>
              <a:t>Five miles away…</a:t>
            </a:r>
          </a:p>
        </p:txBody>
      </p:sp>
      <p:sp>
        <p:nvSpPr>
          <p:cNvPr id="9" name="Rectangle: Rounded Corners 8">
            <a:extLst>
              <a:ext uri="{FF2B5EF4-FFF2-40B4-BE49-F238E27FC236}">
                <a16:creationId xmlns:a16="http://schemas.microsoft.com/office/drawing/2014/main" id="{9372230F-5C38-0C27-4BBF-950826370300}"/>
              </a:ext>
            </a:extLst>
          </p:cNvPr>
          <p:cNvSpPr/>
          <p:nvPr/>
        </p:nvSpPr>
        <p:spPr>
          <a:xfrm>
            <a:off x="7997431" y="2888224"/>
            <a:ext cx="3647768" cy="108154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a:ln>
                  <a:noFill/>
                </a:ln>
                <a:solidFill>
                  <a:prstClr val="white"/>
                </a:solidFill>
                <a:effectLst/>
                <a:uLnTx/>
                <a:uFillTx/>
                <a:latin typeface="Gill Sans MT" panose="020B0502020104020203"/>
                <a:ea typeface="+mn-ea"/>
                <a:cs typeface="+mn-cs"/>
              </a:rPr>
              <a:t>Five years ago…</a:t>
            </a:r>
          </a:p>
        </p:txBody>
      </p:sp>
      <p:sp>
        <p:nvSpPr>
          <p:cNvPr id="10" name="Rectangle: Rounded Corners 9">
            <a:extLst>
              <a:ext uri="{FF2B5EF4-FFF2-40B4-BE49-F238E27FC236}">
                <a16:creationId xmlns:a16="http://schemas.microsoft.com/office/drawing/2014/main" id="{CB186880-EA88-11A7-4A25-219EA050A236}"/>
              </a:ext>
            </a:extLst>
          </p:cNvPr>
          <p:cNvSpPr/>
          <p:nvPr/>
        </p:nvSpPr>
        <p:spPr>
          <a:xfrm>
            <a:off x="7997431" y="4208207"/>
            <a:ext cx="3647768" cy="108154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a:ln>
                  <a:noFill/>
                </a:ln>
                <a:solidFill>
                  <a:prstClr val="white"/>
                </a:solidFill>
                <a:effectLst/>
                <a:uLnTx/>
                <a:uFillTx/>
                <a:latin typeface="Gill Sans MT" panose="020B0502020104020203"/>
                <a:ea typeface="+mn-ea"/>
                <a:cs typeface="+mn-cs"/>
              </a:rPr>
              <a:t>In a few hours time…</a:t>
            </a:r>
          </a:p>
        </p:txBody>
      </p:sp>
      <p:sp>
        <p:nvSpPr>
          <p:cNvPr id="11" name="Rectangle: Rounded Corners 10">
            <a:extLst>
              <a:ext uri="{FF2B5EF4-FFF2-40B4-BE49-F238E27FC236}">
                <a16:creationId xmlns:a16="http://schemas.microsoft.com/office/drawing/2014/main" id="{9D62EB74-5D7E-65C8-671D-CAD46719C58F}"/>
              </a:ext>
            </a:extLst>
          </p:cNvPr>
          <p:cNvSpPr/>
          <p:nvPr/>
        </p:nvSpPr>
        <p:spPr>
          <a:xfrm>
            <a:off x="7997431" y="5530646"/>
            <a:ext cx="3647768" cy="108154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a:ln>
                  <a:noFill/>
                </a:ln>
                <a:solidFill>
                  <a:prstClr val="white"/>
                </a:solidFill>
                <a:effectLst/>
                <a:uLnTx/>
                <a:uFillTx/>
                <a:latin typeface="Gill Sans MT" panose="020B0502020104020203"/>
                <a:ea typeface="+mn-ea"/>
                <a:cs typeface="+mn-cs"/>
              </a:rPr>
              <a:t>Just one week ago…</a:t>
            </a:r>
          </a:p>
        </p:txBody>
      </p:sp>
      <p:pic>
        <p:nvPicPr>
          <p:cNvPr id="4" name="Picture 2" descr="Service, Chef, Seafood, Food, Cooking, Hot, Souse, Cook">
            <a:extLst>
              <a:ext uri="{FF2B5EF4-FFF2-40B4-BE49-F238E27FC236}">
                <a16:creationId xmlns:a16="http://schemas.microsoft.com/office/drawing/2014/main" id="{ED418F64-4933-E16F-C501-7722B87EA4D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2920" y="1327354"/>
            <a:ext cx="6186947" cy="41246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91206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9E556BE-C2A0-D5C3-DDBD-E70136BD977C}"/>
              </a:ext>
            </a:extLst>
          </p:cNvPr>
          <p:cNvPicPr>
            <a:picLocks noChangeAspect="1"/>
          </p:cNvPicPr>
          <p:nvPr/>
        </p:nvPicPr>
        <p:blipFill>
          <a:blip r:embed="rId2"/>
          <a:srcRect b="9134"/>
          <a:stretch>
            <a:fillRect/>
          </a:stretch>
        </p:blipFill>
        <p:spPr>
          <a:xfrm>
            <a:off x="1399011" y="113633"/>
            <a:ext cx="5072618" cy="6630731"/>
          </a:xfrm>
          <a:prstGeom prst="rect">
            <a:avLst/>
          </a:prstGeom>
          <a:noFill/>
          <a:ln>
            <a:noFill/>
          </a:ln>
        </p:spPr>
        <p:style>
          <a:lnRef idx="0">
            <a:scrgbClr r="0" g="0" b="0"/>
          </a:lnRef>
          <a:fillRef idx="0">
            <a:scrgbClr r="0" g="0" b="0"/>
          </a:fillRef>
          <a:effectRef idx="0">
            <a:scrgbClr r="0" g="0" b="0"/>
          </a:effectRef>
          <a:fontRef idx="minor">
            <a:schemeClr val="dk1"/>
          </a:fontRef>
        </p:style>
      </p:pic>
      <p:sp>
        <p:nvSpPr>
          <p:cNvPr id="3" name="Rectangle 2">
            <a:extLst>
              <a:ext uri="{FF2B5EF4-FFF2-40B4-BE49-F238E27FC236}">
                <a16:creationId xmlns:a16="http://schemas.microsoft.com/office/drawing/2014/main" id="{AA0EC472-5A5B-9DCD-CA69-7AB4B9895C24}"/>
              </a:ext>
            </a:extLst>
          </p:cNvPr>
          <p:cNvSpPr/>
          <p:nvPr/>
        </p:nvSpPr>
        <p:spPr>
          <a:xfrm>
            <a:off x="6471629" y="889843"/>
            <a:ext cx="4196371" cy="5078313"/>
          </a:xfrm>
          <a:prstGeom prst="rect">
            <a:avLst/>
          </a:prstGeom>
          <a:noFill/>
        </p:spPr>
        <p:txBody>
          <a:bodyPr wrap="squar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a:ln w="0"/>
                <a:solidFill>
                  <a:prstClr val="black"/>
                </a:solidFill>
                <a:effectLst>
                  <a:outerShdw blurRad="38100" dist="19050" dir="2700000" algn="tl" rotWithShape="0">
                    <a:prstClr val="black">
                      <a:alpha val="40000"/>
                    </a:prstClr>
                  </a:outerShdw>
                </a:effectLst>
                <a:uLnTx/>
                <a:uFillTx/>
                <a:latin typeface="Gill Sans MT" panose="020B0502020104020203"/>
                <a:ea typeface="+mn-ea"/>
                <a:cs typeface="+mn-cs"/>
              </a:rPr>
              <a:t>I do, You do</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5400" b="0" i="0" u="none" strike="noStrike" kern="1200" cap="none" spc="0" normalizeH="0" baseline="0" noProof="0">
              <a:ln w="0"/>
              <a:solidFill>
                <a:prstClr val="black"/>
              </a:solidFill>
              <a:effectLst>
                <a:outerShdw blurRad="38100" dist="19050" dir="2700000" algn="tl" rotWithShape="0">
                  <a:prstClr val="black">
                    <a:alpha val="40000"/>
                  </a:prstClr>
                </a:outerShdw>
              </a:effectLst>
              <a:uLnTx/>
              <a:uFillTx/>
              <a:latin typeface="Gill Sans MT" panose="020B0502020104020203"/>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a:ln w="0"/>
                <a:solidFill>
                  <a:prstClr val="black"/>
                </a:solidFill>
                <a:effectLst>
                  <a:outerShdw blurRad="38100" dist="19050" dir="2700000" algn="tl" rotWithShape="0">
                    <a:prstClr val="black">
                      <a:alpha val="40000"/>
                    </a:prstClr>
                  </a:outerShdw>
                </a:effectLst>
                <a:uLnTx/>
                <a:uFillTx/>
                <a:latin typeface="Gill Sans MT" panose="020B0502020104020203"/>
                <a:ea typeface="+mn-ea"/>
                <a:cs typeface="+mn-cs"/>
              </a:rPr>
              <a:t>Annotate each image with some ‘shift’ ideas. </a:t>
            </a:r>
          </a:p>
        </p:txBody>
      </p:sp>
    </p:spTree>
    <p:extLst>
      <p:ext uri="{BB962C8B-B14F-4D97-AF65-F5344CB8AC3E}">
        <p14:creationId xmlns:p14="http://schemas.microsoft.com/office/powerpoint/2010/main" val="1433437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136F010B-15B0-4902-A52A-892EB84863A1}"/>
              </a:ext>
            </a:extLst>
          </p:cNvPr>
          <p:cNvGraphicFramePr>
            <a:graphicFrameLocks noGrp="1"/>
          </p:cNvGraphicFramePr>
          <p:nvPr/>
        </p:nvGraphicFramePr>
        <p:xfrm>
          <a:off x="990322" y="1784074"/>
          <a:ext cx="10793691" cy="4781695"/>
        </p:xfrm>
        <a:graphic>
          <a:graphicData uri="http://schemas.openxmlformats.org/drawingml/2006/table">
            <a:tbl>
              <a:tblPr firstRow="1" bandRow="1">
                <a:tableStyleId>{5C22544A-7EE6-4342-B048-85BDC9FD1C3A}</a:tableStyleId>
              </a:tblPr>
              <a:tblGrid>
                <a:gridCol w="10793691">
                  <a:extLst>
                    <a:ext uri="{9D8B030D-6E8A-4147-A177-3AD203B41FA5}">
                      <a16:colId xmlns:a16="http://schemas.microsoft.com/office/drawing/2014/main" val="1204508309"/>
                    </a:ext>
                  </a:extLst>
                </a:gridCol>
              </a:tblGrid>
              <a:tr h="437760">
                <a:tc>
                  <a:txBody>
                    <a:bodyPr/>
                    <a:lstStyle/>
                    <a:p>
                      <a:pPr lvl="0">
                        <a:buNone/>
                      </a:pPr>
                      <a:r>
                        <a:rPr lang="en-GB" sz="2000"/>
                        <a:t>Do Now:  An Inspector Calls Retrieval</a:t>
                      </a:r>
                    </a:p>
                  </a:txBody>
                  <a:tcPr>
                    <a:solidFill>
                      <a:schemeClr val="tx1"/>
                    </a:solidFill>
                  </a:tcPr>
                </a:tc>
                <a:extLst>
                  <a:ext uri="{0D108BD9-81ED-4DB2-BD59-A6C34878D82A}">
                    <a16:rowId xmlns:a16="http://schemas.microsoft.com/office/drawing/2014/main" val="43761822"/>
                  </a:ext>
                </a:extLst>
              </a:tr>
              <a:tr h="4343935">
                <a:tc>
                  <a:txBody>
                    <a:bodyPr/>
                    <a:lstStyle/>
                    <a:p>
                      <a:pPr marL="0" indent="0">
                        <a:buFontTx/>
                        <a:buNone/>
                      </a:pPr>
                      <a:endParaRPr lang="en-GB" sz="2800" i="0"/>
                    </a:p>
                    <a:p>
                      <a:pPr marL="514350" indent="-514350">
                        <a:buFont typeface="+mj-lt"/>
                        <a:buAutoNum type="arabicPeriod"/>
                      </a:pPr>
                      <a:r>
                        <a:rPr lang="en-GB" sz="2800"/>
                        <a:t>In what year is </a:t>
                      </a:r>
                      <a:r>
                        <a:rPr lang="en-GB" sz="2800" i="1"/>
                        <a:t>An Inspector Calls</a:t>
                      </a:r>
                      <a:r>
                        <a:rPr lang="en-GB" sz="2800"/>
                        <a:t> set, what year was it written?</a:t>
                      </a:r>
                    </a:p>
                    <a:p>
                      <a:pPr marL="514350" indent="-514350">
                        <a:buFont typeface="+mj-lt"/>
                        <a:buAutoNum type="arabicPeriod"/>
                      </a:pPr>
                      <a:r>
                        <a:rPr lang="en-GB" sz="2800"/>
                        <a:t>What object does Sheila return to Gerald, and what does this symbolise?</a:t>
                      </a:r>
                    </a:p>
                    <a:p>
                      <a:pPr marL="514350" indent="-514350">
                        <a:buFont typeface="+mj-lt"/>
                        <a:buAutoNum type="arabicPeriod"/>
                      </a:pPr>
                      <a:r>
                        <a:rPr lang="en-GB" sz="2800"/>
                        <a:t>How is Eva Smith connected to Mr Birling’s business?</a:t>
                      </a:r>
                    </a:p>
                    <a:p>
                      <a:pPr marL="514350" indent="-514350">
                        <a:buFont typeface="+mj-lt"/>
                        <a:buAutoNum type="arabicPeriod"/>
                      </a:pPr>
                      <a:r>
                        <a:rPr lang="en-GB" sz="2800"/>
                        <a:t>What does the Inspector say are the consequences if people ignore their social responsibility?</a:t>
                      </a:r>
                    </a:p>
                    <a:p>
                      <a:pPr marL="514350" indent="-514350">
                        <a:buFont typeface="+mj-lt"/>
                        <a:buAutoNum type="arabicPeriod"/>
                      </a:pPr>
                      <a:r>
                        <a:rPr lang="en-GB" sz="2800"/>
                        <a:t>Who telephones the Birlings at the very end of the play, and why is this moment dramatic?</a:t>
                      </a:r>
                    </a:p>
                  </a:txBody>
                  <a:tcPr>
                    <a:solidFill>
                      <a:schemeClr val="tx2">
                        <a:lumMod val="40000"/>
                        <a:lumOff val="60000"/>
                      </a:schemeClr>
                    </a:solidFill>
                  </a:tcPr>
                </a:tc>
                <a:extLst>
                  <a:ext uri="{0D108BD9-81ED-4DB2-BD59-A6C34878D82A}">
                    <a16:rowId xmlns:a16="http://schemas.microsoft.com/office/drawing/2014/main" val="701472924"/>
                  </a:ext>
                </a:extLst>
              </a:tr>
            </a:tbl>
          </a:graphicData>
        </a:graphic>
      </p:graphicFrame>
      <p:pic>
        <p:nvPicPr>
          <p:cNvPr id="5" name="Picture 2" descr="5 practical ways to use 'retrieval practice' within your teaching –  Empowering Sixth Formers">
            <a:extLst>
              <a:ext uri="{FF2B5EF4-FFF2-40B4-BE49-F238E27FC236}">
                <a16:creationId xmlns:a16="http://schemas.microsoft.com/office/drawing/2014/main" id="{693516DE-E765-40C6-8A41-8770D9A566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113520" y="1619443"/>
            <a:ext cx="748893" cy="696701"/>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Rounded Corners 5">
            <a:extLst>
              <a:ext uri="{FF2B5EF4-FFF2-40B4-BE49-F238E27FC236}">
                <a16:creationId xmlns:a16="http://schemas.microsoft.com/office/drawing/2014/main" id="{2FEE8D3E-40C5-4762-9D09-79B53F17FDE6}"/>
              </a:ext>
            </a:extLst>
          </p:cNvPr>
          <p:cNvSpPr/>
          <p:nvPr/>
        </p:nvSpPr>
        <p:spPr>
          <a:xfrm>
            <a:off x="1051579" y="228111"/>
            <a:ext cx="10732434" cy="1266258"/>
          </a:xfrm>
          <a:prstGeom prst="roundRect">
            <a:avLst/>
          </a:prstGeom>
          <a:ln w="28575"/>
        </p:spPr>
        <p:style>
          <a:lnRef idx="2">
            <a:schemeClr val="dk1"/>
          </a:lnRef>
          <a:fillRef idx="1">
            <a:schemeClr val="lt1"/>
          </a:fillRef>
          <a:effectRef idx="0">
            <a:schemeClr val="dk1"/>
          </a:effectRef>
          <a:fontRef idx="minor">
            <a:schemeClr val="dk1"/>
          </a:fontRef>
        </p:style>
        <p:txBody>
          <a:bodyPr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4000" b="0" i="0" u="sng" strike="noStrike" kern="1200" cap="none" spc="0" normalizeH="0" baseline="0" noProof="0">
                <a:ln>
                  <a:noFill/>
                </a:ln>
                <a:solidFill>
                  <a:prstClr val="black"/>
                </a:solidFill>
                <a:effectLst>
                  <a:outerShdw blurRad="38100" dist="38100" dir="2700000" algn="tl">
                    <a:srgbClr val="000000">
                      <a:alpha val="43137"/>
                    </a:srgbClr>
                  </a:outerShdw>
                </a:effectLst>
                <a:uLnTx/>
                <a:uFillTx/>
                <a:latin typeface="Gill Sans MT" panose="020B0502020104020203"/>
                <a:ea typeface="+mn-ea"/>
                <a:cs typeface="+mn-cs"/>
              </a:rPr>
              <a:t>Wednesday 25</a:t>
            </a:r>
            <a:r>
              <a:rPr kumimoji="0" lang="en-GB" sz="4000" b="0" i="0" u="sng" strike="noStrike" kern="1200" cap="none" spc="0" normalizeH="0" baseline="30000" noProof="0">
                <a:ln>
                  <a:noFill/>
                </a:ln>
                <a:solidFill>
                  <a:prstClr val="black"/>
                </a:solidFill>
                <a:effectLst>
                  <a:outerShdw blurRad="38100" dist="38100" dir="2700000" algn="tl">
                    <a:srgbClr val="000000">
                      <a:alpha val="43137"/>
                    </a:srgbClr>
                  </a:outerShdw>
                </a:effectLst>
                <a:uLnTx/>
                <a:uFillTx/>
                <a:latin typeface="Gill Sans MT" panose="020B0502020104020203"/>
                <a:ea typeface="+mn-ea"/>
                <a:cs typeface="+mn-cs"/>
              </a:rPr>
              <a:t>th</a:t>
            </a:r>
            <a:r>
              <a:rPr kumimoji="0" lang="en-GB" sz="4000" b="0" i="0" u="sng" strike="noStrike" kern="1200" cap="none" spc="0" normalizeH="0" baseline="0" noProof="0">
                <a:ln>
                  <a:noFill/>
                </a:ln>
                <a:solidFill>
                  <a:prstClr val="black"/>
                </a:solidFill>
                <a:effectLst>
                  <a:outerShdw blurRad="38100" dist="38100" dir="2700000" algn="tl">
                    <a:srgbClr val="000000">
                      <a:alpha val="43137"/>
                    </a:srgbClr>
                  </a:outerShdw>
                </a:effectLst>
                <a:uLnTx/>
                <a:uFillTx/>
                <a:latin typeface="Gill Sans MT" panose="020B0502020104020203"/>
                <a:ea typeface="+mn-ea"/>
                <a:cs typeface="+mn-cs"/>
              </a:rPr>
              <a:t> September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4000" b="0" i="0" u="sng" strike="noStrike" kern="1200" cap="none" spc="0" normalizeH="0" baseline="0" noProof="0">
                <a:ln>
                  <a:noFill/>
                </a:ln>
                <a:solidFill>
                  <a:prstClr val="black"/>
                </a:solidFill>
                <a:effectLst>
                  <a:outerShdw blurRad="38100" dist="38100" dir="2700000" algn="tl">
                    <a:srgbClr val="000000">
                      <a:alpha val="43137"/>
                    </a:srgbClr>
                  </a:outerShdw>
                </a:effectLst>
                <a:uLnTx/>
                <a:uFillTx/>
                <a:latin typeface="Gill Sans MT" panose="020B0502020104020203"/>
                <a:ea typeface="+mn-ea"/>
                <a:cs typeface="+mn-cs"/>
              </a:rPr>
              <a:t>Descriptive Writing- Shift</a:t>
            </a:r>
          </a:p>
        </p:txBody>
      </p:sp>
    </p:spTree>
    <p:extLst>
      <p:ext uri="{BB962C8B-B14F-4D97-AF65-F5344CB8AC3E}">
        <p14:creationId xmlns:p14="http://schemas.microsoft.com/office/powerpoint/2010/main" val="2733034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5E0E30FD-5259-4645-83CB-2568FAD0A747}"/>
              </a:ext>
            </a:extLst>
          </p:cNvPr>
          <p:cNvGraphicFramePr>
            <a:graphicFrameLocks noGrp="1"/>
          </p:cNvGraphicFramePr>
          <p:nvPr/>
        </p:nvGraphicFramePr>
        <p:xfrm>
          <a:off x="1018605" y="705858"/>
          <a:ext cx="3911614" cy="5446284"/>
        </p:xfrm>
        <a:graphic>
          <a:graphicData uri="http://schemas.openxmlformats.org/drawingml/2006/table">
            <a:tbl>
              <a:tblPr firstRow="1" bandRow="1">
                <a:tableStyleId>{5C22544A-7EE6-4342-B048-85BDC9FD1C3A}</a:tableStyleId>
              </a:tblPr>
              <a:tblGrid>
                <a:gridCol w="3911614">
                  <a:extLst>
                    <a:ext uri="{9D8B030D-6E8A-4147-A177-3AD203B41FA5}">
                      <a16:colId xmlns:a16="http://schemas.microsoft.com/office/drawing/2014/main" val="1204508309"/>
                    </a:ext>
                  </a:extLst>
                </a:gridCol>
              </a:tblGrid>
              <a:tr h="484039">
                <a:tc>
                  <a:txBody>
                    <a:bodyPr/>
                    <a:lstStyle/>
                    <a:p>
                      <a:pPr lvl="0">
                        <a:buNone/>
                      </a:pPr>
                      <a:r>
                        <a:rPr lang="en-GB" sz="1400"/>
                        <a:t>Do Now:  An Inspector Calls Retrieval</a:t>
                      </a:r>
                    </a:p>
                  </a:txBody>
                  <a:tcPr>
                    <a:solidFill>
                      <a:schemeClr val="tx1"/>
                    </a:solidFill>
                  </a:tcPr>
                </a:tc>
                <a:extLst>
                  <a:ext uri="{0D108BD9-81ED-4DB2-BD59-A6C34878D82A}">
                    <a16:rowId xmlns:a16="http://schemas.microsoft.com/office/drawing/2014/main" val="43761822"/>
                  </a:ext>
                </a:extLst>
              </a:tr>
              <a:tr h="4962245">
                <a:tc>
                  <a:txBody>
                    <a:bodyPr/>
                    <a:lstStyle/>
                    <a:p>
                      <a:pPr marL="0" indent="0">
                        <a:buFontTx/>
                        <a:buNone/>
                      </a:pPr>
                      <a:endParaRPr lang="en-GB" sz="1800" i="0"/>
                    </a:p>
                    <a:p>
                      <a:pPr marL="514350" indent="-514350">
                        <a:buFont typeface="+mj-lt"/>
                        <a:buAutoNum type="arabicPeriod"/>
                      </a:pPr>
                      <a:r>
                        <a:rPr lang="en-GB" sz="1800"/>
                        <a:t>In what year is </a:t>
                      </a:r>
                      <a:r>
                        <a:rPr lang="en-GB" sz="1800" i="1"/>
                        <a:t>An Inspector Calls</a:t>
                      </a:r>
                      <a:r>
                        <a:rPr lang="en-GB" sz="1800"/>
                        <a:t> set, what year was it written?</a:t>
                      </a:r>
                    </a:p>
                    <a:p>
                      <a:pPr marL="514350" indent="-514350">
                        <a:buFont typeface="+mj-lt"/>
                        <a:buAutoNum type="arabicPeriod"/>
                      </a:pPr>
                      <a:r>
                        <a:rPr lang="en-GB" sz="1800"/>
                        <a:t>What object does Sheila return to Gerald, and what does this symbolise?</a:t>
                      </a:r>
                    </a:p>
                    <a:p>
                      <a:pPr marL="514350" indent="-514350">
                        <a:buFont typeface="+mj-lt"/>
                        <a:buAutoNum type="arabicPeriod"/>
                      </a:pPr>
                      <a:r>
                        <a:rPr lang="en-GB" sz="1800"/>
                        <a:t>How is Eva Smith connected to Mr Birling’s business?</a:t>
                      </a:r>
                    </a:p>
                    <a:p>
                      <a:pPr marL="514350" indent="-514350">
                        <a:buFont typeface="+mj-lt"/>
                        <a:buAutoNum type="arabicPeriod"/>
                      </a:pPr>
                      <a:r>
                        <a:rPr lang="en-GB" sz="1800"/>
                        <a:t>What does the Inspector say are the consequences if people ignore their social responsibility?</a:t>
                      </a:r>
                    </a:p>
                    <a:p>
                      <a:pPr marL="514350" indent="-514350">
                        <a:buFont typeface="+mj-lt"/>
                        <a:buAutoNum type="arabicPeriod"/>
                      </a:pPr>
                      <a:r>
                        <a:rPr lang="en-GB" sz="1800"/>
                        <a:t>Who telephones the Birlings at the very end of the play, and why is this moment dramatic?</a:t>
                      </a:r>
                    </a:p>
                  </a:txBody>
                  <a:tcPr>
                    <a:solidFill>
                      <a:schemeClr val="tx2">
                        <a:lumMod val="40000"/>
                        <a:lumOff val="60000"/>
                      </a:schemeClr>
                    </a:solidFill>
                  </a:tcPr>
                </a:tc>
                <a:extLst>
                  <a:ext uri="{0D108BD9-81ED-4DB2-BD59-A6C34878D82A}">
                    <a16:rowId xmlns:a16="http://schemas.microsoft.com/office/drawing/2014/main" val="701472924"/>
                  </a:ext>
                </a:extLst>
              </a:tr>
            </a:tbl>
          </a:graphicData>
        </a:graphic>
      </p:graphicFrame>
      <p:graphicFrame>
        <p:nvGraphicFramePr>
          <p:cNvPr id="3" name="Table 2">
            <a:extLst>
              <a:ext uri="{FF2B5EF4-FFF2-40B4-BE49-F238E27FC236}">
                <a16:creationId xmlns:a16="http://schemas.microsoft.com/office/drawing/2014/main" id="{1E961642-8127-4515-AF3F-F3F1AD3EC88B}"/>
              </a:ext>
            </a:extLst>
          </p:cNvPr>
          <p:cNvGraphicFramePr>
            <a:graphicFrameLocks noGrp="1"/>
          </p:cNvGraphicFramePr>
          <p:nvPr/>
        </p:nvGraphicFramePr>
        <p:xfrm>
          <a:off x="5401559" y="387873"/>
          <a:ext cx="5986021" cy="6082253"/>
        </p:xfrm>
        <a:graphic>
          <a:graphicData uri="http://schemas.openxmlformats.org/drawingml/2006/table">
            <a:tbl>
              <a:tblPr firstRow="1" bandRow="1">
                <a:tableStyleId>{5C22544A-7EE6-4342-B048-85BDC9FD1C3A}</a:tableStyleId>
              </a:tblPr>
              <a:tblGrid>
                <a:gridCol w="5986021">
                  <a:extLst>
                    <a:ext uri="{9D8B030D-6E8A-4147-A177-3AD203B41FA5}">
                      <a16:colId xmlns:a16="http://schemas.microsoft.com/office/drawing/2014/main" val="1204508309"/>
                    </a:ext>
                  </a:extLst>
                </a:gridCol>
              </a:tblGrid>
              <a:tr h="504413">
                <a:tc>
                  <a:txBody>
                    <a:bodyPr/>
                    <a:lstStyle/>
                    <a:p>
                      <a:pPr lvl="0" algn="ctr">
                        <a:buNone/>
                      </a:pPr>
                      <a:r>
                        <a:rPr lang="en-GB" sz="2000">
                          <a:solidFill>
                            <a:schemeClr val="tx1"/>
                          </a:solidFill>
                          <a:effectLst>
                            <a:outerShdw blurRad="38100" dist="38100" dir="2700000" algn="tl">
                              <a:srgbClr val="000000">
                                <a:alpha val="43137"/>
                              </a:srgbClr>
                            </a:outerShdw>
                          </a:effectLst>
                        </a:rPr>
                        <a:t>Check and Correct!</a:t>
                      </a:r>
                    </a:p>
                  </a:txBody>
                  <a:tcPr>
                    <a:solidFill>
                      <a:schemeClr val="accent2"/>
                    </a:solidFill>
                  </a:tcPr>
                </a:tc>
                <a:extLst>
                  <a:ext uri="{0D108BD9-81ED-4DB2-BD59-A6C34878D82A}">
                    <a16:rowId xmlns:a16="http://schemas.microsoft.com/office/drawing/2014/main" val="43761822"/>
                  </a:ext>
                </a:extLst>
              </a:tr>
              <a:tr h="5422639">
                <a:tc>
                  <a:txBody>
                    <a:bodyPr/>
                    <a:lstStyle/>
                    <a:p>
                      <a:pPr marL="514350" indent="-514350">
                        <a:buFont typeface="+mj-lt"/>
                        <a:buAutoNum type="arabicPeriod"/>
                      </a:pPr>
                      <a:r>
                        <a:rPr lang="en-GB" sz="2000" i="1"/>
                        <a:t>An Inspector Calls</a:t>
                      </a:r>
                      <a:r>
                        <a:rPr lang="en-GB" sz="2000"/>
                        <a:t> is set in , written 1945.</a:t>
                      </a:r>
                    </a:p>
                    <a:p>
                      <a:pPr marL="514350" indent="-514350">
                        <a:buFont typeface="+mj-lt"/>
                        <a:buAutoNum type="arabicPeriod"/>
                      </a:pPr>
                      <a:endParaRPr lang="en-GB" sz="2000"/>
                    </a:p>
                    <a:p>
                      <a:pPr marL="514350" indent="-514350">
                        <a:buFont typeface="+mj-lt"/>
                        <a:buAutoNum type="arabicPeriod"/>
                      </a:pPr>
                      <a:r>
                        <a:rPr lang="en-GB" sz="2000" b="1"/>
                        <a:t>The engagement ring</a:t>
                      </a:r>
                      <a:r>
                        <a:rPr lang="en-GB" sz="2000"/>
                        <a:t> – it symbolises her rejection of Gerald’s behaviour and her refusal to blindly continue the engagement after learning of his affair.</a:t>
                      </a:r>
                    </a:p>
                    <a:p>
                      <a:pPr marL="514350" indent="-514350">
                        <a:buFont typeface="+mj-lt"/>
                        <a:buAutoNum type="arabicPeriod"/>
                      </a:pPr>
                      <a:endParaRPr lang="en-GB" sz="2000"/>
                    </a:p>
                    <a:p>
                      <a:pPr marL="514350" indent="-514350">
                        <a:buFont typeface="+mj-lt"/>
                        <a:buAutoNum type="arabicPeriod"/>
                      </a:pPr>
                      <a:r>
                        <a:rPr lang="en-GB" sz="2000" b="1"/>
                        <a:t>She was a factory worker at Birling’s works</a:t>
                      </a:r>
                      <a:r>
                        <a:rPr lang="en-GB" sz="2000"/>
                        <a:t> – Mr Birling sacked her for demanding higher wages.</a:t>
                      </a:r>
                    </a:p>
                    <a:p>
                      <a:pPr marL="514350" indent="-514350">
                        <a:buFont typeface="+mj-lt"/>
                        <a:buAutoNum type="arabicPeriod"/>
                      </a:pPr>
                      <a:endParaRPr lang="en-GB" sz="2000"/>
                    </a:p>
                    <a:p>
                      <a:pPr marL="514350" indent="-514350">
                        <a:buFont typeface="+mj-lt"/>
                        <a:buAutoNum type="arabicPeriod"/>
                      </a:pPr>
                      <a:r>
                        <a:rPr lang="en-GB" sz="2000" b="1"/>
                        <a:t>He warns of “fire and blood and anguish”</a:t>
                      </a:r>
                      <a:r>
                        <a:rPr lang="en-GB" sz="2000"/>
                        <a:t> – a clear reference to war and social upheaval if people do not learn responsibility.</a:t>
                      </a:r>
                    </a:p>
                    <a:p>
                      <a:pPr marL="514350" indent="-514350">
                        <a:buFont typeface="+mj-lt"/>
                        <a:buAutoNum type="arabicPeriod"/>
                      </a:pPr>
                      <a:endParaRPr lang="en-GB" sz="2000"/>
                    </a:p>
                    <a:p>
                      <a:pPr marL="514350" indent="-514350">
                        <a:buFont typeface="+mj-lt"/>
                        <a:buAutoNum type="arabicPeriod"/>
                      </a:pPr>
                      <a:r>
                        <a:rPr lang="en-GB" sz="2000" b="1"/>
                        <a:t>The police phone the Birlings</a:t>
                      </a:r>
                      <a:r>
                        <a:rPr lang="en-GB" sz="2000"/>
                        <a:t> – they announce a girl has just died and an inspector is on his way, creating a dramatic cliff hanger and reinforcing Priestley’s cyclical structure.</a:t>
                      </a:r>
                    </a:p>
                  </a:txBody>
                  <a:tcPr>
                    <a:solidFill>
                      <a:schemeClr val="accent2">
                        <a:lumMod val="20000"/>
                        <a:lumOff val="80000"/>
                      </a:schemeClr>
                    </a:solidFill>
                  </a:tcPr>
                </a:tc>
                <a:extLst>
                  <a:ext uri="{0D108BD9-81ED-4DB2-BD59-A6C34878D82A}">
                    <a16:rowId xmlns:a16="http://schemas.microsoft.com/office/drawing/2014/main" val="701472924"/>
                  </a:ext>
                </a:extLst>
              </a:tr>
            </a:tbl>
          </a:graphicData>
        </a:graphic>
      </p:graphicFrame>
      <p:sp>
        <p:nvSpPr>
          <p:cNvPr id="4" name="Rectangle 3">
            <a:extLst>
              <a:ext uri="{FF2B5EF4-FFF2-40B4-BE49-F238E27FC236}">
                <a16:creationId xmlns:a16="http://schemas.microsoft.com/office/drawing/2014/main" id="{2D7C8A1F-0787-459F-9C04-731A0C65B0D9}"/>
              </a:ext>
            </a:extLst>
          </p:cNvPr>
          <p:cNvSpPr/>
          <p:nvPr/>
        </p:nvSpPr>
        <p:spPr>
          <a:xfrm>
            <a:off x="5401559" y="926183"/>
            <a:ext cx="5872899" cy="478411"/>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5" name="Rectangle 4">
            <a:extLst>
              <a:ext uri="{FF2B5EF4-FFF2-40B4-BE49-F238E27FC236}">
                <a16:creationId xmlns:a16="http://schemas.microsoft.com/office/drawing/2014/main" id="{0A93E4A9-249D-46E8-B2D7-E3E6F3D65EF3}"/>
              </a:ext>
            </a:extLst>
          </p:cNvPr>
          <p:cNvSpPr/>
          <p:nvPr/>
        </p:nvSpPr>
        <p:spPr>
          <a:xfrm>
            <a:off x="5401559" y="1531070"/>
            <a:ext cx="5872899" cy="134410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6" name="Rectangle 5">
            <a:extLst>
              <a:ext uri="{FF2B5EF4-FFF2-40B4-BE49-F238E27FC236}">
                <a16:creationId xmlns:a16="http://schemas.microsoft.com/office/drawing/2014/main" id="{0502D2EF-8D20-43DF-8B21-7DA5818B7B6F}"/>
              </a:ext>
            </a:extLst>
          </p:cNvPr>
          <p:cNvSpPr/>
          <p:nvPr/>
        </p:nvSpPr>
        <p:spPr>
          <a:xfrm>
            <a:off x="5458119" y="3001651"/>
            <a:ext cx="5872899" cy="901046"/>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7" name="Rectangle 6">
            <a:extLst>
              <a:ext uri="{FF2B5EF4-FFF2-40B4-BE49-F238E27FC236}">
                <a16:creationId xmlns:a16="http://schemas.microsoft.com/office/drawing/2014/main" id="{8F11B31A-01A6-4D79-9E9C-E20C17399953}"/>
              </a:ext>
            </a:extLst>
          </p:cNvPr>
          <p:cNvSpPr/>
          <p:nvPr/>
        </p:nvSpPr>
        <p:spPr>
          <a:xfrm>
            <a:off x="5458119" y="3902697"/>
            <a:ext cx="5816340" cy="117835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8" name="Rectangle 7">
            <a:extLst>
              <a:ext uri="{FF2B5EF4-FFF2-40B4-BE49-F238E27FC236}">
                <a16:creationId xmlns:a16="http://schemas.microsoft.com/office/drawing/2014/main" id="{769F6A45-0B6E-41A7-8E20-BB27564F55CC}"/>
              </a:ext>
            </a:extLst>
          </p:cNvPr>
          <p:cNvSpPr/>
          <p:nvPr/>
        </p:nvSpPr>
        <p:spPr>
          <a:xfrm>
            <a:off x="5401558" y="5249747"/>
            <a:ext cx="5986021" cy="1220379"/>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pic>
        <p:nvPicPr>
          <p:cNvPr id="9" name="Graphic 8" descr="Pencil">
            <a:extLst>
              <a:ext uri="{FF2B5EF4-FFF2-40B4-BE49-F238E27FC236}">
                <a16:creationId xmlns:a16="http://schemas.microsoft.com/office/drawing/2014/main" id="{50D66ECF-B205-4450-81F7-D33EB168D2B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1090635" y="11783"/>
            <a:ext cx="914400" cy="914400"/>
          </a:xfrm>
          <a:prstGeom prst="rect">
            <a:avLst/>
          </a:prstGeom>
        </p:spPr>
      </p:pic>
    </p:spTree>
    <p:extLst>
      <p:ext uri="{BB962C8B-B14F-4D97-AF65-F5344CB8AC3E}">
        <p14:creationId xmlns:p14="http://schemas.microsoft.com/office/powerpoint/2010/main" val="20512272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xit" presetSubtype="0" fill="hold" grpId="0" nodeType="clickEffect">
                                  <p:stCondLst>
                                    <p:cond delay="0"/>
                                  </p:stCondLst>
                                  <p:childTnLst>
                                    <p:animEffect transition="out" filter="fade">
                                      <p:cBhvr>
                                        <p:cTn id="6" dur="1000"/>
                                        <p:tgtEl>
                                          <p:spTgt spid="4"/>
                                        </p:tgtEl>
                                      </p:cBhvr>
                                    </p:animEffect>
                                    <p:anim calcmode="lin" valueType="num">
                                      <p:cBhvr>
                                        <p:cTn id="7" dur="1000"/>
                                        <p:tgtEl>
                                          <p:spTgt spid="4"/>
                                        </p:tgtEl>
                                        <p:attrNameLst>
                                          <p:attrName>ppt_x</p:attrName>
                                        </p:attrNameLst>
                                      </p:cBhvr>
                                      <p:tavLst>
                                        <p:tav tm="0">
                                          <p:val>
                                            <p:strVal val="ppt_x"/>
                                          </p:val>
                                        </p:tav>
                                        <p:tav tm="100000">
                                          <p:val>
                                            <p:strVal val="ppt_x"/>
                                          </p:val>
                                        </p:tav>
                                      </p:tavLst>
                                    </p:anim>
                                    <p:anim calcmode="lin" valueType="num">
                                      <p:cBhvr>
                                        <p:cTn id="8" dur="1000"/>
                                        <p:tgtEl>
                                          <p:spTgt spid="4"/>
                                        </p:tgtEl>
                                        <p:attrNameLst>
                                          <p:attrName>ppt_y</p:attrName>
                                        </p:attrNameLst>
                                      </p:cBhvr>
                                      <p:tavLst>
                                        <p:tav tm="0">
                                          <p:val>
                                            <p:strVal val="ppt_y"/>
                                          </p:val>
                                        </p:tav>
                                        <p:tav tm="100000">
                                          <p:val>
                                            <p:strVal val="ppt_y+.1"/>
                                          </p:val>
                                        </p:tav>
                                      </p:tavLst>
                                    </p:anim>
                                    <p:set>
                                      <p:cBhvr>
                                        <p:cTn id="9" dur="1" fill="hold">
                                          <p:stCondLst>
                                            <p:cond delay="999"/>
                                          </p:stCondLst>
                                        </p:cTn>
                                        <p:tgtEl>
                                          <p:spTgt spid="4"/>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42" presetClass="exit" presetSubtype="0" fill="hold" grpId="0" nodeType="clickEffect">
                                  <p:stCondLst>
                                    <p:cond delay="0"/>
                                  </p:stCondLst>
                                  <p:childTnLst>
                                    <p:animEffect transition="out" filter="fade">
                                      <p:cBhvr>
                                        <p:cTn id="13" dur="1000"/>
                                        <p:tgtEl>
                                          <p:spTgt spid="5"/>
                                        </p:tgtEl>
                                      </p:cBhvr>
                                    </p:animEffect>
                                    <p:anim calcmode="lin" valueType="num">
                                      <p:cBhvr>
                                        <p:cTn id="14" dur="1000"/>
                                        <p:tgtEl>
                                          <p:spTgt spid="5"/>
                                        </p:tgtEl>
                                        <p:attrNameLst>
                                          <p:attrName>ppt_x</p:attrName>
                                        </p:attrNameLst>
                                      </p:cBhvr>
                                      <p:tavLst>
                                        <p:tav tm="0">
                                          <p:val>
                                            <p:strVal val="ppt_x"/>
                                          </p:val>
                                        </p:tav>
                                        <p:tav tm="100000">
                                          <p:val>
                                            <p:strVal val="ppt_x"/>
                                          </p:val>
                                        </p:tav>
                                      </p:tavLst>
                                    </p:anim>
                                    <p:anim calcmode="lin" valueType="num">
                                      <p:cBhvr>
                                        <p:cTn id="15" dur="1000"/>
                                        <p:tgtEl>
                                          <p:spTgt spid="5"/>
                                        </p:tgtEl>
                                        <p:attrNameLst>
                                          <p:attrName>ppt_y</p:attrName>
                                        </p:attrNameLst>
                                      </p:cBhvr>
                                      <p:tavLst>
                                        <p:tav tm="0">
                                          <p:val>
                                            <p:strVal val="ppt_y"/>
                                          </p:val>
                                        </p:tav>
                                        <p:tav tm="100000">
                                          <p:val>
                                            <p:strVal val="ppt_y+.1"/>
                                          </p:val>
                                        </p:tav>
                                      </p:tavLst>
                                    </p:anim>
                                    <p:set>
                                      <p:cBhvr>
                                        <p:cTn id="16" dur="1" fill="hold">
                                          <p:stCondLst>
                                            <p:cond delay="999"/>
                                          </p:stCondLst>
                                        </p:cTn>
                                        <p:tgtEl>
                                          <p:spTgt spid="5"/>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42" presetClass="exit" presetSubtype="0" fill="hold" grpId="0" nodeType="clickEffect">
                                  <p:stCondLst>
                                    <p:cond delay="0"/>
                                  </p:stCondLst>
                                  <p:childTnLst>
                                    <p:animEffect transition="out" filter="fade">
                                      <p:cBhvr>
                                        <p:cTn id="20" dur="1000"/>
                                        <p:tgtEl>
                                          <p:spTgt spid="6"/>
                                        </p:tgtEl>
                                      </p:cBhvr>
                                    </p:animEffect>
                                    <p:anim calcmode="lin" valueType="num">
                                      <p:cBhvr>
                                        <p:cTn id="21" dur="1000"/>
                                        <p:tgtEl>
                                          <p:spTgt spid="6"/>
                                        </p:tgtEl>
                                        <p:attrNameLst>
                                          <p:attrName>ppt_x</p:attrName>
                                        </p:attrNameLst>
                                      </p:cBhvr>
                                      <p:tavLst>
                                        <p:tav tm="0">
                                          <p:val>
                                            <p:strVal val="ppt_x"/>
                                          </p:val>
                                        </p:tav>
                                        <p:tav tm="100000">
                                          <p:val>
                                            <p:strVal val="ppt_x"/>
                                          </p:val>
                                        </p:tav>
                                      </p:tavLst>
                                    </p:anim>
                                    <p:anim calcmode="lin" valueType="num">
                                      <p:cBhvr>
                                        <p:cTn id="22" dur="1000"/>
                                        <p:tgtEl>
                                          <p:spTgt spid="6"/>
                                        </p:tgtEl>
                                        <p:attrNameLst>
                                          <p:attrName>ppt_y</p:attrName>
                                        </p:attrNameLst>
                                      </p:cBhvr>
                                      <p:tavLst>
                                        <p:tav tm="0">
                                          <p:val>
                                            <p:strVal val="ppt_y"/>
                                          </p:val>
                                        </p:tav>
                                        <p:tav tm="100000">
                                          <p:val>
                                            <p:strVal val="ppt_y+.1"/>
                                          </p:val>
                                        </p:tav>
                                      </p:tavLst>
                                    </p:anim>
                                    <p:set>
                                      <p:cBhvr>
                                        <p:cTn id="23" dur="1" fill="hold">
                                          <p:stCondLst>
                                            <p:cond delay="999"/>
                                          </p:stCondLst>
                                        </p:cTn>
                                        <p:tgtEl>
                                          <p:spTgt spid="6"/>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42" presetClass="exit" presetSubtype="0" fill="hold" grpId="0" nodeType="clickEffect">
                                  <p:stCondLst>
                                    <p:cond delay="0"/>
                                  </p:stCondLst>
                                  <p:childTnLst>
                                    <p:animEffect transition="out" filter="fade">
                                      <p:cBhvr>
                                        <p:cTn id="27" dur="1000"/>
                                        <p:tgtEl>
                                          <p:spTgt spid="7"/>
                                        </p:tgtEl>
                                      </p:cBhvr>
                                    </p:animEffect>
                                    <p:anim calcmode="lin" valueType="num">
                                      <p:cBhvr>
                                        <p:cTn id="28" dur="1000"/>
                                        <p:tgtEl>
                                          <p:spTgt spid="7"/>
                                        </p:tgtEl>
                                        <p:attrNameLst>
                                          <p:attrName>ppt_x</p:attrName>
                                        </p:attrNameLst>
                                      </p:cBhvr>
                                      <p:tavLst>
                                        <p:tav tm="0">
                                          <p:val>
                                            <p:strVal val="ppt_x"/>
                                          </p:val>
                                        </p:tav>
                                        <p:tav tm="100000">
                                          <p:val>
                                            <p:strVal val="ppt_x"/>
                                          </p:val>
                                        </p:tav>
                                      </p:tavLst>
                                    </p:anim>
                                    <p:anim calcmode="lin" valueType="num">
                                      <p:cBhvr>
                                        <p:cTn id="29" dur="1000"/>
                                        <p:tgtEl>
                                          <p:spTgt spid="7"/>
                                        </p:tgtEl>
                                        <p:attrNameLst>
                                          <p:attrName>ppt_y</p:attrName>
                                        </p:attrNameLst>
                                      </p:cBhvr>
                                      <p:tavLst>
                                        <p:tav tm="0">
                                          <p:val>
                                            <p:strVal val="ppt_y"/>
                                          </p:val>
                                        </p:tav>
                                        <p:tav tm="100000">
                                          <p:val>
                                            <p:strVal val="ppt_y+.1"/>
                                          </p:val>
                                        </p:tav>
                                      </p:tavLst>
                                    </p:anim>
                                    <p:set>
                                      <p:cBhvr>
                                        <p:cTn id="30" dur="1" fill="hold">
                                          <p:stCondLst>
                                            <p:cond delay="999"/>
                                          </p:stCondLst>
                                        </p:cTn>
                                        <p:tgtEl>
                                          <p:spTgt spid="7"/>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42" presetClass="exit" presetSubtype="0" fill="hold" grpId="0" nodeType="clickEffect">
                                  <p:stCondLst>
                                    <p:cond delay="0"/>
                                  </p:stCondLst>
                                  <p:childTnLst>
                                    <p:animEffect transition="out" filter="fade">
                                      <p:cBhvr>
                                        <p:cTn id="34" dur="1000"/>
                                        <p:tgtEl>
                                          <p:spTgt spid="8"/>
                                        </p:tgtEl>
                                      </p:cBhvr>
                                    </p:animEffect>
                                    <p:anim calcmode="lin" valueType="num">
                                      <p:cBhvr>
                                        <p:cTn id="35" dur="1000"/>
                                        <p:tgtEl>
                                          <p:spTgt spid="8"/>
                                        </p:tgtEl>
                                        <p:attrNameLst>
                                          <p:attrName>ppt_x</p:attrName>
                                        </p:attrNameLst>
                                      </p:cBhvr>
                                      <p:tavLst>
                                        <p:tav tm="0">
                                          <p:val>
                                            <p:strVal val="ppt_x"/>
                                          </p:val>
                                        </p:tav>
                                        <p:tav tm="100000">
                                          <p:val>
                                            <p:strVal val="ppt_x"/>
                                          </p:val>
                                        </p:tav>
                                      </p:tavLst>
                                    </p:anim>
                                    <p:anim calcmode="lin" valueType="num">
                                      <p:cBhvr>
                                        <p:cTn id="36" dur="1000"/>
                                        <p:tgtEl>
                                          <p:spTgt spid="8"/>
                                        </p:tgtEl>
                                        <p:attrNameLst>
                                          <p:attrName>ppt_y</p:attrName>
                                        </p:attrNameLst>
                                      </p:cBhvr>
                                      <p:tavLst>
                                        <p:tav tm="0">
                                          <p:val>
                                            <p:strVal val="ppt_y"/>
                                          </p:val>
                                        </p:tav>
                                        <p:tav tm="100000">
                                          <p:val>
                                            <p:strVal val="ppt_y+.1"/>
                                          </p:val>
                                        </p:tav>
                                      </p:tavLst>
                                    </p:anim>
                                    <p:set>
                                      <p:cBhvr>
                                        <p:cTn id="37" dur="1" fill="hold">
                                          <p:stCondLst>
                                            <p:cond delay="9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3" name="Picture 1" descr="Image result for autumnal walk">
            <a:hlinkClick r:id="rId2"/>
            <a:extLst>
              <a:ext uri="{FF2B5EF4-FFF2-40B4-BE49-F238E27FC236}">
                <a16:creationId xmlns:a16="http://schemas.microsoft.com/office/drawing/2014/main" id="{EF090684-7C3D-4F58-B4C6-F8DB8B1C0F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2675" y="2110153"/>
            <a:ext cx="3738562" cy="2492375"/>
          </a:xfrm>
          <a:prstGeom prst="rect">
            <a:avLst/>
          </a:prstGeom>
          <a:solidFill>
            <a:schemeClr val="tx2">
              <a:lumMod val="60000"/>
              <a:lumOff val="40000"/>
            </a:schemeClr>
          </a:solidFill>
        </p:spPr>
      </p:pic>
      <p:sp>
        <p:nvSpPr>
          <p:cNvPr id="13" name="Arrow: Down 12">
            <a:extLst>
              <a:ext uri="{FF2B5EF4-FFF2-40B4-BE49-F238E27FC236}">
                <a16:creationId xmlns:a16="http://schemas.microsoft.com/office/drawing/2014/main" id="{15626716-406E-4A35-A66E-21071F6D2285}"/>
              </a:ext>
            </a:extLst>
          </p:cNvPr>
          <p:cNvSpPr/>
          <p:nvPr/>
        </p:nvSpPr>
        <p:spPr>
          <a:xfrm>
            <a:off x="3070062" y="1952742"/>
            <a:ext cx="185738" cy="1949450"/>
          </a:xfrm>
          <a:prstGeom prst="downArrow">
            <a:avLst/>
          </a:prstGeom>
          <a:solidFill>
            <a:schemeClr val="tx2">
              <a:lumMod val="60000"/>
              <a:lumOff val="40000"/>
            </a:schemeClr>
          </a:solidFill>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Text Box 2">
            <a:extLst>
              <a:ext uri="{FF2B5EF4-FFF2-40B4-BE49-F238E27FC236}">
                <a16:creationId xmlns:a16="http://schemas.microsoft.com/office/drawing/2014/main" id="{A164F43C-6B2C-4AE5-ABCB-851DBFE3A371}"/>
              </a:ext>
            </a:extLst>
          </p:cNvPr>
          <p:cNvSpPr txBox="1">
            <a:spLocks noChangeArrowheads="1"/>
          </p:cNvSpPr>
          <p:nvPr/>
        </p:nvSpPr>
        <p:spPr bwMode="auto">
          <a:xfrm>
            <a:off x="3970475" y="4627928"/>
            <a:ext cx="857250" cy="428625"/>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marL="0" marR="0" lvl="0" indent="0" algn="ctr" defTabSz="457200" rtl="0" eaLnBrk="1" fontAlgn="auto" latinLnBrk="0" hangingPunct="1">
              <a:lnSpc>
                <a:spcPct val="107000"/>
              </a:lnSpc>
              <a:spcBef>
                <a:spcPts val="0"/>
              </a:spcBef>
              <a:spcAft>
                <a:spcPts val="800"/>
              </a:spcAft>
              <a:buClrTx/>
              <a:buSzTx/>
              <a:buFontTx/>
              <a:buNone/>
              <a:tabLst/>
              <a:defRPr/>
            </a:pPr>
            <a:r>
              <a:rPr kumimoji="0" lang="en-GB" sz="2000" b="0" i="0" u="none" strike="noStrike" kern="1200" cap="none" spc="0" normalizeH="0" baseline="0" noProof="0">
                <a:ln>
                  <a:noFill/>
                </a:ln>
                <a:solidFill>
                  <a:srgbClr val="000000"/>
                </a:solidFill>
                <a:effectLst>
                  <a:outerShdw blurRad="38100" dist="38100" dir="2700000" algn="tl">
                    <a:srgbClr val="000000">
                      <a:alpha val="43137"/>
                    </a:srgbClr>
                  </a:outerShdw>
                </a:effectLst>
                <a:uLnTx/>
                <a:uFillTx/>
                <a:latin typeface="Gill Sans MT" panose="020B0502020104020203"/>
                <a:ea typeface="Calibri" panose="020F0502020204030204" pitchFamily="34" charset="0"/>
                <a:cs typeface="Times New Roman" panose="02020603050405020304" pitchFamily="18" charset="0"/>
              </a:rPr>
              <a:t>Shift</a:t>
            </a:r>
            <a:endParaRPr kumimoji="0" lang="en-GB" sz="1000" b="0" i="0" u="none" strike="noStrike" kern="1200" cap="none" spc="0" normalizeH="0" baseline="0" noProof="0">
              <a:ln>
                <a:noFill/>
              </a:ln>
              <a:solidFill>
                <a:srgbClr val="000000"/>
              </a:solidFill>
              <a:effectLst>
                <a:outerShdw blurRad="38100" dist="38100" dir="2700000" algn="tl">
                  <a:srgbClr val="000000">
                    <a:alpha val="43137"/>
                  </a:srgbClr>
                </a:outerShdw>
              </a:effectLst>
              <a:uLnTx/>
              <a:uFillTx/>
              <a:latin typeface="Gill Sans MT" panose="020B0502020104020203"/>
              <a:ea typeface="Calibri" panose="020F0502020204030204" pitchFamily="34" charset="0"/>
              <a:cs typeface="Times New Roman" panose="02020603050405020304" pitchFamily="18" charset="0"/>
            </a:endParaRPr>
          </a:p>
        </p:txBody>
      </p:sp>
      <p:sp>
        <p:nvSpPr>
          <p:cNvPr id="15" name="Arrow: Right 14">
            <a:extLst>
              <a:ext uri="{FF2B5EF4-FFF2-40B4-BE49-F238E27FC236}">
                <a16:creationId xmlns:a16="http://schemas.microsoft.com/office/drawing/2014/main" id="{7A56F287-659E-40B9-ACEB-2331E5CCE7E2}"/>
              </a:ext>
            </a:extLst>
          </p:cNvPr>
          <p:cNvSpPr/>
          <p:nvPr/>
        </p:nvSpPr>
        <p:spPr>
          <a:xfrm>
            <a:off x="1211400" y="4671185"/>
            <a:ext cx="2759075" cy="363537"/>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Oval 15">
            <a:extLst>
              <a:ext uri="{FF2B5EF4-FFF2-40B4-BE49-F238E27FC236}">
                <a16:creationId xmlns:a16="http://schemas.microsoft.com/office/drawing/2014/main" id="{0EDB7973-EA51-4BAD-AE8C-2A097770C606}"/>
              </a:ext>
            </a:extLst>
          </p:cNvPr>
          <p:cNvSpPr/>
          <p:nvPr/>
        </p:nvSpPr>
        <p:spPr>
          <a:xfrm>
            <a:off x="2104453" y="2694383"/>
            <a:ext cx="382587" cy="350837"/>
          </a:xfrm>
          <a:prstGeom prst="ellipse">
            <a:avLst/>
          </a:prstGeom>
          <a:noFill/>
          <a:ln w="76200">
            <a:solidFill>
              <a:schemeClr val="tx2">
                <a:lumMod val="60000"/>
                <a:lumOff val="40000"/>
              </a:schemeClr>
            </a:solid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7" name="Arrow: Down 16">
            <a:extLst>
              <a:ext uri="{FF2B5EF4-FFF2-40B4-BE49-F238E27FC236}">
                <a16:creationId xmlns:a16="http://schemas.microsoft.com/office/drawing/2014/main" id="{B46FC742-346F-4DE3-AD20-FC1B4A192438}"/>
              </a:ext>
            </a:extLst>
          </p:cNvPr>
          <p:cNvSpPr/>
          <p:nvPr/>
        </p:nvSpPr>
        <p:spPr>
          <a:xfrm rot="19994254">
            <a:off x="1960797" y="1897928"/>
            <a:ext cx="182562" cy="882650"/>
          </a:xfrm>
          <a:prstGeom prst="downArrow">
            <a:avLst/>
          </a:prstGeom>
          <a:solidFill>
            <a:schemeClr val="tx2">
              <a:lumMod val="60000"/>
              <a:lumOff val="40000"/>
            </a:schemeClr>
          </a:solidFill>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Text Box 2">
            <a:extLst>
              <a:ext uri="{FF2B5EF4-FFF2-40B4-BE49-F238E27FC236}">
                <a16:creationId xmlns:a16="http://schemas.microsoft.com/office/drawing/2014/main" id="{C3B7D684-4A5C-4E9E-99B9-254939576E83}"/>
              </a:ext>
            </a:extLst>
          </p:cNvPr>
          <p:cNvSpPr txBox="1">
            <a:spLocks noChangeArrowheads="1"/>
          </p:cNvSpPr>
          <p:nvPr/>
        </p:nvSpPr>
        <p:spPr bwMode="auto">
          <a:xfrm>
            <a:off x="2700475" y="1511665"/>
            <a:ext cx="939800" cy="428625"/>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marL="0" marR="0" lvl="0" indent="0" algn="ctr" defTabSz="457200" rtl="0" eaLnBrk="1" fontAlgn="auto" latinLnBrk="0" hangingPunct="1">
              <a:lnSpc>
                <a:spcPct val="107000"/>
              </a:lnSpc>
              <a:spcBef>
                <a:spcPts val="0"/>
              </a:spcBef>
              <a:spcAft>
                <a:spcPts val="800"/>
              </a:spcAft>
              <a:buClrTx/>
              <a:buSzTx/>
              <a:buFontTx/>
              <a:buNone/>
              <a:tabLst/>
              <a:defRPr/>
            </a:pPr>
            <a:r>
              <a:rPr kumimoji="0" lang="en-GB" sz="2000" b="0" i="0" u="none" strike="noStrike" kern="1200" cap="none" spc="0" normalizeH="0" baseline="0" noProof="0">
                <a:ln>
                  <a:noFill/>
                </a:ln>
                <a:solidFill>
                  <a:srgbClr val="000000"/>
                </a:solidFill>
                <a:effectLst>
                  <a:outerShdw blurRad="38100" dist="38100" dir="2700000" algn="tl">
                    <a:srgbClr val="000000">
                      <a:alpha val="43137"/>
                    </a:srgbClr>
                  </a:outerShdw>
                </a:effectLst>
                <a:uLnTx/>
                <a:uFillTx/>
                <a:latin typeface="Gill Sans MT" panose="020B0502020104020203"/>
                <a:ea typeface="Calibri" panose="020F0502020204030204" pitchFamily="34" charset="0"/>
                <a:cs typeface="Times New Roman" panose="02020603050405020304" pitchFamily="18" charset="0"/>
              </a:rPr>
              <a:t>Drop</a:t>
            </a:r>
            <a:endParaRPr kumimoji="0" lang="en-GB" sz="1000" b="0" i="0" u="none" strike="noStrike" kern="1200" cap="none" spc="0" normalizeH="0" baseline="0" noProof="0">
              <a:ln>
                <a:noFill/>
              </a:ln>
              <a:solidFill>
                <a:srgbClr val="000000"/>
              </a:solidFill>
              <a:effectLst>
                <a:outerShdw blurRad="38100" dist="38100" dir="2700000" algn="tl">
                  <a:srgbClr val="000000">
                    <a:alpha val="43137"/>
                  </a:srgbClr>
                </a:outerShdw>
              </a:effectLst>
              <a:uLnTx/>
              <a:uFillTx/>
              <a:latin typeface="Gill Sans MT" panose="020B0502020104020203"/>
              <a:ea typeface="Calibri" panose="020F0502020204030204" pitchFamily="34" charset="0"/>
              <a:cs typeface="Times New Roman" panose="02020603050405020304" pitchFamily="18" charset="0"/>
            </a:endParaRPr>
          </a:p>
        </p:txBody>
      </p:sp>
      <p:sp>
        <p:nvSpPr>
          <p:cNvPr id="19" name="Text Box 2">
            <a:extLst>
              <a:ext uri="{FF2B5EF4-FFF2-40B4-BE49-F238E27FC236}">
                <a16:creationId xmlns:a16="http://schemas.microsoft.com/office/drawing/2014/main" id="{60DC4885-400E-4354-B3D4-DF1BE3A36BE5}"/>
              </a:ext>
            </a:extLst>
          </p:cNvPr>
          <p:cNvSpPr txBox="1">
            <a:spLocks noChangeArrowheads="1"/>
          </p:cNvSpPr>
          <p:nvPr/>
        </p:nvSpPr>
        <p:spPr bwMode="auto">
          <a:xfrm rot="1750734">
            <a:off x="4052453" y="1548871"/>
            <a:ext cx="1422788" cy="461962"/>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marL="0" marR="0" lvl="0" indent="0" algn="ctr" defTabSz="457200" rtl="0" eaLnBrk="1" fontAlgn="auto" latinLnBrk="0" hangingPunct="1">
              <a:lnSpc>
                <a:spcPct val="107000"/>
              </a:lnSpc>
              <a:spcBef>
                <a:spcPts val="0"/>
              </a:spcBef>
              <a:spcAft>
                <a:spcPts val="800"/>
              </a:spcAft>
              <a:buClrTx/>
              <a:buSzTx/>
              <a:buFontTx/>
              <a:buNone/>
              <a:tabLst/>
              <a:defRPr/>
            </a:pPr>
            <a:r>
              <a:rPr kumimoji="0" lang="en-GB" sz="2000" b="0" i="0" u="none" strike="noStrike" kern="1200" cap="none" spc="0" normalizeH="0" baseline="0" noProof="0">
                <a:ln>
                  <a:noFill/>
                </a:ln>
                <a:solidFill>
                  <a:srgbClr val="000000"/>
                </a:solidFill>
                <a:effectLst>
                  <a:outerShdw blurRad="38100" dist="38100" dir="2700000" algn="tl">
                    <a:srgbClr val="000000">
                      <a:alpha val="43137"/>
                    </a:srgbClr>
                  </a:outerShdw>
                </a:effectLst>
                <a:uLnTx/>
                <a:uFillTx/>
                <a:latin typeface="Gill Sans MT" panose="020B0502020104020203"/>
                <a:ea typeface="Calibri" panose="020F0502020204030204" pitchFamily="34" charset="0"/>
                <a:cs typeface="Times New Roman" panose="02020603050405020304" pitchFamily="18" charset="0"/>
              </a:rPr>
              <a:t>Zoom out</a:t>
            </a:r>
            <a:endParaRPr kumimoji="0" lang="en-GB" sz="1000" b="0" i="0" u="none" strike="noStrike" kern="1200" cap="none" spc="0" normalizeH="0" baseline="0" noProof="0">
              <a:ln>
                <a:noFill/>
              </a:ln>
              <a:solidFill>
                <a:srgbClr val="000000"/>
              </a:solidFill>
              <a:effectLst>
                <a:outerShdw blurRad="38100" dist="38100" dir="2700000" algn="tl">
                  <a:srgbClr val="000000">
                    <a:alpha val="43137"/>
                  </a:srgbClr>
                </a:outerShdw>
              </a:effectLst>
              <a:uLnTx/>
              <a:uFillTx/>
              <a:latin typeface="Gill Sans MT" panose="020B0502020104020203"/>
              <a:ea typeface="Calibri" panose="020F0502020204030204" pitchFamily="34" charset="0"/>
              <a:cs typeface="Times New Roman" panose="02020603050405020304" pitchFamily="18" charset="0"/>
            </a:endParaRPr>
          </a:p>
        </p:txBody>
      </p:sp>
      <p:sp>
        <p:nvSpPr>
          <p:cNvPr id="20" name="Text Box 2">
            <a:extLst>
              <a:ext uri="{FF2B5EF4-FFF2-40B4-BE49-F238E27FC236}">
                <a16:creationId xmlns:a16="http://schemas.microsoft.com/office/drawing/2014/main" id="{7FF96E82-F34B-4BC2-A056-E836C1D4BC5D}"/>
              </a:ext>
            </a:extLst>
          </p:cNvPr>
          <p:cNvSpPr txBox="1">
            <a:spLocks noChangeArrowheads="1"/>
          </p:cNvSpPr>
          <p:nvPr/>
        </p:nvSpPr>
        <p:spPr bwMode="auto">
          <a:xfrm rot="19769089">
            <a:off x="1262200" y="1468803"/>
            <a:ext cx="1120775" cy="460375"/>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marL="0" marR="0" lvl="0" indent="0" algn="ctr" defTabSz="457200" rtl="0" eaLnBrk="1" fontAlgn="auto" latinLnBrk="0" hangingPunct="1">
              <a:lnSpc>
                <a:spcPct val="107000"/>
              </a:lnSpc>
              <a:spcBef>
                <a:spcPts val="0"/>
              </a:spcBef>
              <a:spcAft>
                <a:spcPts val="800"/>
              </a:spcAft>
              <a:buClrTx/>
              <a:buSzTx/>
              <a:buFontTx/>
              <a:buNone/>
              <a:tabLst/>
              <a:defRPr/>
            </a:pPr>
            <a:r>
              <a:rPr kumimoji="0" lang="en-GB" sz="2000" b="0" i="0" u="none" strike="noStrike" kern="1200" cap="none" spc="0" normalizeH="0" baseline="0" noProof="0">
                <a:ln>
                  <a:noFill/>
                </a:ln>
                <a:solidFill>
                  <a:srgbClr val="000000"/>
                </a:solidFill>
                <a:effectLst>
                  <a:outerShdw blurRad="38100" dist="38100" dir="2700000" algn="tl">
                    <a:srgbClr val="000000">
                      <a:alpha val="43137"/>
                    </a:srgbClr>
                  </a:outerShdw>
                </a:effectLst>
                <a:uLnTx/>
                <a:uFillTx/>
                <a:latin typeface="Gill Sans MT" panose="020B0502020104020203"/>
                <a:ea typeface="Calibri" panose="020F0502020204030204" pitchFamily="34" charset="0"/>
                <a:cs typeface="Times New Roman" panose="02020603050405020304" pitchFamily="18" charset="0"/>
              </a:rPr>
              <a:t>Zoom in</a:t>
            </a:r>
            <a:endParaRPr kumimoji="0" lang="en-GB" sz="10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Gill Sans MT" panose="020B0502020104020203"/>
              <a:ea typeface="Calibri" panose="020F0502020204030204" pitchFamily="34" charset="0"/>
              <a:cs typeface="Times New Roman" panose="02020603050405020304" pitchFamily="18" charset="0"/>
            </a:endParaRPr>
          </a:p>
        </p:txBody>
      </p:sp>
      <p:graphicFrame>
        <p:nvGraphicFramePr>
          <p:cNvPr id="21" name="Table 20">
            <a:extLst>
              <a:ext uri="{FF2B5EF4-FFF2-40B4-BE49-F238E27FC236}">
                <a16:creationId xmlns:a16="http://schemas.microsoft.com/office/drawing/2014/main" id="{F898EBAB-2C83-42BF-91A0-6F862F37C65B}"/>
              </a:ext>
            </a:extLst>
          </p:cNvPr>
          <p:cNvGraphicFramePr>
            <a:graphicFrameLocks noGrp="1"/>
          </p:cNvGraphicFramePr>
          <p:nvPr/>
        </p:nvGraphicFramePr>
        <p:xfrm>
          <a:off x="6014875" y="448731"/>
          <a:ext cx="5429265" cy="6161342"/>
        </p:xfrm>
        <a:graphic>
          <a:graphicData uri="http://schemas.openxmlformats.org/drawingml/2006/table">
            <a:tbl>
              <a:tblPr firstRow="1" firstCol="1" bandRow="1"/>
              <a:tblGrid>
                <a:gridCol w="5429265">
                  <a:extLst>
                    <a:ext uri="{9D8B030D-6E8A-4147-A177-3AD203B41FA5}">
                      <a16:colId xmlns:a16="http://schemas.microsoft.com/office/drawing/2014/main" val="3736968243"/>
                    </a:ext>
                  </a:extLst>
                </a:gridCol>
              </a:tblGrid>
              <a:tr h="733431">
                <a:tc>
                  <a:txBody>
                    <a:bodyPr/>
                    <a:lstStyle/>
                    <a:p>
                      <a:pPr algn="ctr">
                        <a:lnSpc>
                          <a:spcPct val="107000"/>
                        </a:lnSpc>
                        <a:spcAft>
                          <a:spcPts val="0"/>
                        </a:spcAft>
                      </a:pPr>
                      <a:r>
                        <a:rPr lang="en-GB" sz="6000">
                          <a:solidFill>
                            <a:schemeClr val="tx1"/>
                          </a:solidFill>
                          <a:effectLst/>
                          <a:latin typeface="+mn-lt"/>
                          <a:ea typeface="Calibri" panose="020F0502020204030204" pitchFamily="34" charset="0"/>
                          <a:cs typeface="Times New Roman" panose="02020603050405020304" pitchFamily="18" charset="0"/>
                        </a:rPr>
                        <a:t>Shift</a:t>
                      </a:r>
                      <a:endParaRPr lang="en-GB" sz="360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60000"/>
                        <a:lumOff val="40000"/>
                      </a:schemeClr>
                    </a:solidFill>
                  </a:tcPr>
                </a:tc>
                <a:extLst>
                  <a:ext uri="{0D108BD9-81ED-4DB2-BD59-A6C34878D82A}">
                    <a16:rowId xmlns:a16="http://schemas.microsoft.com/office/drawing/2014/main" val="2733471205"/>
                  </a:ext>
                </a:extLst>
              </a:tr>
              <a:tr h="3239793">
                <a:tc>
                  <a:txBody>
                    <a:bodyPr/>
                    <a:lstStyle/>
                    <a:p>
                      <a:pPr algn="ctr">
                        <a:lnSpc>
                          <a:spcPct val="107000"/>
                        </a:lnSpc>
                        <a:spcAft>
                          <a:spcPts val="0"/>
                        </a:spcAft>
                      </a:pPr>
                      <a:r>
                        <a:rPr lang="en-GB" sz="3600">
                          <a:solidFill>
                            <a:schemeClr val="tx1"/>
                          </a:solidFill>
                          <a:effectLst/>
                          <a:latin typeface="+mn-lt"/>
                          <a:ea typeface="Calibri" panose="020F0502020204030204" pitchFamily="34" charset="0"/>
                          <a:cs typeface="Times New Roman" panose="02020603050405020304" pitchFamily="18" charset="0"/>
                        </a:rPr>
                        <a:t>Shift to another time, place, perspective. </a:t>
                      </a:r>
                    </a:p>
                    <a:p>
                      <a:pPr algn="ctr">
                        <a:lnSpc>
                          <a:spcPct val="107000"/>
                        </a:lnSpc>
                        <a:spcAft>
                          <a:spcPts val="0"/>
                        </a:spcAft>
                      </a:pPr>
                      <a:endParaRPr lang="en-GB" sz="3600">
                        <a:solidFill>
                          <a:schemeClr val="tx1"/>
                        </a:solidFill>
                        <a:effectLst/>
                        <a:latin typeface="+mn-lt"/>
                        <a:ea typeface="Calibri" panose="020F0502020204030204" pitchFamily="34" charset="0"/>
                        <a:cs typeface="Times New Roman" panose="02020603050405020304" pitchFamily="18" charset="0"/>
                      </a:endParaRPr>
                    </a:p>
                    <a:p>
                      <a:pPr algn="ctr">
                        <a:lnSpc>
                          <a:spcPct val="107000"/>
                        </a:lnSpc>
                        <a:spcAft>
                          <a:spcPts val="0"/>
                        </a:spcAft>
                      </a:pPr>
                      <a:r>
                        <a:rPr lang="en-GB" sz="3600">
                          <a:solidFill>
                            <a:schemeClr val="tx1"/>
                          </a:solidFill>
                          <a:effectLst/>
                          <a:latin typeface="+mn-lt"/>
                          <a:ea typeface="Calibri" panose="020F0502020204030204" pitchFamily="34" charset="0"/>
                          <a:cs typeface="Times New Roman" panose="02020603050405020304" pitchFamily="18" charset="0"/>
                        </a:rPr>
                        <a:t>This is where you show your manipulation of structure. </a:t>
                      </a:r>
                    </a:p>
                    <a:p>
                      <a:pPr algn="ctr">
                        <a:lnSpc>
                          <a:spcPct val="107000"/>
                        </a:lnSpc>
                        <a:spcAft>
                          <a:spcPts val="0"/>
                        </a:spcAft>
                      </a:pPr>
                      <a:endParaRPr lang="en-GB" sz="3600">
                        <a:solidFill>
                          <a:schemeClr val="tx1"/>
                        </a:solidFill>
                        <a:effectLst/>
                        <a:latin typeface="+mn-lt"/>
                        <a:ea typeface="Calibri" panose="020F0502020204030204" pitchFamily="34" charset="0"/>
                        <a:cs typeface="Times New Roman" panose="02020603050405020304" pitchFamily="18" charset="0"/>
                      </a:endParaRPr>
                    </a:p>
                    <a:p>
                      <a:pPr algn="ctr">
                        <a:lnSpc>
                          <a:spcPct val="107000"/>
                        </a:lnSpc>
                        <a:spcAft>
                          <a:spcPts val="0"/>
                        </a:spcAft>
                      </a:pPr>
                      <a:r>
                        <a:rPr lang="en-GB" sz="3600">
                          <a:solidFill>
                            <a:schemeClr val="tx1"/>
                          </a:solidFill>
                          <a:effectLst/>
                          <a:latin typeface="+mn-lt"/>
                          <a:ea typeface="Calibri" panose="020F0502020204030204" pitchFamily="34" charset="0"/>
                          <a:cs typeface="Times New Roman" panose="02020603050405020304" pitchFamily="18" charset="0"/>
                        </a:rPr>
                        <a:t>Can you flashback or even forward?</a:t>
                      </a:r>
                    </a:p>
                  </a:txBody>
                  <a:tcPr marL="68580" marR="68580"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24322641"/>
                  </a:ext>
                </a:extLst>
              </a:tr>
            </a:tbl>
          </a:graphicData>
        </a:graphic>
      </p:graphicFrame>
    </p:spTree>
    <p:extLst>
      <p:ext uri="{BB962C8B-B14F-4D97-AF65-F5344CB8AC3E}">
        <p14:creationId xmlns:p14="http://schemas.microsoft.com/office/powerpoint/2010/main" val="14289907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1000" fill="hold"/>
                                        <p:tgtEl>
                                          <p:spTgt spid="21"/>
                                        </p:tgtEl>
                                        <p:attrNameLst>
                                          <p:attrName>ppt_w</p:attrName>
                                        </p:attrNameLst>
                                      </p:cBhvr>
                                      <p:tavLst>
                                        <p:tav tm="0">
                                          <p:val>
                                            <p:fltVal val="0"/>
                                          </p:val>
                                        </p:tav>
                                        <p:tav tm="100000">
                                          <p:val>
                                            <p:strVal val="#ppt_w"/>
                                          </p:val>
                                        </p:tav>
                                      </p:tavLst>
                                    </p:anim>
                                    <p:anim calcmode="lin" valueType="num">
                                      <p:cBhvr>
                                        <p:cTn id="8" dur="1000" fill="hold"/>
                                        <p:tgtEl>
                                          <p:spTgt spid="21"/>
                                        </p:tgtEl>
                                        <p:attrNameLst>
                                          <p:attrName>ppt_h</p:attrName>
                                        </p:attrNameLst>
                                      </p:cBhvr>
                                      <p:tavLst>
                                        <p:tav tm="0">
                                          <p:val>
                                            <p:fltVal val="0"/>
                                          </p:val>
                                        </p:tav>
                                        <p:tav tm="100000">
                                          <p:val>
                                            <p:strVal val="#ppt_h"/>
                                          </p:val>
                                        </p:tav>
                                      </p:tavLst>
                                    </p:anim>
                                    <p:anim calcmode="lin" valueType="num">
                                      <p:cBhvr>
                                        <p:cTn id="9" dur="1000" fill="hold"/>
                                        <p:tgtEl>
                                          <p:spTgt spid="21"/>
                                        </p:tgtEl>
                                        <p:attrNameLst>
                                          <p:attrName>style.rotation</p:attrName>
                                        </p:attrNameLst>
                                      </p:cBhvr>
                                      <p:tavLst>
                                        <p:tav tm="0">
                                          <p:val>
                                            <p:fltVal val="90"/>
                                          </p:val>
                                        </p:tav>
                                        <p:tav tm="100000">
                                          <p:val>
                                            <p:fltVal val="0"/>
                                          </p:val>
                                        </p:tav>
                                      </p:tavLst>
                                    </p:anim>
                                    <p:animEffect transition="in" filter="fade">
                                      <p:cBhvr>
                                        <p:cTn id="10"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A594284-74B1-01B2-D7FA-DBA3B6D99C50}"/>
              </a:ext>
            </a:extLst>
          </p:cNvPr>
          <p:cNvPicPr>
            <a:picLocks noChangeAspect="1"/>
          </p:cNvPicPr>
          <p:nvPr/>
        </p:nvPicPr>
        <p:blipFill>
          <a:blip r:embed="rId3"/>
          <a:stretch>
            <a:fillRect/>
          </a:stretch>
        </p:blipFill>
        <p:spPr>
          <a:xfrm>
            <a:off x="1316268" y="222686"/>
            <a:ext cx="9986183" cy="6412627"/>
          </a:xfrm>
          <a:prstGeom prst="rect">
            <a:avLst/>
          </a:prstGeom>
        </p:spPr>
      </p:pic>
    </p:spTree>
    <p:extLst>
      <p:ext uri="{BB962C8B-B14F-4D97-AF65-F5344CB8AC3E}">
        <p14:creationId xmlns:p14="http://schemas.microsoft.com/office/powerpoint/2010/main" val="26277367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A83C0C2-23E8-4E3F-E14D-C28FC9E97300}"/>
              </a:ext>
            </a:extLst>
          </p:cNvPr>
          <p:cNvPicPr>
            <a:picLocks noChangeAspect="1"/>
          </p:cNvPicPr>
          <p:nvPr/>
        </p:nvPicPr>
        <p:blipFill>
          <a:blip r:embed="rId2"/>
          <a:stretch>
            <a:fillRect/>
          </a:stretch>
        </p:blipFill>
        <p:spPr>
          <a:xfrm>
            <a:off x="1619338" y="320665"/>
            <a:ext cx="5400894" cy="6291528"/>
          </a:xfrm>
          <a:prstGeom prst="rect">
            <a:avLst/>
          </a:prstGeom>
        </p:spPr>
      </p:pic>
      <p:sp>
        <p:nvSpPr>
          <p:cNvPr id="3" name="TextBox 2">
            <a:extLst>
              <a:ext uri="{FF2B5EF4-FFF2-40B4-BE49-F238E27FC236}">
                <a16:creationId xmlns:a16="http://schemas.microsoft.com/office/drawing/2014/main" id="{3118450E-1206-A3C1-C216-735B4A57A1A0}"/>
              </a:ext>
            </a:extLst>
          </p:cNvPr>
          <p:cNvSpPr txBox="1"/>
          <p:nvPr/>
        </p:nvSpPr>
        <p:spPr>
          <a:xfrm rot="16200000">
            <a:off x="-3136612" y="3136611"/>
            <a:ext cx="6858000" cy="58477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Gill Sans MT" panose="020B0502020104020203"/>
                <a:ea typeface="+mn-ea"/>
                <a:cs typeface="+mn-cs"/>
              </a:rPr>
              <a:t>Creating a SHIFT</a:t>
            </a:r>
          </a:p>
        </p:txBody>
      </p:sp>
      <p:sp>
        <p:nvSpPr>
          <p:cNvPr id="4" name="Rectangle: Rounded Corners 3">
            <a:extLst>
              <a:ext uri="{FF2B5EF4-FFF2-40B4-BE49-F238E27FC236}">
                <a16:creationId xmlns:a16="http://schemas.microsoft.com/office/drawing/2014/main" id="{1E88011F-2986-459F-46C8-500E734B86FB}"/>
              </a:ext>
            </a:extLst>
          </p:cNvPr>
          <p:cNvSpPr/>
          <p:nvPr/>
        </p:nvSpPr>
        <p:spPr>
          <a:xfrm>
            <a:off x="7997431" y="245807"/>
            <a:ext cx="3647768" cy="1081547"/>
          </a:xfrm>
          <a:prstGeom prst="roundRect">
            <a:avLst/>
          </a:prstGeom>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a:ln>
                  <a:noFill/>
                </a:ln>
                <a:solidFill>
                  <a:prstClr val="white"/>
                </a:solidFill>
                <a:effectLst/>
                <a:uLnTx/>
                <a:uFillTx/>
                <a:latin typeface="Gill Sans MT" panose="020B0502020104020203"/>
                <a:ea typeface="+mn-ea"/>
                <a:cs typeface="+mn-cs"/>
              </a:rPr>
              <a:t>Five minutes earlier…</a:t>
            </a:r>
          </a:p>
        </p:txBody>
      </p:sp>
      <p:sp>
        <p:nvSpPr>
          <p:cNvPr id="5" name="Rectangle: Rounded Corners 4">
            <a:extLst>
              <a:ext uri="{FF2B5EF4-FFF2-40B4-BE49-F238E27FC236}">
                <a16:creationId xmlns:a16="http://schemas.microsoft.com/office/drawing/2014/main" id="{78379867-C40C-9770-5EF7-4360634FEDBA}"/>
              </a:ext>
            </a:extLst>
          </p:cNvPr>
          <p:cNvSpPr/>
          <p:nvPr/>
        </p:nvSpPr>
        <p:spPr>
          <a:xfrm>
            <a:off x="7997431" y="1568246"/>
            <a:ext cx="3647768" cy="1081547"/>
          </a:xfrm>
          <a:prstGeom prst="roundRect">
            <a:avLst/>
          </a:prstGeom>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a:ln>
                  <a:noFill/>
                </a:ln>
                <a:solidFill>
                  <a:prstClr val="white"/>
                </a:solidFill>
                <a:effectLst/>
                <a:uLnTx/>
                <a:uFillTx/>
                <a:latin typeface="Gill Sans MT" panose="020B0502020104020203"/>
                <a:ea typeface="+mn-ea"/>
                <a:cs typeface="+mn-cs"/>
              </a:rPr>
              <a:t>Five miles away…</a:t>
            </a:r>
          </a:p>
        </p:txBody>
      </p:sp>
      <p:sp>
        <p:nvSpPr>
          <p:cNvPr id="6" name="Rectangle: Rounded Corners 5">
            <a:extLst>
              <a:ext uri="{FF2B5EF4-FFF2-40B4-BE49-F238E27FC236}">
                <a16:creationId xmlns:a16="http://schemas.microsoft.com/office/drawing/2014/main" id="{41571E1A-439D-1EB5-31F4-8B93E780CDFF}"/>
              </a:ext>
            </a:extLst>
          </p:cNvPr>
          <p:cNvSpPr/>
          <p:nvPr/>
        </p:nvSpPr>
        <p:spPr>
          <a:xfrm>
            <a:off x="7997431" y="2888224"/>
            <a:ext cx="3647768" cy="1081547"/>
          </a:xfrm>
          <a:prstGeom prst="roundRect">
            <a:avLst/>
          </a:prstGeom>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a:ln>
                  <a:noFill/>
                </a:ln>
                <a:solidFill>
                  <a:prstClr val="white"/>
                </a:solidFill>
                <a:effectLst/>
                <a:uLnTx/>
                <a:uFillTx/>
                <a:latin typeface="Gill Sans MT" panose="020B0502020104020203"/>
                <a:ea typeface="+mn-ea"/>
                <a:cs typeface="+mn-cs"/>
              </a:rPr>
              <a:t>Five years ago…</a:t>
            </a:r>
          </a:p>
        </p:txBody>
      </p:sp>
      <p:sp>
        <p:nvSpPr>
          <p:cNvPr id="7" name="Rectangle: Rounded Corners 6">
            <a:extLst>
              <a:ext uri="{FF2B5EF4-FFF2-40B4-BE49-F238E27FC236}">
                <a16:creationId xmlns:a16="http://schemas.microsoft.com/office/drawing/2014/main" id="{E1BA0FB9-3B18-E159-B28C-BBA70093C12C}"/>
              </a:ext>
            </a:extLst>
          </p:cNvPr>
          <p:cNvSpPr/>
          <p:nvPr/>
        </p:nvSpPr>
        <p:spPr>
          <a:xfrm>
            <a:off x="7997431" y="4208207"/>
            <a:ext cx="3647768" cy="1081547"/>
          </a:xfrm>
          <a:prstGeom prst="roundRect">
            <a:avLst/>
          </a:prstGeom>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a:ln>
                  <a:noFill/>
                </a:ln>
                <a:solidFill>
                  <a:prstClr val="white"/>
                </a:solidFill>
                <a:effectLst/>
                <a:uLnTx/>
                <a:uFillTx/>
                <a:latin typeface="Gill Sans MT" panose="020B0502020104020203"/>
                <a:ea typeface="+mn-ea"/>
                <a:cs typeface="+mn-cs"/>
              </a:rPr>
              <a:t>In a few hours time…</a:t>
            </a:r>
          </a:p>
        </p:txBody>
      </p:sp>
      <p:sp>
        <p:nvSpPr>
          <p:cNvPr id="8" name="Rectangle: Rounded Corners 7">
            <a:extLst>
              <a:ext uri="{FF2B5EF4-FFF2-40B4-BE49-F238E27FC236}">
                <a16:creationId xmlns:a16="http://schemas.microsoft.com/office/drawing/2014/main" id="{BC324206-CA76-D3D9-1BE8-0B5A5DDC29D5}"/>
              </a:ext>
            </a:extLst>
          </p:cNvPr>
          <p:cNvSpPr/>
          <p:nvPr/>
        </p:nvSpPr>
        <p:spPr>
          <a:xfrm>
            <a:off x="7997431" y="5530646"/>
            <a:ext cx="3647768" cy="1081547"/>
          </a:xfrm>
          <a:prstGeom prst="roundRect">
            <a:avLst/>
          </a:prstGeom>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a:ln>
                  <a:noFill/>
                </a:ln>
                <a:solidFill>
                  <a:prstClr val="white"/>
                </a:solidFill>
                <a:effectLst/>
                <a:uLnTx/>
                <a:uFillTx/>
                <a:latin typeface="Gill Sans MT" panose="020B0502020104020203"/>
                <a:ea typeface="+mn-ea"/>
                <a:cs typeface="+mn-cs"/>
              </a:rPr>
              <a:t>Just one week ago…</a:t>
            </a:r>
          </a:p>
        </p:txBody>
      </p:sp>
    </p:spTree>
    <p:extLst>
      <p:ext uri="{BB962C8B-B14F-4D97-AF65-F5344CB8AC3E}">
        <p14:creationId xmlns:p14="http://schemas.microsoft.com/office/powerpoint/2010/main" val="27606550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A83C0C2-23E8-4E3F-E14D-C28FC9E97300}"/>
              </a:ext>
            </a:extLst>
          </p:cNvPr>
          <p:cNvPicPr>
            <a:picLocks noChangeAspect="1"/>
          </p:cNvPicPr>
          <p:nvPr/>
        </p:nvPicPr>
        <p:blipFill>
          <a:blip r:embed="rId2"/>
          <a:stretch>
            <a:fillRect/>
          </a:stretch>
        </p:blipFill>
        <p:spPr>
          <a:xfrm>
            <a:off x="1619338" y="320665"/>
            <a:ext cx="5400894" cy="6291528"/>
          </a:xfrm>
          <a:prstGeom prst="rect">
            <a:avLst/>
          </a:prstGeom>
        </p:spPr>
      </p:pic>
      <p:sp>
        <p:nvSpPr>
          <p:cNvPr id="3" name="TextBox 2">
            <a:extLst>
              <a:ext uri="{FF2B5EF4-FFF2-40B4-BE49-F238E27FC236}">
                <a16:creationId xmlns:a16="http://schemas.microsoft.com/office/drawing/2014/main" id="{3118450E-1206-A3C1-C216-735B4A57A1A0}"/>
              </a:ext>
            </a:extLst>
          </p:cNvPr>
          <p:cNvSpPr txBox="1"/>
          <p:nvPr/>
        </p:nvSpPr>
        <p:spPr>
          <a:xfrm rot="16200000">
            <a:off x="-3136612" y="3136611"/>
            <a:ext cx="6858000" cy="58477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Gill Sans MT" panose="020B0502020104020203"/>
                <a:ea typeface="+mn-ea"/>
                <a:cs typeface="+mn-cs"/>
              </a:rPr>
              <a:t>Creating a SHIFT</a:t>
            </a:r>
          </a:p>
        </p:txBody>
      </p:sp>
      <p:sp>
        <p:nvSpPr>
          <p:cNvPr id="4" name="Rectangle: Rounded Corners 3">
            <a:extLst>
              <a:ext uri="{FF2B5EF4-FFF2-40B4-BE49-F238E27FC236}">
                <a16:creationId xmlns:a16="http://schemas.microsoft.com/office/drawing/2014/main" id="{1E88011F-2986-459F-46C8-500E734B86FB}"/>
              </a:ext>
            </a:extLst>
          </p:cNvPr>
          <p:cNvSpPr/>
          <p:nvPr/>
        </p:nvSpPr>
        <p:spPr>
          <a:xfrm>
            <a:off x="7997431" y="245807"/>
            <a:ext cx="3647768" cy="1081547"/>
          </a:xfrm>
          <a:prstGeom prst="roundRect">
            <a:avLst/>
          </a:prstGeom>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prstClr val="black"/>
                </a:solidFill>
                <a:effectLst/>
                <a:uLnTx/>
                <a:uFillTx/>
                <a:latin typeface="Gill Sans MT" panose="020B0502020104020203"/>
                <a:ea typeface="+mn-ea"/>
                <a:cs typeface="+mn-cs"/>
              </a:rPr>
              <a:t>Five minutes earlier…</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prstClr val="white"/>
                </a:solidFill>
                <a:effectLst/>
                <a:uLnTx/>
                <a:uFillTx/>
                <a:latin typeface="Gill Sans MT" panose="020B0502020104020203"/>
                <a:ea typeface="+mn-ea"/>
                <a:cs typeface="+mn-cs"/>
              </a:rPr>
              <a:t>I was inside the abandoned mansion. </a:t>
            </a:r>
          </a:p>
        </p:txBody>
      </p:sp>
      <p:sp>
        <p:nvSpPr>
          <p:cNvPr id="5" name="Rectangle: Rounded Corners 4">
            <a:extLst>
              <a:ext uri="{FF2B5EF4-FFF2-40B4-BE49-F238E27FC236}">
                <a16:creationId xmlns:a16="http://schemas.microsoft.com/office/drawing/2014/main" id="{78379867-C40C-9770-5EF7-4360634FEDBA}"/>
              </a:ext>
            </a:extLst>
          </p:cNvPr>
          <p:cNvSpPr/>
          <p:nvPr/>
        </p:nvSpPr>
        <p:spPr>
          <a:xfrm>
            <a:off x="7997431" y="1568246"/>
            <a:ext cx="3647768" cy="1081547"/>
          </a:xfrm>
          <a:prstGeom prst="roundRect">
            <a:avLst/>
          </a:prstGeom>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prstClr val="black"/>
                </a:solidFill>
                <a:effectLst/>
                <a:uLnTx/>
                <a:uFillTx/>
                <a:latin typeface="Gill Sans MT" panose="020B0502020104020203"/>
                <a:ea typeface="+mn-ea"/>
                <a:cs typeface="+mn-cs"/>
              </a:rPr>
              <a:t>Five miles away…</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prstClr val="white"/>
                </a:solidFill>
                <a:effectLst/>
                <a:uLnTx/>
                <a:uFillTx/>
                <a:latin typeface="Gill Sans MT" panose="020B0502020104020203"/>
                <a:ea typeface="+mn-ea"/>
                <a:cs typeface="+mn-cs"/>
              </a:rPr>
              <a:t>A man sits by a fire, plotting his revenge. </a:t>
            </a:r>
          </a:p>
        </p:txBody>
      </p:sp>
      <p:sp>
        <p:nvSpPr>
          <p:cNvPr id="6" name="Rectangle: Rounded Corners 5">
            <a:extLst>
              <a:ext uri="{FF2B5EF4-FFF2-40B4-BE49-F238E27FC236}">
                <a16:creationId xmlns:a16="http://schemas.microsoft.com/office/drawing/2014/main" id="{41571E1A-439D-1EB5-31F4-8B93E780CDFF}"/>
              </a:ext>
            </a:extLst>
          </p:cNvPr>
          <p:cNvSpPr/>
          <p:nvPr/>
        </p:nvSpPr>
        <p:spPr>
          <a:xfrm>
            <a:off x="7997431" y="2888224"/>
            <a:ext cx="3647768" cy="1081547"/>
          </a:xfrm>
          <a:prstGeom prst="roundRect">
            <a:avLst/>
          </a:prstGeom>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black"/>
                </a:solidFill>
                <a:effectLst/>
                <a:uLnTx/>
                <a:uFillTx/>
                <a:latin typeface="Gill Sans MT" panose="020B0502020104020203"/>
                <a:ea typeface="+mn-ea"/>
                <a:cs typeface="+mn-cs"/>
              </a:rPr>
              <a:t>Five years ago…</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Gill Sans MT" panose="020B0502020104020203"/>
                <a:ea typeface="+mn-ea"/>
                <a:cs typeface="+mn-cs"/>
              </a:rPr>
              <a:t>Beautiful, stately home full of love and warmth</a:t>
            </a:r>
          </a:p>
        </p:txBody>
      </p:sp>
      <p:sp>
        <p:nvSpPr>
          <p:cNvPr id="7" name="Rectangle: Rounded Corners 6">
            <a:extLst>
              <a:ext uri="{FF2B5EF4-FFF2-40B4-BE49-F238E27FC236}">
                <a16:creationId xmlns:a16="http://schemas.microsoft.com/office/drawing/2014/main" id="{E1BA0FB9-3B18-E159-B28C-BBA70093C12C}"/>
              </a:ext>
            </a:extLst>
          </p:cNvPr>
          <p:cNvSpPr/>
          <p:nvPr/>
        </p:nvSpPr>
        <p:spPr>
          <a:xfrm>
            <a:off x="7997431" y="4208207"/>
            <a:ext cx="3647768" cy="1081547"/>
          </a:xfrm>
          <a:prstGeom prst="roundRect">
            <a:avLst/>
          </a:prstGeom>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prstClr val="black"/>
                </a:solidFill>
                <a:effectLst/>
                <a:uLnTx/>
                <a:uFillTx/>
                <a:latin typeface="Gill Sans MT" panose="020B0502020104020203"/>
                <a:ea typeface="+mn-ea"/>
                <a:cs typeface="+mn-cs"/>
              </a:rPr>
              <a:t>In a few hours time…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prstClr val="white"/>
                </a:solidFill>
                <a:effectLst/>
                <a:uLnTx/>
                <a:uFillTx/>
                <a:latin typeface="Gill Sans MT" panose="020B0502020104020203"/>
                <a:ea typeface="+mn-ea"/>
                <a:cs typeface="+mn-cs"/>
              </a:rPr>
              <a:t>It will be pitch black, not star in the sky. </a:t>
            </a:r>
          </a:p>
        </p:txBody>
      </p:sp>
      <p:sp>
        <p:nvSpPr>
          <p:cNvPr id="8" name="Rectangle: Rounded Corners 7">
            <a:extLst>
              <a:ext uri="{FF2B5EF4-FFF2-40B4-BE49-F238E27FC236}">
                <a16:creationId xmlns:a16="http://schemas.microsoft.com/office/drawing/2014/main" id="{BC324206-CA76-D3D9-1BE8-0B5A5DDC29D5}"/>
              </a:ext>
            </a:extLst>
          </p:cNvPr>
          <p:cNvSpPr/>
          <p:nvPr/>
        </p:nvSpPr>
        <p:spPr>
          <a:xfrm>
            <a:off x="7997431" y="5530646"/>
            <a:ext cx="3647768" cy="1081547"/>
          </a:xfrm>
          <a:prstGeom prst="roundRect">
            <a:avLst/>
          </a:prstGeom>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black"/>
                </a:solidFill>
                <a:effectLst/>
                <a:uLnTx/>
                <a:uFillTx/>
                <a:latin typeface="Gill Sans MT" panose="020B0502020104020203"/>
                <a:ea typeface="+mn-ea"/>
                <a:cs typeface="+mn-cs"/>
              </a:rPr>
              <a:t>Just one week ago…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Gill Sans MT" panose="020B0502020104020203"/>
                <a:ea typeface="+mn-ea"/>
                <a:cs typeface="+mn-cs"/>
              </a:rPr>
              <a:t>The gates opened for the first time in one hundred years. </a:t>
            </a:r>
          </a:p>
        </p:txBody>
      </p:sp>
    </p:spTree>
    <p:extLst>
      <p:ext uri="{BB962C8B-B14F-4D97-AF65-F5344CB8AC3E}">
        <p14:creationId xmlns:p14="http://schemas.microsoft.com/office/powerpoint/2010/main" val="1726201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A22F92E-F94C-4501-9F77-AAFBF8B0E7D3}"/>
              </a:ext>
            </a:extLst>
          </p:cNvPr>
          <p:cNvSpPr/>
          <p:nvPr/>
        </p:nvSpPr>
        <p:spPr>
          <a:xfrm>
            <a:off x="1718819" y="428178"/>
            <a:ext cx="9144000" cy="6001643"/>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400" b="1" i="0" u="sng" strike="noStrike" kern="1200" cap="none" spc="0" normalizeH="0" baseline="0" noProof="0">
                <a:ln>
                  <a:noFill/>
                </a:ln>
                <a:solidFill>
                  <a:prstClr val="black"/>
                </a:solidFill>
                <a:effectLst>
                  <a:outerShdw blurRad="38100" dist="38100" dir="2700000" algn="tl">
                    <a:srgbClr val="000000">
                      <a:alpha val="43137"/>
                    </a:srgbClr>
                  </a:outerShdw>
                </a:effectLst>
                <a:uLnTx/>
                <a:uFillTx/>
                <a:latin typeface="Gill Sans MT" panose="020B0502020104020203"/>
                <a:ea typeface="+mn-ea"/>
                <a:cs typeface="+mn-cs"/>
              </a:rPr>
              <a:t>Exemplar Shift: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black"/>
              </a:solidFill>
              <a:effectLst/>
              <a:uLnTx/>
              <a:uFillTx/>
              <a:latin typeface="Gill Sans MT" panose="020B0502020104020203"/>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prstClr val="black"/>
                </a:solidFill>
                <a:effectLst/>
                <a:uLnTx/>
                <a:uFillTx/>
                <a:latin typeface="Gill Sans MT" panose="020B0502020104020203"/>
                <a:ea typeface="+mn-ea"/>
                <a:cs typeface="+mn-cs"/>
              </a:rPr>
              <a:t>Five years ago, this imposing archway and its wrought-iron gates were not cloaked in shadows, but instead served as a glittering threshold to a magnificent stately home. Beyond the entrance stretched a sweeping driveway, bordered by rose bushes that blazed with colour, their perfume drifting like whispers of welcome through the summer air. The gates themselves, now rusted and overrun with ivy, once gleamed proudly in the sunlight: symbols of grandeur, elegance, and prosperity. From within the house, golden light spilled across the lawns; laughter, music, and conversation fluttered through the night like birdsong, filling every visitor with warmth and belonging. Inside, crackling fires painted the walls with flickering light, and oak tables groaned under the weight of feasts, drawing families together in harmony. How strange,  that this place (once brimming with joy, love, and life) should now stand as little more than a hollow echo of its glorious past. </a:t>
            </a:r>
          </a:p>
        </p:txBody>
      </p:sp>
    </p:spTree>
    <p:extLst>
      <p:ext uri="{BB962C8B-B14F-4D97-AF65-F5344CB8AC3E}">
        <p14:creationId xmlns:p14="http://schemas.microsoft.com/office/powerpoint/2010/main" val="22931835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4A68A0-BE08-88A1-B3FC-E3F3658A21E3}"/>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64AA0638-FB36-A28F-105E-A2F486DCEC14}"/>
              </a:ext>
            </a:extLst>
          </p:cNvPr>
          <p:cNvSpPr txBox="1"/>
          <p:nvPr/>
        </p:nvSpPr>
        <p:spPr>
          <a:xfrm>
            <a:off x="5934483" y="394755"/>
            <a:ext cx="5486401" cy="2677656"/>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200" b="1" i="0" u="sng" strike="noStrike" kern="1200" cap="none" spc="0" normalizeH="0" baseline="0" noProof="0">
                <a:ln>
                  <a:noFill/>
                </a:ln>
                <a:solidFill>
                  <a:prstClr val="black"/>
                </a:solidFill>
                <a:effectLst>
                  <a:outerShdw blurRad="38100" dist="38100" dir="2700000" algn="tl">
                    <a:srgbClr val="000000">
                      <a:alpha val="43137"/>
                    </a:srgbClr>
                  </a:outerShdw>
                </a:effectLst>
                <a:uLnTx/>
                <a:uFillTx/>
                <a:latin typeface="Gill Sans MT" panose="020B0502020104020203"/>
                <a:ea typeface="+mn-ea"/>
                <a:cs typeface="+mn-cs"/>
              </a:rPr>
              <a:t>Exemplar Shift: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Gill Sans MT" panose="020B0502020104020203"/>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Gill Sans MT" panose="020B0502020104020203"/>
                <a:ea typeface="+mn-ea"/>
                <a:cs typeface="+mn-cs"/>
              </a:rPr>
              <a:t>Five years ago, this imposing archway and its wrought-iron gates were not cloaked in shadows, but instead served as a glittering threshold to a magnificent stately home. Beyond the entrance stretched a sweeping driveway, bordered by rose bushes that blazed with colour, their perfume drifting like whispers of welcome through the summer air. The gates themselves, now rusted and overrun with ivy, once gleamed proudly in the sunlight: symbols of grandeur, elegance, and prosperity. From within the house, golden light spilled across the lawns; laughter, music, and conversation fluttered through the night like birdsong, filling every visitor with warmth and belonging. Inside, crackling fires painted the walls with flickering light, and oak tables groaned under the weight of feasts, drawing families together in harmony. How strange,  that this place (once brimming with joy, love, and life) should now stand as little more than a hollow echo of its glorious past. </a:t>
            </a:r>
          </a:p>
        </p:txBody>
      </p:sp>
      <p:sp>
        <p:nvSpPr>
          <p:cNvPr id="4" name="Rectangle: Rounded Corners 3">
            <a:extLst>
              <a:ext uri="{FF2B5EF4-FFF2-40B4-BE49-F238E27FC236}">
                <a16:creationId xmlns:a16="http://schemas.microsoft.com/office/drawing/2014/main" id="{17DE0DC2-0667-ADE8-1600-06A304048877}"/>
              </a:ext>
            </a:extLst>
          </p:cNvPr>
          <p:cNvSpPr/>
          <p:nvPr/>
        </p:nvSpPr>
        <p:spPr>
          <a:xfrm>
            <a:off x="2477728" y="3699704"/>
            <a:ext cx="9261988" cy="1160207"/>
          </a:xfrm>
          <a:prstGeom prst="roundRect">
            <a:avLst/>
          </a:prstGeom>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Gill Sans MT" panose="020B0502020104020203"/>
                <a:ea typeface="+mn-ea"/>
                <a:cs typeface="+mn-cs"/>
              </a:rPr>
              <a:t>Using the exemplar, write up the ‘SHIFT’ part of your descriptive Q5 in your exam booklet. </a:t>
            </a:r>
          </a:p>
        </p:txBody>
      </p:sp>
      <p:sp>
        <p:nvSpPr>
          <p:cNvPr id="6" name="TextBox 5">
            <a:extLst>
              <a:ext uri="{FF2B5EF4-FFF2-40B4-BE49-F238E27FC236}">
                <a16:creationId xmlns:a16="http://schemas.microsoft.com/office/drawing/2014/main" id="{CA94AEA4-637D-4B9B-2CBA-1ED9EF66AB7A}"/>
              </a:ext>
            </a:extLst>
          </p:cNvPr>
          <p:cNvSpPr txBox="1"/>
          <p:nvPr/>
        </p:nvSpPr>
        <p:spPr>
          <a:xfrm>
            <a:off x="953730" y="5262917"/>
            <a:ext cx="4009461" cy="1200329"/>
          </a:xfrm>
          <a:prstGeom prst="rect">
            <a:avLst/>
          </a:prstGeom>
          <a:noFill/>
        </p:spPr>
        <p:txBody>
          <a:bodyPr wrap="square" rtlCol="0">
            <a:spAutoFit/>
          </a:bodyPr>
          <a:lstStyle/>
          <a:p>
            <a:pPr marL="342900" marR="0" lvl="0" indent="-342900" algn="l" defTabSz="4572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GB" sz="2400" b="0" i="0" u="none" strike="noStrike" kern="1200" cap="none" spc="0" normalizeH="0" baseline="0" noProof="0">
                <a:ln>
                  <a:noFill/>
                </a:ln>
                <a:solidFill>
                  <a:prstClr val="black"/>
                </a:solidFill>
                <a:effectLst/>
                <a:uLnTx/>
                <a:uFillTx/>
                <a:latin typeface="Gill Sans MT" panose="020B0502020104020203"/>
                <a:ea typeface="+mn-ea"/>
                <a:cs typeface="+mn-cs"/>
              </a:rPr>
              <a:t>Write one paragraph </a:t>
            </a:r>
          </a:p>
          <a:p>
            <a:pPr marL="342900" marR="0" lvl="0" indent="-342900" algn="l" defTabSz="4572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GB" sz="2400" b="0" i="0" u="none" strike="noStrike" kern="1200" cap="none" spc="0" normalizeH="0" baseline="0" noProof="0">
                <a:ln>
                  <a:noFill/>
                </a:ln>
                <a:solidFill>
                  <a:prstClr val="black"/>
                </a:solidFill>
                <a:effectLst/>
                <a:uLnTx/>
                <a:uFillTx/>
                <a:latin typeface="Gill Sans MT" panose="020B0502020104020203"/>
                <a:ea typeface="+mn-ea"/>
                <a:cs typeface="+mn-cs"/>
              </a:rPr>
              <a:t>Create a clear contrast</a:t>
            </a:r>
          </a:p>
          <a:p>
            <a:pPr marL="342900" marR="0" lvl="0" indent="-342900" algn="l" defTabSz="4572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GB" sz="2400" b="0" i="0" u="none" strike="noStrike" kern="1200" cap="none" spc="0" normalizeH="0" baseline="0" noProof="0">
                <a:ln>
                  <a:noFill/>
                </a:ln>
                <a:solidFill>
                  <a:prstClr val="black"/>
                </a:solidFill>
                <a:effectLst/>
                <a:uLnTx/>
                <a:uFillTx/>
                <a:latin typeface="Gill Sans MT" panose="020B0502020104020203"/>
                <a:ea typeface="+mn-ea"/>
                <a:cs typeface="+mn-cs"/>
              </a:rPr>
              <a:t>Vary your sentences</a:t>
            </a:r>
          </a:p>
        </p:txBody>
      </p:sp>
      <p:sp>
        <p:nvSpPr>
          <p:cNvPr id="7" name="TextBox 6">
            <a:extLst>
              <a:ext uri="{FF2B5EF4-FFF2-40B4-BE49-F238E27FC236}">
                <a16:creationId xmlns:a16="http://schemas.microsoft.com/office/drawing/2014/main" id="{2ABB29C1-A7F0-F826-4B0E-4FEC6214ABBB}"/>
              </a:ext>
            </a:extLst>
          </p:cNvPr>
          <p:cNvSpPr txBox="1"/>
          <p:nvPr/>
        </p:nvSpPr>
        <p:spPr>
          <a:xfrm>
            <a:off x="4894365" y="5262916"/>
            <a:ext cx="4009461" cy="1200329"/>
          </a:xfrm>
          <a:prstGeom prst="rect">
            <a:avLst/>
          </a:prstGeom>
          <a:noFill/>
        </p:spPr>
        <p:txBody>
          <a:bodyPr wrap="square" rtlCol="0">
            <a:spAutoFit/>
          </a:bodyPr>
          <a:lstStyle/>
          <a:p>
            <a:pPr marL="342900" marR="0" lvl="0" indent="-342900" algn="l" defTabSz="4572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GB" sz="2400" b="0" i="0" u="none" strike="noStrike" kern="1200" cap="none" spc="0" normalizeH="0" baseline="0" noProof="0">
                <a:ln>
                  <a:noFill/>
                </a:ln>
                <a:solidFill>
                  <a:prstClr val="black"/>
                </a:solidFill>
                <a:effectLst/>
                <a:uLnTx/>
                <a:uFillTx/>
                <a:latin typeface="Gill Sans MT" panose="020B0502020104020203"/>
                <a:ea typeface="+mn-ea"/>
                <a:cs typeface="+mn-cs"/>
              </a:rPr>
              <a:t>Ambitious vocabulary </a:t>
            </a:r>
          </a:p>
          <a:p>
            <a:pPr marL="342900" marR="0" lvl="0" indent="-342900" algn="l" defTabSz="4572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GB" sz="2400" b="0" i="0" u="none" strike="noStrike" kern="1200" cap="none" spc="0" normalizeH="0" baseline="0" noProof="0">
                <a:ln>
                  <a:noFill/>
                </a:ln>
                <a:solidFill>
                  <a:prstClr val="black"/>
                </a:solidFill>
                <a:effectLst/>
                <a:uLnTx/>
                <a:uFillTx/>
                <a:latin typeface="Gill Sans MT" panose="020B0502020104020203"/>
                <a:ea typeface="+mn-ea"/>
                <a:cs typeface="+mn-cs"/>
              </a:rPr>
              <a:t>Ambitious punctuation </a:t>
            </a:r>
          </a:p>
          <a:p>
            <a:pPr marL="342900" marR="0" lvl="0" indent="-342900" algn="l" defTabSz="4572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GB" sz="2400" b="0" i="0" u="none" strike="noStrike" kern="1200" cap="none" spc="0" normalizeH="0" baseline="0" noProof="0">
                <a:ln>
                  <a:noFill/>
                </a:ln>
                <a:solidFill>
                  <a:prstClr val="black"/>
                </a:solidFill>
                <a:effectLst/>
                <a:uLnTx/>
                <a:uFillTx/>
                <a:latin typeface="Gill Sans MT" panose="020B0502020104020203"/>
                <a:ea typeface="+mn-ea"/>
                <a:cs typeface="+mn-cs"/>
              </a:rPr>
              <a:t>Proofread – check grammar</a:t>
            </a:r>
          </a:p>
        </p:txBody>
      </p:sp>
      <p:sp>
        <p:nvSpPr>
          <p:cNvPr id="8" name="TextBox 7">
            <a:extLst>
              <a:ext uri="{FF2B5EF4-FFF2-40B4-BE49-F238E27FC236}">
                <a16:creationId xmlns:a16="http://schemas.microsoft.com/office/drawing/2014/main" id="{41F4764E-85E0-3AE4-35BE-5FF76DE08225}"/>
              </a:ext>
            </a:extLst>
          </p:cNvPr>
          <p:cNvSpPr txBox="1"/>
          <p:nvPr/>
        </p:nvSpPr>
        <p:spPr>
          <a:xfrm>
            <a:off x="8677684" y="5262915"/>
            <a:ext cx="3327503" cy="1200329"/>
          </a:xfrm>
          <a:prstGeom prst="rect">
            <a:avLst/>
          </a:prstGeom>
          <a:noFill/>
        </p:spPr>
        <p:txBody>
          <a:bodyPr wrap="square" rtlCol="0">
            <a:spAutoFit/>
          </a:bodyPr>
          <a:lstStyle/>
          <a:p>
            <a:pPr marL="342900" marR="0" lvl="0" indent="-342900" algn="l" defTabSz="4572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GB" sz="2400" b="0" i="0" u="none" strike="noStrike" kern="1200" cap="none" spc="0" normalizeH="0" baseline="0" noProof="0">
                <a:ln>
                  <a:noFill/>
                </a:ln>
                <a:solidFill>
                  <a:prstClr val="black"/>
                </a:solidFill>
                <a:effectLst/>
                <a:uLnTx/>
                <a:uFillTx/>
                <a:latin typeface="Gill Sans MT" panose="020B0502020104020203"/>
                <a:ea typeface="+mn-ea"/>
                <a:cs typeface="+mn-cs"/>
              </a:rPr>
              <a:t>Sensory language </a:t>
            </a:r>
          </a:p>
          <a:p>
            <a:pPr marL="342900" marR="0" lvl="0" indent="-342900" algn="l" defTabSz="4572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GB" sz="2400" b="0" i="0" u="none" strike="noStrike" kern="1200" cap="none" spc="0" normalizeH="0" baseline="0" noProof="0">
                <a:ln>
                  <a:noFill/>
                </a:ln>
                <a:solidFill>
                  <a:prstClr val="black"/>
                </a:solidFill>
                <a:effectLst/>
                <a:uLnTx/>
                <a:uFillTx/>
                <a:latin typeface="Gill Sans MT" panose="020B0502020104020203"/>
                <a:ea typeface="+mn-ea"/>
                <a:cs typeface="+mn-cs"/>
              </a:rPr>
              <a:t>Establish a juxtaposing atmosphere</a:t>
            </a:r>
          </a:p>
        </p:txBody>
      </p:sp>
      <p:pic>
        <p:nvPicPr>
          <p:cNvPr id="10" name="Online Media 9" title="15 Minute Timer">
            <a:hlinkClick r:id="" action="ppaction://media"/>
            <a:extLst>
              <a:ext uri="{FF2B5EF4-FFF2-40B4-BE49-F238E27FC236}">
                <a16:creationId xmlns:a16="http://schemas.microsoft.com/office/drawing/2014/main" id="{C8224CF5-E041-9807-305D-1AA93DA1088B}"/>
              </a:ext>
            </a:extLst>
          </p:cNvPr>
          <p:cNvPicPr>
            <a:picLocks noRot="1" noChangeAspect="1"/>
          </p:cNvPicPr>
          <p:nvPr>
            <a:videoFile r:link="rId1"/>
          </p:nvPr>
        </p:nvPicPr>
        <p:blipFill>
          <a:blip r:embed="rId4"/>
          <a:stretch>
            <a:fillRect/>
          </a:stretch>
        </p:blipFill>
        <p:spPr>
          <a:xfrm>
            <a:off x="140505" y="3644228"/>
            <a:ext cx="2251602" cy="1271161"/>
          </a:xfrm>
          <a:prstGeom prst="rect">
            <a:avLst/>
          </a:prstGeom>
        </p:spPr>
      </p:pic>
      <p:pic>
        <p:nvPicPr>
          <p:cNvPr id="9" name="Picture 8">
            <a:extLst>
              <a:ext uri="{FF2B5EF4-FFF2-40B4-BE49-F238E27FC236}">
                <a16:creationId xmlns:a16="http://schemas.microsoft.com/office/drawing/2014/main" id="{E172A9BC-C3EA-48EC-AFDB-71DEF2D9ABFE}"/>
              </a:ext>
            </a:extLst>
          </p:cNvPr>
          <p:cNvPicPr>
            <a:picLocks noChangeAspect="1"/>
          </p:cNvPicPr>
          <p:nvPr/>
        </p:nvPicPr>
        <p:blipFill>
          <a:blip r:embed="rId5"/>
          <a:stretch>
            <a:fillRect/>
          </a:stretch>
        </p:blipFill>
        <p:spPr>
          <a:xfrm>
            <a:off x="953730" y="247766"/>
            <a:ext cx="4759507" cy="3056317"/>
          </a:xfrm>
          <a:prstGeom prst="rect">
            <a:avLst/>
          </a:prstGeom>
        </p:spPr>
      </p:pic>
    </p:spTree>
    <p:extLst>
      <p:ext uri="{BB962C8B-B14F-4D97-AF65-F5344CB8AC3E}">
        <p14:creationId xmlns:p14="http://schemas.microsoft.com/office/powerpoint/2010/main" val="3670438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0"/>
                </p:tgtEl>
              </p:cMediaNode>
            </p:video>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5243583-6DA3-2335-CDD1-1C9EA25CAB3E}"/>
              </a:ext>
            </a:extLst>
          </p:cNvPr>
          <p:cNvSpPr txBox="1"/>
          <p:nvPr/>
        </p:nvSpPr>
        <p:spPr>
          <a:xfrm>
            <a:off x="1032387" y="93406"/>
            <a:ext cx="10677832" cy="156966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3200" b="1" i="0" u="sng" strike="noStrike" kern="1200" cap="none" spc="0" normalizeH="0" baseline="0" noProof="0">
                <a:ln>
                  <a:noFill/>
                </a:ln>
                <a:solidFill>
                  <a:prstClr val="black"/>
                </a:solidFill>
                <a:effectLst/>
                <a:uLnTx/>
                <a:uFillTx/>
                <a:latin typeface="Gill Sans MT" panose="020B0502020104020203"/>
                <a:ea typeface="+mn-ea"/>
                <a:cs typeface="+mn-cs"/>
              </a:rPr>
              <a:t>Friday 26</a:t>
            </a:r>
            <a:r>
              <a:rPr kumimoji="0" lang="en-GB" sz="3200" b="1" i="0" u="sng" strike="noStrike" kern="1200" cap="none" spc="0" normalizeH="0" baseline="30000" noProof="0">
                <a:ln>
                  <a:noFill/>
                </a:ln>
                <a:solidFill>
                  <a:prstClr val="black"/>
                </a:solidFill>
                <a:effectLst/>
                <a:uLnTx/>
                <a:uFillTx/>
                <a:latin typeface="Gill Sans MT" panose="020B0502020104020203"/>
                <a:ea typeface="+mn-ea"/>
                <a:cs typeface="+mn-cs"/>
              </a:rPr>
              <a:t>th</a:t>
            </a:r>
            <a:r>
              <a:rPr kumimoji="0" lang="en-GB" sz="3200" b="1" i="0" u="sng" strike="noStrike" kern="1200" cap="none" spc="0" normalizeH="0" baseline="0" noProof="0">
                <a:ln>
                  <a:noFill/>
                </a:ln>
                <a:solidFill>
                  <a:prstClr val="black"/>
                </a:solidFill>
                <a:effectLst/>
                <a:uLnTx/>
                <a:uFillTx/>
                <a:latin typeface="Gill Sans MT" panose="020B0502020104020203"/>
                <a:ea typeface="+mn-ea"/>
                <a:cs typeface="+mn-cs"/>
              </a:rPr>
              <a:t> September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3200" b="1" i="0" u="sng" strike="noStrike" kern="1200" cap="none" spc="0" normalizeH="0" baseline="0" noProof="0">
              <a:ln>
                <a:noFill/>
              </a:ln>
              <a:solidFill>
                <a:prstClr val="black"/>
              </a:solidFill>
              <a:effectLst/>
              <a:uLnTx/>
              <a:uFillTx/>
              <a:latin typeface="Gill Sans MT" panose="020B0502020104020203"/>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3200" b="1" i="0" u="sng" strike="noStrike" kern="1200" cap="none" spc="0" normalizeH="0" baseline="0" noProof="0">
                <a:ln>
                  <a:noFill/>
                </a:ln>
                <a:solidFill>
                  <a:prstClr val="black"/>
                </a:solidFill>
                <a:effectLst/>
                <a:uLnTx/>
                <a:uFillTx/>
                <a:latin typeface="Gill Sans MT" panose="020B0502020104020203"/>
                <a:ea typeface="+mn-ea"/>
                <a:cs typeface="+mn-cs"/>
              </a:rPr>
              <a:t>Descriptive Writing: Zoom In</a:t>
            </a:r>
          </a:p>
        </p:txBody>
      </p:sp>
      <p:pic>
        <p:nvPicPr>
          <p:cNvPr id="3" name="Picture 2">
            <a:extLst>
              <a:ext uri="{FF2B5EF4-FFF2-40B4-BE49-F238E27FC236}">
                <a16:creationId xmlns:a16="http://schemas.microsoft.com/office/drawing/2014/main" id="{30BE625A-F88F-DBB5-41BC-5B6E9F68E296}"/>
              </a:ext>
            </a:extLst>
          </p:cNvPr>
          <p:cNvPicPr>
            <a:picLocks noChangeAspect="1"/>
          </p:cNvPicPr>
          <p:nvPr/>
        </p:nvPicPr>
        <p:blipFill>
          <a:blip r:embed="rId2"/>
          <a:stretch>
            <a:fillRect/>
          </a:stretch>
        </p:blipFill>
        <p:spPr>
          <a:xfrm>
            <a:off x="1733331" y="1709769"/>
            <a:ext cx="8961523" cy="4978624"/>
          </a:xfrm>
          <a:prstGeom prst="rect">
            <a:avLst/>
          </a:prstGeom>
        </p:spPr>
      </p:pic>
    </p:spTree>
    <p:extLst>
      <p:ext uri="{BB962C8B-B14F-4D97-AF65-F5344CB8AC3E}">
        <p14:creationId xmlns:p14="http://schemas.microsoft.com/office/powerpoint/2010/main" val="342676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04CBCB-8C46-28D5-76A5-839806B531F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FD1C583-3C7E-D604-3A83-5A4EFD6C2216}"/>
              </a:ext>
            </a:extLst>
          </p:cNvPr>
          <p:cNvPicPr>
            <a:picLocks noChangeAspect="1"/>
          </p:cNvPicPr>
          <p:nvPr/>
        </p:nvPicPr>
        <p:blipFill>
          <a:blip r:embed="rId2"/>
          <a:stretch>
            <a:fillRect/>
          </a:stretch>
        </p:blipFill>
        <p:spPr>
          <a:xfrm>
            <a:off x="0" y="-59635"/>
            <a:ext cx="11999843" cy="6858000"/>
          </a:xfrm>
          <a:prstGeom prst="rect">
            <a:avLst/>
          </a:prstGeom>
        </p:spPr>
      </p:pic>
    </p:spTree>
    <p:extLst>
      <p:ext uri="{BB962C8B-B14F-4D97-AF65-F5344CB8AC3E}">
        <p14:creationId xmlns:p14="http://schemas.microsoft.com/office/powerpoint/2010/main" val="12726948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E22F2D7-D8DD-9F65-57CF-3737CEE10DBC}"/>
              </a:ext>
            </a:extLst>
          </p:cNvPr>
          <p:cNvPicPr>
            <a:picLocks noChangeAspect="1"/>
          </p:cNvPicPr>
          <p:nvPr/>
        </p:nvPicPr>
        <p:blipFill>
          <a:blip r:embed="rId3"/>
          <a:stretch>
            <a:fillRect/>
          </a:stretch>
        </p:blipFill>
        <p:spPr>
          <a:xfrm>
            <a:off x="2133600" y="731067"/>
            <a:ext cx="8412530" cy="5395865"/>
          </a:xfrm>
          <a:prstGeom prst="rect">
            <a:avLst/>
          </a:prstGeom>
        </p:spPr>
      </p:pic>
    </p:spTree>
    <p:extLst>
      <p:ext uri="{BB962C8B-B14F-4D97-AF65-F5344CB8AC3E}">
        <p14:creationId xmlns:p14="http://schemas.microsoft.com/office/powerpoint/2010/main" val="3884551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10. Visiting during busy times - Disney Dining Information">
            <a:extLst>
              <a:ext uri="{FF2B5EF4-FFF2-40B4-BE49-F238E27FC236}">
                <a16:creationId xmlns:a16="http://schemas.microsoft.com/office/drawing/2014/main" id="{942E2AA6-7D4D-20D9-8CE8-0570A158F3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20433" y="1313597"/>
            <a:ext cx="9195051" cy="457956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45A326B0-7135-277C-32DB-A8A412BCAAB5}"/>
              </a:ext>
            </a:extLst>
          </p:cNvPr>
          <p:cNvSpPr txBox="1"/>
          <p:nvPr/>
        </p:nvSpPr>
        <p:spPr>
          <a:xfrm>
            <a:off x="560437" y="1823084"/>
            <a:ext cx="4445127" cy="584775"/>
          </a:xfrm>
          <a:prstGeom prst="homePlate">
            <a:avLst/>
          </a:prstGeom>
          <a:ln/>
        </p:spPr>
        <p:style>
          <a:lnRef idx="2">
            <a:schemeClr val="accent1">
              <a:shade val="15000"/>
            </a:schemeClr>
          </a:lnRef>
          <a:fillRef idx="1">
            <a:schemeClr val="accent1"/>
          </a:fillRef>
          <a:effectRef idx="0">
            <a:schemeClr val="accent1"/>
          </a:effectRef>
          <a:fontRef idx="minor">
            <a:schemeClr val="lt1"/>
          </a:fontRef>
        </p:style>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a:ln>
                  <a:noFill/>
                </a:ln>
                <a:solidFill>
                  <a:prstClr val="white"/>
                </a:solidFill>
                <a:effectLst/>
                <a:uLnTx/>
                <a:uFillTx/>
                <a:latin typeface="KG Part of Me" panose="02000506000000020003" pitchFamily="2" charset="0"/>
                <a:ea typeface="AniTypewriter" panose="02000603000000000000" pitchFamily="2" charset="0"/>
                <a:cs typeface="+mn-cs"/>
              </a:rPr>
              <a:t>What are they thinking?</a:t>
            </a:r>
          </a:p>
        </p:txBody>
      </p:sp>
      <p:sp>
        <p:nvSpPr>
          <p:cNvPr id="4" name="TextBox 3">
            <a:extLst>
              <a:ext uri="{FF2B5EF4-FFF2-40B4-BE49-F238E27FC236}">
                <a16:creationId xmlns:a16="http://schemas.microsoft.com/office/drawing/2014/main" id="{B5F3C3FD-7CF5-A561-4DA4-363C5344D9E1}"/>
              </a:ext>
            </a:extLst>
          </p:cNvPr>
          <p:cNvSpPr txBox="1"/>
          <p:nvPr/>
        </p:nvSpPr>
        <p:spPr>
          <a:xfrm flipH="1">
            <a:off x="7898521" y="2143146"/>
            <a:ext cx="3733042" cy="584775"/>
          </a:xfrm>
          <a:prstGeom prst="homePlate">
            <a:avLst/>
          </a:prstGeom>
          <a:ln/>
        </p:spPr>
        <p:style>
          <a:lnRef idx="2">
            <a:schemeClr val="accent1">
              <a:shade val="15000"/>
            </a:schemeClr>
          </a:lnRef>
          <a:fillRef idx="1">
            <a:schemeClr val="accent1"/>
          </a:fillRef>
          <a:effectRef idx="0">
            <a:schemeClr val="accent1"/>
          </a:effectRef>
          <a:fontRef idx="minor">
            <a:schemeClr val="lt1"/>
          </a:fontRef>
        </p:style>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a:ln>
                  <a:noFill/>
                </a:ln>
                <a:solidFill>
                  <a:prstClr val="white"/>
                </a:solidFill>
                <a:effectLst/>
                <a:uLnTx/>
                <a:uFillTx/>
                <a:latin typeface="KG Part of Me" panose="02000506000000020003" pitchFamily="2" charset="0"/>
                <a:ea typeface="AniTypewriter" panose="02000603000000000000" pitchFamily="2" charset="0"/>
                <a:cs typeface="+mn-cs"/>
              </a:rPr>
              <a:t>Why are they there?</a:t>
            </a:r>
          </a:p>
        </p:txBody>
      </p:sp>
      <p:sp>
        <p:nvSpPr>
          <p:cNvPr id="5" name="TextBox 4">
            <a:extLst>
              <a:ext uri="{FF2B5EF4-FFF2-40B4-BE49-F238E27FC236}">
                <a16:creationId xmlns:a16="http://schemas.microsoft.com/office/drawing/2014/main" id="{DF7EA337-9760-294A-9D83-539DC018DFB7}"/>
              </a:ext>
            </a:extLst>
          </p:cNvPr>
          <p:cNvSpPr txBox="1"/>
          <p:nvPr/>
        </p:nvSpPr>
        <p:spPr>
          <a:xfrm>
            <a:off x="167147" y="3042180"/>
            <a:ext cx="4132384" cy="584775"/>
          </a:xfrm>
          <a:prstGeom prst="homePlate">
            <a:avLst/>
          </a:prstGeom>
          <a:ln/>
        </p:spPr>
        <p:style>
          <a:lnRef idx="2">
            <a:schemeClr val="accent1">
              <a:shade val="15000"/>
            </a:schemeClr>
          </a:lnRef>
          <a:fillRef idx="1">
            <a:schemeClr val="accent1"/>
          </a:fillRef>
          <a:effectRef idx="0">
            <a:schemeClr val="accent1"/>
          </a:effectRef>
          <a:fontRef idx="minor">
            <a:schemeClr val="lt1"/>
          </a:fontRef>
        </p:style>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a:ln>
                  <a:noFill/>
                </a:ln>
                <a:solidFill>
                  <a:prstClr val="white"/>
                </a:solidFill>
                <a:effectLst/>
                <a:uLnTx/>
                <a:uFillTx/>
                <a:latin typeface="KG Part of Me" panose="02000506000000020003" pitchFamily="2" charset="0"/>
                <a:ea typeface="AniTypewriter" panose="02000603000000000000" pitchFamily="2" charset="0"/>
                <a:cs typeface="+mn-cs"/>
              </a:rPr>
              <a:t>What are they feeling?</a:t>
            </a:r>
          </a:p>
        </p:txBody>
      </p:sp>
      <p:sp>
        <p:nvSpPr>
          <p:cNvPr id="6" name="TextBox 5">
            <a:extLst>
              <a:ext uri="{FF2B5EF4-FFF2-40B4-BE49-F238E27FC236}">
                <a16:creationId xmlns:a16="http://schemas.microsoft.com/office/drawing/2014/main" id="{F8127ACE-7085-F681-A9BB-AA659C280F9F}"/>
              </a:ext>
            </a:extLst>
          </p:cNvPr>
          <p:cNvSpPr txBox="1"/>
          <p:nvPr/>
        </p:nvSpPr>
        <p:spPr>
          <a:xfrm flipH="1">
            <a:off x="7687126" y="3968344"/>
            <a:ext cx="3733042" cy="584775"/>
          </a:xfrm>
          <a:prstGeom prst="homePlate">
            <a:avLst/>
          </a:prstGeom>
          <a:ln/>
        </p:spPr>
        <p:style>
          <a:lnRef idx="2">
            <a:schemeClr val="accent1">
              <a:shade val="15000"/>
            </a:schemeClr>
          </a:lnRef>
          <a:fillRef idx="1">
            <a:schemeClr val="accent1"/>
          </a:fillRef>
          <a:effectRef idx="0">
            <a:schemeClr val="accent1"/>
          </a:effectRef>
          <a:fontRef idx="minor">
            <a:schemeClr val="lt1"/>
          </a:fontRef>
        </p:style>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a:ln>
                  <a:noFill/>
                </a:ln>
                <a:solidFill>
                  <a:prstClr val="white"/>
                </a:solidFill>
                <a:effectLst/>
                <a:uLnTx/>
                <a:uFillTx/>
                <a:latin typeface="KG Part of Me" panose="02000506000000020003" pitchFamily="2" charset="0"/>
                <a:ea typeface="AniTypewriter" panose="02000603000000000000" pitchFamily="2" charset="0"/>
                <a:cs typeface="+mn-cs"/>
              </a:rPr>
              <a:t>Who are they with?</a:t>
            </a:r>
          </a:p>
        </p:txBody>
      </p:sp>
      <p:sp>
        <p:nvSpPr>
          <p:cNvPr id="7" name="TextBox 6">
            <a:extLst>
              <a:ext uri="{FF2B5EF4-FFF2-40B4-BE49-F238E27FC236}">
                <a16:creationId xmlns:a16="http://schemas.microsoft.com/office/drawing/2014/main" id="{9A29AE30-F596-F44A-4D23-AE90ED19BAB2}"/>
              </a:ext>
            </a:extLst>
          </p:cNvPr>
          <p:cNvSpPr txBox="1"/>
          <p:nvPr/>
        </p:nvSpPr>
        <p:spPr>
          <a:xfrm>
            <a:off x="95484" y="5005794"/>
            <a:ext cx="5558063" cy="584775"/>
          </a:xfrm>
          <a:prstGeom prst="homePlate">
            <a:avLst/>
          </a:prstGeom>
          <a:ln/>
        </p:spPr>
        <p:style>
          <a:lnRef idx="2">
            <a:schemeClr val="accent1">
              <a:shade val="15000"/>
            </a:schemeClr>
          </a:lnRef>
          <a:fillRef idx="1">
            <a:schemeClr val="accent1"/>
          </a:fillRef>
          <a:effectRef idx="0">
            <a:schemeClr val="accent1"/>
          </a:effectRef>
          <a:fontRef idx="minor">
            <a:schemeClr val="lt1"/>
          </a:fontRef>
        </p:style>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a:ln>
                  <a:noFill/>
                </a:ln>
                <a:solidFill>
                  <a:prstClr val="white"/>
                </a:solidFill>
                <a:effectLst/>
                <a:uLnTx/>
                <a:uFillTx/>
                <a:latin typeface="KG Part of Me" panose="02000506000000020003" pitchFamily="2" charset="0"/>
                <a:ea typeface="AniTypewriter" panose="02000603000000000000" pitchFamily="2" charset="0"/>
                <a:cs typeface="+mn-cs"/>
              </a:rPr>
              <a:t>What type of person are they?</a:t>
            </a:r>
          </a:p>
        </p:txBody>
      </p:sp>
      <p:sp>
        <p:nvSpPr>
          <p:cNvPr id="8" name="TextBox 7">
            <a:extLst>
              <a:ext uri="{FF2B5EF4-FFF2-40B4-BE49-F238E27FC236}">
                <a16:creationId xmlns:a16="http://schemas.microsoft.com/office/drawing/2014/main" id="{E74F64AE-66C0-EC3C-3A6E-B94E9CF4F905}"/>
              </a:ext>
            </a:extLst>
          </p:cNvPr>
          <p:cNvSpPr txBox="1"/>
          <p:nvPr/>
        </p:nvSpPr>
        <p:spPr>
          <a:xfrm flipH="1">
            <a:off x="7392912" y="5123533"/>
            <a:ext cx="4482568" cy="1077218"/>
          </a:xfrm>
          <a:prstGeom prst="homePlate">
            <a:avLst/>
          </a:prstGeom>
          <a:ln/>
        </p:spPr>
        <p:style>
          <a:lnRef idx="2">
            <a:schemeClr val="accent1">
              <a:shade val="15000"/>
            </a:schemeClr>
          </a:lnRef>
          <a:fillRef idx="1">
            <a:schemeClr val="accent1"/>
          </a:fillRef>
          <a:effectRef idx="0">
            <a:schemeClr val="accent1"/>
          </a:effectRef>
          <a:fontRef idx="minor">
            <a:schemeClr val="lt1"/>
          </a:fontRef>
        </p:style>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a:ln>
                  <a:noFill/>
                </a:ln>
                <a:solidFill>
                  <a:prstClr val="white"/>
                </a:solidFill>
                <a:effectLst/>
                <a:uLnTx/>
                <a:uFillTx/>
                <a:latin typeface="KG Part of Me" panose="02000506000000020003" pitchFamily="2" charset="0"/>
                <a:ea typeface="AniTypewriter" panose="02000603000000000000" pitchFamily="2" charset="0"/>
                <a:cs typeface="+mn-cs"/>
              </a:rPr>
              <a:t>Describe their movements/behaviour</a:t>
            </a:r>
          </a:p>
        </p:txBody>
      </p:sp>
      <p:sp>
        <p:nvSpPr>
          <p:cNvPr id="10" name="TextBox 9">
            <a:extLst>
              <a:ext uri="{FF2B5EF4-FFF2-40B4-BE49-F238E27FC236}">
                <a16:creationId xmlns:a16="http://schemas.microsoft.com/office/drawing/2014/main" id="{83E0631D-0AF9-966D-3D4C-04A2A60F30CF}"/>
              </a:ext>
            </a:extLst>
          </p:cNvPr>
          <p:cNvSpPr txBox="1"/>
          <p:nvPr/>
        </p:nvSpPr>
        <p:spPr>
          <a:xfrm>
            <a:off x="1498474" y="285135"/>
            <a:ext cx="9317010" cy="70788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a:ln>
                  <a:noFill/>
                </a:ln>
                <a:solidFill>
                  <a:prstClr val="black"/>
                </a:solidFill>
                <a:effectLst/>
                <a:uLnTx/>
                <a:uFillTx/>
                <a:latin typeface="Gill Sans MT" panose="020B0502020104020203"/>
                <a:ea typeface="+mn-ea"/>
                <a:cs typeface="+mn-cs"/>
              </a:rPr>
              <a:t>Choose a character to zoom in on…</a:t>
            </a:r>
          </a:p>
        </p:txBody>
      </p:sp>
    </p:spTree>
    <p:extLst>
      <p:ext uri="{BB962C8B-B14F-4D97-AF65-F5344CB8AC3E}">
        <p14:creationId xmlns:p14="http://schemas.microsoft.com/office/powerpoint/2010/main" val="3009305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left)">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left)">
                                      <p:cBhvr>
                                        <p:cTn id="3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67AD8ED-966F-B589-F331-3826B633EE85}"/>
              </a:ext>
            </a:extLst>
          </p:cNvPr>
          <p:cNvPicPr>
            <a:picLocks noChangeAspect="1"/>
          </p:cNvPicPr>
          <p:nvPr/>
        </p:nvPicPr>
        <p:blipFill>
          <a:blip r:embed="rId2"/>
          <a:stretch>
            <a:fillRect/>
          </a:stretch>
        </p:blipFill>
        <p:spPr>
          <a:xfrm>
            <a:off x="2533886" y="1560333"/>
            <a:ext cx="6842873" cy="4059331"/>
          </a:xfrm>
          <a:prstGeom prst="rect">
            <a:avLst/>
          </a:prstGeom>
        </p:spPr>
      </p:pic>
      <p:sp>
        <p:nvSpPr>
          <p:cNvPr id="3" name="TextBox 2">
            <a:extLst>
              <a:ext uri="{FF2B5EF4-FFF2-40B4-BE49-F238E27FC236}">
                <a16:creationId xmlns:a16="http://schemas.microsoft.com/office/drawing/2014/main" id="{BB42F63D-8D89-583B-2012-3EA9AD45E69B}"/>
              </a:ext>
            </a:extLst>
          </p:cNvPr>
          <p:cNvSpPr txBox="1"/>
          <p:nvPr/>
        </p:nvSpPr>
        <p:spPr>
          <a:xfrm>
            <a:off x="855879" y="1651555"/>
            <a:ext cx="4463845" cy="584775"/>
          </a:xfrm>
          <a:prstGeom prst="homePlate">
            <a:avLst/>
          </a:prstGeom>
          <a:ln/>
        </p:spPr>
        <p:style>
          <a:lnRef idx="2">
            <a:schemeClr val="accent1">
              <a:shade val="15000"/>
            </a:schemeClr>
          </a:lnRef>
          <a:fillRef idx="1">
            <a:schemeClr val="accent1"/>
          </a:fillRef>
          <a:effectRef idx="0">
            <a:schemeClr val="accent1"/>
          </a:effectRef>
          <a:fontRef idx="minor">
            <a:schemeClr val="lt1"/>
          </a:fontRef>
        </p:style>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a:ln>
                  <a:noFill/>
                </a:ln>
                <a:solidFill>
                  <a:prstClr val="white"/>
                </a:solidFill>
                <a:effectLst/>
                <a:uLnTx/>
                <a:uFillTx/>
                <a:latin typeface="KG Part of Me" panose="02000506000000020003" pitchFamily="2" charset="0"/>
                <a:ea typeface="AniTypewriter" panose="02000603000000000000" pitchFamily="2" charset="0"/>
                <a:cs typeface="+mn-cs"/>
              </a:rPr>
              <a:t>What are they thinking?</a:t>
            </a:r>
          </a:p>
        </p:txBody>
      </p:sp>
      <p:sp>
        <p:nvSpPr>
          <p:cNvPr id="4" name="TextBox 3">
            <a:extLst>
              <a:ext uri="{FF2B5EF4-FFF2-40B4-BE49-F238E27FC236}">
                <a16:creationId xmlns:a16="http://schemas.microsoft.com/office/drawing/2014/main" id="{8B242F48-8521-C509-59D3-BF3CF304D680}"/>
              </a:ext>
            </a:extLst>
          </p:cNvPr>
          <p:cNvSpPr txBox="1"/>
          <p:nvPr/>
        </p:nvSpPr>
        <p:spPr>
          <a:xfrm flipH="1">
            <a:off x="7733071" y="1943942"/>
            <a:ext cx="3850083" cy="584775"/>
          </a:xfrm>
          <a:prstGeom prst="homePlate">
            <a:avLst/>
          </a:prstGeom>
          <a:ln/>
        </p:spPr>
        <p:style>
          <a:lnRef idx="2">
            <a:schemeClr val="accent1">
              <a:shade val="15000"/>
            </a:schemeClr>
          </a:lnRef>
          <a:fillRef idx="1">
            <a:schemeClr val="accent1"/>
          </a:fillRef>
          <a:effectRef idx="0">
            <a:schemeClr val="accent1"/>
          </a:effectRef>
          <a:fontRef idx="minor">
            <a:schemeClr val="lt1"/>
          </a:fontRef>
        </p:style>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a:ln>
                  <a:noFill/>
                </a:ln>
                <a:solidFill>
                  <a:prstClr val="white"/>
                </a:solidFill>
                <a:effectLst/>
                <a:uLnTx/>
                <a:uFillTx/>
                <a:latin typeface="KG Part of Me" panose="02000506000000020003" pitchFamily="2" charset="0"/>
                <a:ea typeface="AniTypewriter" panose="02000603000000000000" pitchFamily="2" charset="0"/>
                <a:cs typeface="+mn-cs"/>
              </a:rPr>
              <a:t>Why are they there?</a:t>
            </a:r>
          </a:p>
        </p:txBody>
      </p:sp>
      <p:sp>
        <p:nvSpPr>
          <p:cNvPr id="5" name="TextBox 4">
            <a:extLst>
              <a:ext uri="{FF2B5EF4-FFF2-40B4-BE49-F238E27FC236}">
                <a16:creationId xmlns:a16="http://schemas.microsoft.com/office/drawing/2014/main" id="{65347752-9D61-79B3-EB03-66396742E418}"/>
              </a:ext>
            </a:extLst>
          </p:cNvPr>
          <p:cNvSpPr txBox="1"/>
          <p:nvPr/>
        </p:nvSpPr>
        <p:spPr>
          <a:xfrm>
            <a:off x="942479" y="3263330"/>
            <a:ext cx="4290646" cy="584775"/>
          </a:xfrm>
          <a:prstGeom prst="homePlate">
            <a:avLst/>
          </a:prstGeom>
          <a:ln/>
        </p:spPr>
        <p:style>
          <a:lnRef idx="2">
            <a:schemeClr val="accent1">
              <a:shade val="15000"/>
            </a:schemeClr>
          </a:lnRef>
          <a:fillRef idx="1">
            <a:schemeClr val="accent1"/>
          </a:fillRef>
          <a:effectRef idx="0">
            <a:schemeClr val="accent1"/>
          </a:effectRef>
          <a:fontRef idx="minor">
            <a:schemeClr val="lt1"/>
          </a:fontRef>
        </p:style>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a:ln>
                  <a:noFill/>
                </a:ln>
                <a:solidFill>
                  <a:prstClr val="white"/>
                </a:solidFill>
                <a:effectLst/>
                <a:uLnTx/>
                <a:uFillTx/>
                <a:latin typeface="KG Part of Me" panose="02000506000000020003" pitchFamily="2" charset="0"/>
                <a:ea typeface="AniTypewriter" panose="02000603000000000000" pitchFamily="2" charset="0"/>
                <a:cs typeface="+mn-cs"/>
              </a:rPr>
              <a:t>What are they feeling?</a:t>
            </a:r>
          </a:p>
        </p:txBody>
      </p:sp>
      <p:sp>
        <p:nvSpPr>
          <p:cNvPr id="6" name="TextBox 5">
            <a:extLst>
              <a:ext uri="{FF2B5EF4-FFF2-40B4-BE49-F238E27FC236}">
                <a16:creationId xmlns:a16="http://schemas.microsoft.com/office/drawing/2014/main" id="{119F7E76-A78B-4796-9C1E-424E137263EE}"/>
              </a:ext>
            </a:extLst>
          </p:cNvPr>
          <p:cNvSpPr txBox="1"/>
          <p:nvPr/>
        </p:nvSpPr>
        <p:spPr>
          <a:xfrm flipH="1">
            <a:off x="7416549" y="3555717"/>
            <a:ext cx="4166605" cy="584775"/>
          </a:xfrm>
          <a:prstGeom prst="homePlate">
            <a:avLst/>
          </a:prstGeom>
          <a:ln/>
        </p:spPr>
        <p:style>
          <a:lnRef idx="2">
            <a:schemeClr val="accent1">
              <a:shade val="15000"/>
            </a:schemeClr>
          </a:lnRef>
          <a:fillRef idx="1">
            <a:schemeClr val="accent1"/>
          </a:fillRef>
          <a:effectRef idx="0">
            <a:schemeClr val="accent1"/>
          </a:effectRef>
          <a:fontRef idx="minor">
            <a:schemeClr val="lt1"/>
          </a:fontRef>
        </p:style>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a:ln>
                  <a:noFill/>
                </a:ln>
                <a:solidFill>
                  <a:prstClr val="white"/>
                </a:solidFill>
                <a:effectLst/>
                <a:uLnTx/>
                <a:uFillTx/>
                <a:latin typeface="KG Part of Me" panose="02000506000000020003" pitchFamily="2" charset="0"/>
                <a:ea typeface="AniTypewriter" panose="02000603000000000000" pitchFamily="2" charset="0"/>
                <a:cs typeface="+mn-cs"/>
              </a:rPr>
              <a:t>What’s in their basket?</a:t>
            </a:r>
          </a:p>
        </p:txBody>
      </p:sp>
      <p:sp>
        <p:nvSpPr>
          <p:cNvPr id="7" name="TextBox 6">
            <a:extLst>
              <a:ext uri="{FF2B5EF4-FFF2-40B4-BE49-F238E27FC236}">
                <a16:creationId xmlns:a16="http://schemas.microsoft.com/office/drawing/2014/main" id="{3AF78ACA-FF23-48E4-82FA-367BB5481CFF}"/>
              </a:ext>
            </a:extLst>
          </p:cNvPr>
          <p:cNvSpPr txBox="1"/>
          <p:nvPr/>
        </p:nvSpPr>
        <p:spPr>
          <a:xfrm>
            <a:off x="468641" y="4960797"/>
            <a:ext cx="4290646" cy="1077218"/>
          </a:xfrm>
          <a:prstGeom prst="homePlate">
            <a:avLst/>
          </a:prstGeom>
          <a:ln/>
        </p:spPr>
        <p:style>
          <a:lnRef idx="2">
            <a:schemeClr val="accent1">
              <a:shade val="15000"/>
            </a:schemeClr>
          </a:lnRef>
          <a:fillRef idx="1">
            <a:schemeClr val="accent1"/>
          </a:fillRef>
          <a:effectRef idx="0">
            <a:schemeClr val="accent1"/>
          </a:effectRef>
          <a:fontRef idx="minor">
            <a:schemeClr val="lt1"/>
          </a:fontRef>
        </p:style>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a:ln>
                  <a:noFill/>
                </a:ln>
                <a:solidFill>
                  <a:prstClr val="white"/>
                </a:solidFill>
                <a:effectLst/>
                <a:uLnTx/>
                <a:uFillTx/>
                <a:latin typeface="KG Part of Me" panose="02000506000000020003" pitchFamily="2" charset="0"/>
                <a:ea typeface="AniTypewriter" panose="02000603000000000000" pitchFamily="2" charset="0"/>
                <a:cs typeface="+mn-cs"/>
              </a:rPr>
              <a:t>What type of person are they?</a:t>
            </a:r>
          </a:p>
        </p:txBody>
      </p:sp>
      <p:sp>
        <p:nvSpPr>
          <p:cNvPr id="8" name="TextBox 7">
            <a:extLst>
              <a:ext uri="{FF2B5EF4-FFF2-40B4-BE49-F238E27FC236}">
                <a16:creationId xmlns:a16="http://schemas.microsoft.com/office/drawing/2014/main" id="{EAFA62F8-ACA4-9C7B-539A-B00490803B58}"/>
              </a:ext>
            </a:extLst>
          </p:cNvPr>
          <p:cNvSpPr txBox="1"/>
          <p:nvPr/>
        </p:nvSpPr>
        <p:spPr>
          <a:xfrm flipH="1">
            <a:off x="7354528" y="5055946"/>
            <a:ext cx="4290645" cy="1077218"/>
          </a:xfrm>
          <a:prstGeom prst="homePlate">
            <a:avLst/>
          </a:prstGeom>
          <a:ln/>
        </p:spPr>
        <p:style>
          <a:lnRef idx="2">
            <a:schemeClr val="accent1">
              <a:shade val="15000"/>
            </a:schemeClr>
          </a:lnRef>
          <a:fillRef idx="1">
            <a:schemeClr val="accent1"/>
          </a:fillRef>
          <a:effectRef idx="0">
            <a:schemeClr val="accent1"/>
          </a:effectRef>
          <a:fontRef idx="minor">
            <a:schemeClr val="lt1"/>
          </a:fontRef>
        </p:style>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a:ln>
                  <a:noFill/>
                </a:ln>
                <a:solidFill>
                  <a:prstClr val="white"/>
                </a:solidFill>
                <a:effectLst/>
                <a:uLnTx/>
                <a:uFillTx/>
                <a:latin typeface="KG Part of Me" panose="02000506000000020003" pitchFamily="2" charset="0"/>
                <a:ea typeface="AniTypewriter" panose="02000603000000000000" pitchFamily="2" charset="0"/>
                <a:cs typeface="+mn-cs"/>
              </a:rPr>
              <a:t>Describe their movements/behaviour</a:t>
            </a:r>
          </a:p>
        </p:txBody>
      </p:sp>
      <p:sp>
        <p:nvSpPr>
          <p:cNvPr id="9" name="TextBox 8">
            <a:extLst>
              <a:ext uri="{FF2B5EF4-FFF2-40B4-BE49-F238E27FC236}">
                <a16:creationId xmlns:a16="http://schemas.microsoft.com/office/drawing/2014/main" id="{04E1358F-8AA0-1798-EA9D-79A4976FDC41}"/>
              </a:ext>
            </a:extLst>
          </p:cNvPr>
          <p:cNvSpPr txBox="1"/>
          <p:nvPr/>
        </p:nvSpPr>
        <p:spPr>
          <a:xfrm>
            <a:off x="1498474" y="501445"/>
            <a:ext cx="9317010" cy="70788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a:ln>
                  <a:noFill/>
                </a:ln>
                <a:solidFill>
                  <a:prstClr val="black"/>
                </a:solidFill>
                <a:effectLst/>
                <a:uLnTx/>
                <a:uFillTx/>
                <a:latin typeface="Gill Sans MT" panose="020B0502020104020203"/>
                <a:ea typeface="+mn-ea"/>
                <a:cs typeface="+mn-cs"/>
              </a:rPr>
              <a:t>Choose a character to zoom in on…</a:t>
            </a:r>
          </a:p>
        </p:txBody>
      </p:sp>
    </p:spTree>
    <p:extLst>
      <p:ext uri="{BB962C8B-B14F-4D97-AF65-F5344CB8AC3E}">
        <p14:creationId xmlns:p14="http://schemas.microsoft.com/office/powerpoint/2010/main" val="26507631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left)">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left)">
                                      <p:cBhvr>
                                        <p:cTn id="3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orset, England, Fairytale, Sunset, Nature, Building">
            <a:extLst>
              <a:ext uri="{FF2B5EF4-FFF2-40B4-BE49-F238E27FC236}">
                <a16:creationId xmlns:a16="http://schemas.microsoft.com/office/drawing/2014/main" id="{5460CAC0-CE31-17A2-82F5-2AF9958081B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2491" y="1768870"/>
            <a:ext cx="9193161" cy="409172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0D3333AC-CA60-3F39-6796-8D78EB9354AC}"/>
              </a:ext>
            </a:extLst>
          </p:cNvPr>
          <p:cNvSpPr txBox="1"/>
          <p:nvPr/>
        </p:nvSpPr>
        <p:spPr>
          <a:xfrm>
            <a:off x="1081549" y="751620"/>
            <a:ext cx="10540180" cy="70788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a:ln>
                  <a:noFill/>
                </a:ln>
                <a:solidFill>
                  <a:prstClr val="black"/>
                </a:solidFill>
                <a:effectLst/>
                <a:uLnTx/>
                <a:uFillTx/>
                <a:latin typeface="Gill Sans MT" panose="020B0502020104020203"/>
                <a:ea typeface="+mn-ea"/>
                <a:cs typeface="+mn-cs"/>
              </a:rPr>
              <a:t>Create your own character for the image…</a:t>
            </a:r>
          </a:p>
        </p:txBody>
      </p:sp>
    </p:spTree>
    <p:extLst>
      <p:ext uri="{BB962C8B-B14F-4D97-AF65-F5344CB8AC3E}">
        <p14:creationId xmlns:p14="http://schemas.microsoft.com/office/powerpoint/2010/main" val="826705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Empty Abandoned Room | picmelon">
            <a:extLst>
              <a:ext uri="{FF2B5EF4-FFF2-40B4-BE49-F238E27FC236}">
                <a16:creationId xmlns:a16="http://schemas.microsoft.com/office/drawing/2014/main" id="{B8479BEA-ABA5-F143-4398-F359D7593D1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7227" y="1309854"/>
            <a:ext cx="7288823" cy="486870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48A62773-C109-AE80-20A7-7A0D74ED9FF2}"/>
              </a:ext>
            </a:extLst>
          </p:cNvPr>
          <p:cNvSpPr txBox="1"/>
          <p:nvPr/>
        </p:nvSpPr>
        <p:spPr>
          <a:xfrm>
            <a:off x="1081549" y="376903"/>
            <a:ext cx="10540180" cy="707886"/>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a:ln>
                  <a:noFill/>
                </a:ln>
                <a:solidFill>
                  <a:prstClr val="black"/>
                </a:solidFill>
                <a:effectLst/>
                <a:uLnTx/>
                <a:uFillTx/>
                <a:latin typeface="Gill Sans MT" panose="020B0502020104020203"/>
                <a:ea typeface="+mn-ea"/>
                <a:cs typeface="+mn-cs"/>
              </a:rPr>
              <a:t>Choose an object to describe…</a:t>
            </a:r>
          </a:p>
        </p:txBody>
      </p:sp>
    </p:spTree>
    <p:extLst>
      <p:ext uri="{BB962C8B-B14F-4D97-AF65-F5344CB8AC3E}">
        <p14:creationId xmlns:p14="http://schemas.microsoft.com/office/powerpoint/2010/main" val="3461593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CC0C9D-26A0-A7F9-E90B-D1923EECE560}"/>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E835C271-BBFB-E0AD-4AA1-4FBBC825CDB5}"/>
              </a:ext>
            </a:extLst>
          </p:cNvPr>
          <p:cNvSpPr txBox="1"/>
          <p:nvPr/>
        </p:nvSpPr>
        <p:spPr>
          <a:xfrm>
            <a:off x="1081549" y="376903"/>
            <a:ext cx="10540180" cy="707886"/>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a:ln>
                  <a:noFill/>
                </a:ln>
                <a:solidFill>
                  <a:prstClr val="black"/>
                </a:solidFill>
                <a:effectLst/>
                <a:uLnTx/>
                <a:uFillTx/>
                <a:latin typeface="Gill Sans MT" panose="020B0502020104020203"/>
                <a:ea typeface="+mn-ea"/>
                <a:cs typeface="+mn-cs"/>
              </a:rPr>
              <a:t>Choose an object to describe…</a:t>
            </a:r>
          </a:p>
        </p:txBody>
      </p:sp>
      <p:pic>
        <p:nvPicPr>
          <p:cNvPr id="2" name="Picture 1">
            <a:extLst>
              <a:ext uri="{FF2B5EF4-FFF2-40B4-BE49-F238E27FC236}">
                <a16:creationId xmlns:a16="http://schemas.microsoft.com/office/drawing/2014/main" id="{ED16E0EF-3611-4831-C251-8B8A47F98955}"/>
              </a:ext>
            </a:extLst>
          </p:cNvPr>
          <p:cNvPicPr>
            <a:picLocks noChangeAspect="1"/>
          </p:cNvPicPr>
          <p:nvPr/>
        </p:nvPicPr>
        <p:blipFill>
          <a:blip r:embed="rId2"/>
          <a:stretch>
            <a:fillRect/>
          </a:stretch>
        </p:blipFill>
        <p:spPr>
          <a:xfrm>
            <a:off x="1980608" y="1258887"/>
            <a:ext cx="8742062" cy="4917410"/>
          </a:xfrm>
          <a:prstGeom prst="rect">
            <a:avLst/>
          </a:prstGeom>
        </p:spPr>
      </p:pic>
    </p:spTree>
    <p:extLst>
      <p:ext uri="{BB962C8B-B14F-4D97-AF65-F5344CB8AC3E}">
        <p14:creationId xmlns:p14="http://schemas.microsoft.com/office/powerpoint/2010/main" val="39666045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F776DD-D751-4854-0838-BE7D2A471040}"/>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E6057AFD-99F7-47B3-9B7E-A0370791AE00}"/>
              </a:ext>
            </a:extLst>
          </p:cNvPr>
          <p:cNvSpPr txBox="1"/>
          <p:nvPr/>
        </p:nvSpPr>
        <p:spPr>
          <a:xfrm>
            <a:off x="1081549" y="164563"/>
            <a:ext cx="10540180" cy="707886"/>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a:ln>
                  <a:noFill/>
                </a:ln>
                <a:solidFill>
                  <a:prstClr val="black"/>
                </a:solidFill>
                <a:effectLst/>
                <a:uLnTx/>
                <a:uFillTx/>
                <a:latin typeface="Gill Sans MT" panose="020B0502020104020203"/>
                <a:ea typeface="+mn-ea"/>
                <a:cs typeface="+mn-cs"/>
              </a:rPr>
              <a:t>Choose an object to describe…</a:t>
            </a:r>
          </a:p>
        </p:txBody>
      </p:sp>
      <p:pic>
        <p:nvPicPr>
          <p:cNvPr id="2" name="Picture 1">
            <a:extLst>
              <a:ext uri="{FF2B5EF4-FFF2-40B4-BE49-F238E27FC236}">
                <a16:creationId xmlns:a16="http://schemas.microsoft.com/office/drawing/2014/main" id="{C4E3714D-2E0A-54DD-1165-6E6D1C5255F3}"/>
              </a:ext>
            </a:extLst>
          </p:cNvPr>
          <p:cNvPicPr>
            <a:picLocks noChangeAspect="1"/>
          </p:cNvPicPr>
          <p:nvPr/>
        </p:nvPicPr>
        <p:blipFill>
          <a:blip r:embed="rId2"/>
          <a:stretch>
            <a:fillRect/>
          </a:stretch>
        </p:blipFill>
        <p:spPr>
          <a:xfrm>
            <a:off x="3492613" y="1160317"/>
            <a:ext cx="5364089" cy="3017300"/>
          </a:xfrm>
          <a:prstGeom prst="rect">
            <a:avLst/>
          </a:prstGeom>
        </p:spPr>
      </p:pic>
      <p:sp>
        <p:nvSpPr>
          <p:cNvPr id="5" name="TextBox 4">
            <a:extLst>
              <a:ext uri="{FF2B5EF4-FFF2-40B4-BE49-F238E27FC236}">
                <a16:creationId xmlns:a16="http://schemas.microsoft.com/office/drawing/2014/main" id="{CF849813-AB82-79E9-3F99-FA07C1548771}"/>
              </a:ext>
            </a:extLst>
          </p:cNvPr>
          <p:cNvSpPr txBox="1"/>
          <p:nvPr/>
        </p:nvSpPr>
        <p:spPr>
          <a:xfrm>
            <a:off x="1206909" y="4465485"/>
            <a:ext cx="10289458" cy="1754326"/>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Gill Sans MT" panose="020B0502020104020203"/>
                <a:ea typeface="+mn-ea"/>
                <a:cs typeface="+mn-cs"/>
              </a:rPr>
              <a:t>The old piano crouches in the shadowy corner of the attic. Its once-polished mahogany body now dulled to a weary, reddish-brown by years of dust and neglect. Cobwebs cling to its edges like lace. Its lid sits slightly open, as though caught mid-breath, and the faint glow of the single bulb above casts a weary shimmer across its carved frame. Dust lies thick across its keys like a blanket protecting a child. Sitting amid cluttered boxes and childhood relics, it waits for someone to lift the dust, strike a key, and breathe life back into its forgotten song.</a:t>
            </a:r>
          </a:p>
        </p:txBody>
      </p:sp>
    </p:spTree>
    <p:extLst>
      <p:ext uri="{BB962C8B-B14F-4D97-AF65-F5344CB8AC3E}">
        <p14:creationId xmlns:p14="http://schemas.microsoft.com/office/powerpoint/2010/main" val="1339770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1858D6-13C9-4EF6-C543-69A9894A57A5}"/>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487BB7A5-407C-D302-2C4B-D41593F25E76}"/>
              </a:ext>
            </a:extLst>
          </p:cNvPr>
          <p:cNvSpPr txBox="1"/>
          <p:nvPr/>
        </p:nvSpPr>
        <p:spPr>
          <a:xfrm>
            <a:off x="1081549" y="164563"/>
            <a:ext cx="10540180" cy="707886"/>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a:ln>
                  <a:noFill/>
                </a:ln>
                <a:solidFill>
                  <a:prstClr val="black"/>
                </a:solidFill>
                <a:effectLst/>
                <a:uLnTx/>
                <a:uFillTx/>
                <a:latin typeface="Gill Sans MT" panose="020B0502020104020203"/>
                <a:ea typeface="+mn-ea"/>
                <a:cs typeface="+mn-cs"/>
              </a:rPr>
              <a:t>Choose an object to describe…</a:t>
            </a:r>
          </a:p>
        </p:txBody>
      </p:sp>
      <p:pic>
        <p:nvPicPr>
          <p:cNvPr id="2" name="Picture 1">
            <a:extLst>
              <a:ext uri="{FF2B5EF4-FFF2-40B4-BE49-F238E27FC236}">
                <a16:creationId xmlns:a16="http://schemas.microsoft.com/office/drawing/2014/main" id="{0B3124ED-E3B6-4007-90F9-7899272B132B}"/>
              </a:ext>
            </a:extLst>
          </p:cNvPr>
          <p:cNvPicPr>
            <a:picLocks noChangeAspect="1"/>
          </p:cNvPicPr>
          <p:nvPr/>
        </p:nvPicPr>
        <p:blipFill>
          <a:blip r:embed="rId2"/>
          <a:stretch>
            <a:fillRect/>
          </a:stretch>
        </p:blipFill>
        <p:spPr>
          <a:xfrm>
            <a:off x="3492613" y="1160317"/>
            <a:ext cx="5364089" cy="3017300"/>
          </a:xfrm>
          <a:prstGeom prst="rect">
            <a:avLst/>
          </a:prstGeom>
        </p:spPr>
      </p:pic>
      <p:sp>
        <p:nvSpPr>
          <p:cNvPr id="5" name="TextBox 4">
            <a:extLst>
              <a:ext uri="{FF2B5EF4-FFF2-40B4-BE49-F238E27FC236}">
                <a16:creationId xmlns:a16="http://schemas.microsoft.com/office/drawing/2014/main" id="{467AEF71-8146-6C40-C6C5-1E38F3C8C2CB}"/>
              </a:ext>
            </a:extLst>
          </p:cNvPr>
          <p:cNvSpPr txBox="1"/>
          <p:nvPr/>
        </p:nvSpPr>
        <p:spPr>
          <a:xfrm>
            <a:off x="1206909" y="4465485"/>
            <a:ext cx="10289458" cy="1754326"/>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Gill Sans MT" panose="020B0502020104020203"/>
                <a:ea typeface="+mn-ea"/>
                <a:cs typeface="+mn-cs"/>
              </a:rPr>
              <a:t>The old piano crouches in the shadowy corner of the attic. Its once-polished mahogany body now dulled to a weary, reddish-brown by years of dust and neglect. Cobwebs cling to its edges like lace. Its lid sits slightly open, as though caught mid-breath, and the faint glow of the single bulb above casts a weary shimmer across its carved frame. Dust lies thick across its keys like a blanket protecting a child. Sitting amid cluttered boxes and childhood relics, it waits for someone to lift the dust, strike a key, and breathe life back into its forgotten song.</a:t>
            </a:r>
          </a:p>
        </p:txBody>
      </p:sp>
    </p:spTree>
    <p:extLst>
      <p:ext uri="{BB962C8B-B14F-4D97-AF65-F5344CB8AC3E}">
        <p14:creationId xmlns:p14="http://schemas.microsoft.com/office/powerpoint/2010/main" val="2092078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69AAA03-FB74-0957-F710-8AF8297A40AB}"/>
              </a:ext>
            </a:extLst>
          </p:cNvPr>
          <p:cNvPicPr>
            <a:picLocks noChangeAspect="1"/>
          </p:cNvPicPr>
          <p:nvPr/>
        </p:nvPicPr>
        <p:blipFill>
          <a:blip r:embed="rId2"/>
          <a:stretch>
            <a:fillRect/>
          </a:stretch>
        </p:blipFill>
        <p:spPr>
          <a:xfrm>
            <a:off x="1619338" y="320665"/>
            <a:ext cx="5400894" cy="6291528"/>
          </a:xfrm>
          <a:prstGeom prst="rect">
            <a:avLst/>
          </a:prstGeom>
        </p:spPr>
      </p:pic>
      <p:sp>
        <p:nvSpPr>
          <p:cNvPr id="3" name="TextBox 2">
            <a:extLst>
              <a:ext uri="{FF2B5EF4-FFF2-40B4-BE49-F238E27FC236}">
                <a16:creationId xmlns:a16="http://schemas.microsoft.com/office/drawing/2014/main" id="{693A8209-21EF-D726-CCCC-535FA54EE83F}"/>
              </a:ext>
            </a:extLst>
          </p:cNvPr>
          <p:cNvSpPr txBox="1"/>
          <p:nvPr/>
        </p:nvSpPr>
        <p:spPr>
          <a:xfrm>
            <a:off x="7508240" y="1513840"/>
            <a:ext cx="3728720" cy="132343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a:ln>
                  <a:noFill/>
                </a:ln>
                <a:solidFill>
                  <a:prstClr val="black"/>
                </a:solidFill>
                <a:effectLst/>
                <a:uLnTx/>
                <a:uFillTx/>
                <a:latin typeface="Gill Sans MT" panose="020B0502020104020203"/>
                <a:ea typeface="+mn-ea"/>
                <a:cs typeface="+mn-cs"/>
              </a:rPr>
              <a:t>What can you zoom in on?</a:t>
            </a:r>
          </a:p>
        </p:txBody>
      </p:sp>
    </p:spTree>
    <p:extLst>
      <p:ext uri="{BB962C8B-B14F-4D97-AF65-F5344CB8AC3E}">
        <p14:creationId xmlns:p14="http://schemas.microsoft.com/office/powerpoint/2010/main" val="12028532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92FB72-0F8E-2BF5-1FE3-21965CA02A80}"/>
            </a:ext>
          </a:extLst>
        </p:cNvPr>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006C8B28-1155-726E-5D31-F2DDCC9D5E72}"/>
              </a:ext>
            </a:extLst>
          </p:cNvPr>
          <p:cNvSpPr/>
          <p:nvPr/>
        </p:nvSpPr>
        <p:spPr>
          <a:xfrm>
            <a:off x="3522765" y="3602765"/>
            <a:ext cx="8131277" cy="1160207"/>
          </a:xfrm>
          <a:prstGeom prst="roundRect">
            <a:avLst/>
          </a:prstGeom>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Gill Sans MT" panose="020B0502020104020203"/>
                <a:ea typeface="+mn-ea"/>
                <a:cs typeface="+mn-cs"/>
              </a:rPr>
              <a:t>Write your ‘Zoom In’ paragraph. </a:t>
            </a:r>
          </a:p>
        </p:txBody>
      </p:sp>
      <p:sp>
        <p:nvSpPr>
          <p:cNvPr id="6" name="TextBox 5">
            <a:extLst>
              <a:ext uri="{FF2B5EF4-FFF2-40B4-BE49-F238E27FC236}">
                <a16:creationId xmlns:a16="http://schemas.microsoft.com/office/drawing/2014/main" id="{69094018-6C83-40A1-B910-18EEFBD6093B}"/>
              </a:ext>
            </a:extLst>
          </p:cNvPr>
          <p:cNvSpPr txBox="1"/>
          <p:nvPr/>
        </p:nvSpPr>
        <p:spPr>
          <a:xfrm>
            <a:off x="1035206" y="5116115"/>
            <a:ext cx="4009461" cy="1200329"/>
          </a:xfrm>
          <a:prstGeom prst="rect">
            <a:avLst/>
          </a:prstGeom>
          <a:noFill/>
        </p:spPr>
        <p:txBody>
          <a:bodyPr wrap="square" rtlCol="0">
            <a:spAutoFit/>
          </a:bodyPr>
          <a:lstStyle/>
          <a:p>
            <a:pPr marL="342900" marR="0" lvl="0" indent="-342900" algn="l" defTabSz="4572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GB" sz="2400" b="0" i="0" u="none" strike="noStrike" kern="1200" cap="none" spc="0" normalizeH="0" baseline="0" noProof="0">
                <a:ln>
                  <a:noFill/>
                </a:ln>
                <a:solidFill>
                  <a:prstClr val="black"/>
                </a:solidFill>
                <a:effectLst/>
                <a:uLnTx/>
                <a:uFillTx/>
                <a:latin typeface="Gill Sans MT" panose="020B0502020104020203"/>
                <a:ea typeface="+mn-ea"/>
                <a:cs typeface="+mn-cs"/>
              </a:rPr>
              <a:t>Write one paragraph </a:t>
            </a:r>
          </a:p>
          <a:p>
            <a:pPr marL="342900" marR="0" lvl="0" indent="-342900" algn="l" defTabSz="4572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GB" sz="2400" b="0" i="0" u="none" strike="noStrike" kern="1200" cap="none" spc="0" normalizeH="0" baseline="0" noProof="0">
                <a:ln>
                  <a:noFill/>
                </a:ln>
                <a:solidFill>
                  <a:prstClr val="black"/>
                </a:solidFill>
                <a:effectLst/>
                <a:uLnTx/>
                <a:uFillTx/>
                <a:latin typeface="Gill Sans MT" panose="020B0502020104020203"/>
                <a:ea typeface="+mn-ea"/>
                <a:cs typeface="+mn-cs"/>
              </a:rPr>
              <a:t>Describe in detail</a:t>
            </a:r>
          </a:p>
          <a:p>
            <a:pPr marL="342900" marR="0" lvl="0" indent="-342900" algn="l" defTabSz="4572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GB" sz="2400" b="0" i="0" u="none" strike="noStrike" kern="1200" cap="none" spc="0" normalizeH="0" baseline="0" noProof="0">
                <a:ln>
                  <a:noFill/>
                </a:ln>
                <a:solidFill>
                  <a:prstClr val="black"/>
                </a:solidFill>
                <a:effectLst/>
                <a:uLnTx/>
                <a:uFillTx/>
                <a:latin typeface="Gill Sans MT" panose="020B0502020104020203"/>
                <a:ea typeface="+mn-ea"/>
                <a:cs typeface="+mn-cs"/>
              </a:rPr>
              <a:t>Vary your sentences</a:t>
            </a:r>
          </a:p>
        </p:txBody>
      </p:sp>
      <p:sp>
        <p:nvSpPr>
          <p:cNvPr id="7" name="TextBox 6">
            <a:extLst>
              <a:ext uri="{FF2B5EF4-FFF2-40B4-BE49-F238E27FC236}">
                <a16:creationId xmlns:a16="http://schemas.microsoft.com/office/drawing/2014/main" id="{C8F34489-69AC-379C-AAFB-053057AC405E}"/>
              </a:ext>
            </a:extLst>
          </p:cNvPr>
          <p:cNvSpPr txBox="1"/>
          <p:nvPr/>
        </p:nvSpPr>
        <p:spPr>
          <a:xfrm>
            <a:off x="4317078" y="5116115"/>
            <a:ext cx="4009461" cy="1200329"/>
          </a:xfrm>
          <a:prstGeom prst="rect">
            <a:avLst/>
          </a:prstGeom>
          <a:noFill/>
        </p:spPr>
        <p:txBody>
          <a:bodyPr wrap="square" rtlCol="0">
            <a:spAutoFit/>
          </a:bodyPr>
          <a:lstStyle/>
          <a:p>
            <a:pPr marL="342900" marR="0" lvl="0" indent="-342900" algn="l" defTabSz="4572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GB" sz="2400" b="0" i="0" u="none" strike="noStrike" kern="1200" cap="none" spc="0" normalizeH="0" baseline="0" noProof="0">
                <a:ln>
                  <a:noFill/>
                </a:ln>
                <a:solidFill>
                  <a:prstClr val="black"/>
                </a:solidFill>
                <a:effectLst/>
                <a:uLnTx/>
                <a:uFillTx/>
                <a:latin typeface="Gill Sans MT" panose="020B0502020104020203"/>
                <a:ea typeface="+mn-ea"/>
                <a:cs typeface="+mn-cs"/>
              </a:rPr>
              <a:t>Ambitious vocabulary </a:t>
            </a:r>
          </a:p>
          <a:p>
            <a:pPr marL="342900" marR="0" lvl="0" indent="-342900" algn="l" defTabSz="4572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GB" sz="2400" b="0" i="0" u="none" strike="noStrike" kern="1200" cap="none" spc="0" normalizeH="0" baseline="0" noProof="0">
                <a:ln>
                  <a:noFill/>
                </a:ln>
                <a:solidFill>
                  <a:prstClr val="black"/>
                </a:solidFill>
                <a:effectLst/>
                <a:uLnTx/>
                <a:uFillTx/>
                <a:latin typeface="Gill Sans MT" panose="020B0502020104020203"/>
                <a:ea typeface="+mn-ea"/>
                <a:cs typeface="+mn-cs"/>
              </a:rPr>
              <a:t>Ambitious punctuation </a:t>
            </a:r>
          </a:p>
          <a:p>
            <a:pPr marL="342900" marR="0" lvl="0" indent="-342900" algn="l" defTabSz="4572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GB" sz="2400" b="0" i="0" u="none" strike="noStrike" kern="1200" cap="none" spc="0" normalizeH="0" baseline="0" noProof="0">
                <a:ln>
                  <a:noFill/>
                </a:ln>
                <a:solidFill>
                  <a:prstClr val="black"/>
                </a:solidFill>
                <a:effectLst/>
                <a:uLnTx/>
                <a:uFillTx/>
                <a:latin typeface="Gill Sans MT" panose="020B0502020104020203"/>
                <a:ea typeface="+mn-ea"/>
                <a:cs typeface="+mn-cs"/>
              </a:rPr>
              <a:t>Proofread – check grammar</a:t>
            </a:r>
          </a:p>
        </p:txBody>
      </p:sp>
      <p:sp>
        <p:nvSpPr>
          <p:cNvPr id="8" name="TextBox 7">
            <a:extLst>
              <a:ext uri="{FF2B5EF4-FFF2-40B4-BE49-F238E27FC236}">
                <a16:creationId xmlns:a16="http://schemas.microsoft.com/office/drawing/2014/main" id="{1314A9C8-8170-3413-B877-EE150D040B72}"/>
              </a:ext>
            </a:extLst>
          </p:cNvPr>
          <p:cNvSpPr txBox="1"/>
          <p:nvPr/>
        </p:nvSpPr>
        <p:spPr>
          <a:xfrm>
            <a:off x="8326539" y="5116115"/>
            <a:ext cx="3327503" cy="1200329"/>
          </a:xfrm>
          <a:prstGeom prst="rect">
            <a:avLst/>
          </a:prstGeom>
          <a:noFill/>
        </p:spPr>
        <p:txBody>
          <a:bodyPr wrap="square" rtlCol="0">
            <a:spAutoFit/>
          </a:bodyPr>
          <a:lstStyle/>
          <a:p>
            <a:pPr marL="342900" marR="0" lvl="0" indent="-342900" algn="l" defTabSz="4572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GB" sz="2400" b="0" i="0" u="none" strike="noStrike" kern="1200" cap="none" spc="0" normalizeH="0" baseline="0" noProof="0">
                <a:ln>
                  <a:noFill/>
                </a:ln>
                <a:solidFill>
                  <a:prstClr val="black"/>
                </a:solidFill>
                <a:effectLst/>
                <a:uLnTx/>
                <a:uFillTx/>
                <a:latin typeface="Gill Sans MT" panose="020B0502020104020203"/>
                <a:ea typeface="+mn-ea"/>
                <a:cs typeface="+mn-cs"/>
              </a:rPr>
              <a:t>Sensory language </a:t>
            </a:r>
          </a:p>
          <a:p>
            <a:pPr marL="342900" marR="0" lvl="0" indent="-342900" algn="l" defTabSz="4572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GB" sz="2400" b="0" i="0" u="none" strike="noStrike" kern="1200" cap="none" spc="0" normalizeH="0" baseline="0" noProof="0">
                <a:ln>
                  <a:noFill/>
                </a:ln>
                <a:solidFill>
                  <a:prstClr val="black"/>
                </a:solidFill>
                <a:effectLst/>
                <a:uLnTx/>
                <a:uFillTx/>
                <a:latin typeface="Gill Sans MT" panose="020B0502020104020203"/>
                <a:ea typeface="+mn-ea"/>
                <a:cs typeface="+mn-cs"/>
              </a:rPr>
              <a:t>Use personification </a:t>
            </a:r>
          </a:p>
          <a:p>
            <a:pPr marL="342900" marR="0" lvl="0" indent="-342900" algn="l" defTabSz="4572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GB" sz="2400" b="0" i="0" u="none" strike="noStrike" kern="1200" cap="none" spc="0" normalizeH="0" baseline="0" noProof="0">
                <a:ln>
                  <a:noFill/>
                </a:ln>
                <a:solidFill>
                  <a:prstClr val="black"/>
                </a:solidFill>
                <a:effectLst/>
                <a:uLnTx/>
                <a:uFillTx/>
                <a:latin typeface="Gill Sans MT" panose="020B0502020104020203"/>
                <a:ea typeface="+mn-ea"/>
                <a:cs typeface="+mn-cs"/>
              </a:rPr>
              <a:t>Describe movements</a:t>
            </a:r>
          </a:p>
        </p:txBody>
      </p:sp>
      <p:pic>
        <p:nvPicPr>
          <p:cNvPr id="10" name="Online Media 9" title="15 Minute Timer">
            <a:hlinkClick r:id="" action="ppaction://media"/>
            <a:extLst>
              <a:ext uri="{FF2B5EF4-FFF2-40B4-BE49-F238E27FC236}">
                <a16:creationId xmlns:a16="http://schemas.microsoft.com/office/drawing/2014/main" id="{D52FC0C0-2A51-7D78-89BE-7B906DD277A9}"/>
              </a:ext>
            </a:extLst>
          </p:cNvPr>
          <p:cNvPicPr>
            <a:picLocks noRot="1" noChangeAspect="1"/>
          </p:cNvPicPr>
          <p:nvPr>
            <a:videoFile r:link="rId1"/>
          </p:nvPr>
        </p:nvPicPr>
        <p:blipFill>
          <a:blip r:embed="rId4"/>
          <a:stretch>
            <a:fillRect/>
          </a:stretch>
        </p:blipFill>
        <p:spPr>
          <a:xfrm>
            <a:off x="1133564" y="3547286"/>
            <a:ext cx="2251602" cy="1271161"/>
          </a:xfrm>
          <a:prstGeom prst="rect">
            <a:avLst/>
          </a:prstGeom>
        </p:spPr>
      </p:pic>
      <p:pic>
        <p:nvPicPr>
          <p:cNvPr id="2" name="Picture 1">
            <a:extLst>
              <a:ext uri="{FF2B5EF4-FFF2-40B4-BE49-F238E27FC236}">
                <a16:creationId xmlns:a16="http://schemas.microsoft.com/office/drawing/2014/main" id="{A916577D-B94C-714D-349D-1011DDF576AA}"/>
              </a:ext>
            </a:extLst>
          </p:cNvPr>
          <p:cNvPicPr>
            <a:picLocks noChangeAspect="1"/>
          </p:cNvPicPr>
          <p:nvPr/>
        </p:nvPicPr>
        <p:blipFill>
          <a:blip r:embed="rId5"/>
          <a:stretch>
            <a:fillRect/>
          </a:stretch>
        </p:blipFill>
        <p:spPr>
          <a:xfrm>
            <a:off x="673963" y="390738"/>
            <a:ext cx="4370704" cy="2803405"/>
          </a:xfrm>
          <a:prstGeom prst="rect">
            <a:avLst/>
          </a:prstGeom>
        </p:spPr>
      </p:pic>
      <p:pic>
        <p:nvPicPr>
          <p:cNvPr id="3" name="Picture 2">
            <a:extLst>
              <a:ext uri="{FF2B5EF4-FFF2-40B4-BE49-F238E27FC236}">
                <a16:creationId xmlns:a16="http://schemas.microsoft.com/office/drawing/2014/main" id="{77629382-7FE3-68C3-E47C-9A8BC99BDB74}"/>
              </a:ext>
            </a:extLst>
          </p:cNvPr>
          <p:cNvPicPr>
            <a:picLocks noChangeAspect="1"/>
          </p:cNvPicPr>
          <p:nvPr/>
        </p:nvPicPr>
        <p:blipFill>
          <a:blip r:embed="rId6"/>
          <a:stretch>
            <a:fillRect/>
          </a:stretch>
        </p:blipFill>
        <p:spPr>
          <a:xfrm>
            <a:off x="5279360" y="164438"/>
            <a:ext cx="2718362" cy="3166309"/>
          </a:xfrm>
          <a:prstGeom prst="rect">
            <a:avLst/>
          </a:prstGeom>
        </p:spPr>
      </p:pic>
      <p:sp>
        <p:nvSpPr>
          <p:cNvPr id="11" name="TextBox 10">
            <a:extLst>
              <a:ext uri="{FF2B5EF4-FFF2-40B4-BE49-F238E27FC236}">
                <a16:creationId xmlns:a16="http://schemas.microsoft.com/office/drawing/2014/main" id="{581904B1-8263-EDAA-3303-73CEFE6F6150}"/>
              </a:ext>
            </a:extLst>
          </p:cNvPr>
          <p:cNvSpPr txBox="1"/>
          <p:nvPr/>
        </p:nvSpPr>
        <p:spPr>
          <a:xfrm>
            <a:off x="8232416" y="301043"/>
            <a:ext cx="3421626" cy="289310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Gill Sans MT" panose="020B0502020104020203"/>
                <a:ea typeface="+mn-ea"/>
                <a:cs typeface="+mn-cs"/>
              </a:rPr>
              <a:t>The old piano crouches in the shadowy corner of the attic. Its once-polished mahogany body now dulled to a weary, reddish-brown by years of dust and neglect. Cobwebs cling to its edges like lace. Its lid sits slightly open, as though caught mid-breath, and the faint glow of the single bulb above casts a weary shimmer across its carved frame. Dust lies thick across its keys like a blanket protecting a child. Sitting amid cluttered boxes and childhood relics, it waits for someone to lift the dust, strike a key, and breathe life back into its forgotten song.</a:t>
            </a:r>
          </a:p>
        </p:txBody>
      </p:sp>
    </p:spTree>
    <p:extLst>
      <p:ext uri="{BB962C8B-B14F-4D97-AF65-F5344CB8AC3E}">
        <p14:creationId xmlns:p14="http://schemas.microsoft.com/office/powerpoint/2010/main" val="3805210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0"/>
                </p:tgtEl>
              </p:cMediaNode>
            </p:video>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14DDFE4-65B6-01DC-9BD5-D3201DBF1994}"/>
              </a:ext>
            </a:extLst>
          </p:cNvPr>
          <p:cNvSpPr txBox="1"/>
          <p:nvPr/>
        </p:nvSpPr>
        <p:spPr>
          <a:xfrm>
            <a:off x="1292087" y="248478"/>
            <a:ext cx="10048461" cy="175432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3600" b="1" i="0" u="sng" strike="noStrike" kern="1200" cap="none" spc="0" normalizeH="0" baseline="0" noProof="0">
                <a:ln>
                  <a:noFill/>
                </a:ln>
                <a:solidFill>
                  <a:prstClr val="black"/>
                </a:solidFill>
                <a:effectLst/>
                <a:uLnTx/>
                <a:uFillTx/>
                <a:latin typeface="Gill Sans MT" panose="020B0502020104020203"/>
                <a:ea typeface="+mn-ea"/>
                <a:cs typeface="+mn-cs"/>
              </a:rPr>
              <a:t>Monday 29</a:t>
            </a:r>
            <a:r>
              <a:rPr kumimoji="0" lang="en-GB" sz="3600" b="1" i="0" u="sng" strike="noStrike" kern="1200" cap="none" spc="0" normalizeH="0" baseline="30000" noProof="0">
                <a:ln>
                  <a:noFill/>
                </a:ln>
                <a:solidFill>
                  <a:prstClr val="black"/>
                </a:solidFill>
                <a:effectLst/>
                <a:uLnTx/>
                <a:uFillTx/>
                <a:latin typeface="Gill Sans MT" panose="020B0502020104020203"/>
                <a:ea typeface="+mn-ea"/>
                <a:cs typeface="+mn-cs"/>
              </a:rPr>
              <a:t>th</a:t>
            </a:r>
            <a:r>
              <a:rPr kumimoji="0" lang="en-GB" sz="3600" b="1" i="0" u="sng" strike="noStrike" kern="1200" cap="none" spc="0" normalizeH="0" baseline="0" noProof="0">
                <a:ln>
                  <a:noFill/>
                </a:ln>
                <a:solidFill>
                  <a:prstClr val="black"/>
                </a:solidFill>
                <a:effectLst/>
                <a:uLnTx/>
                <a:uFillTx/>
                <a:latin typeface="Gill Sans MT" panose="020B0502020104020203"/>
                <a:ea typeface="+mn-ea"/>
                <a:cs typeface="+mn-cs"/>
              </a:rPr>
              <a:t> September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3600" b="1" i="0" u="sng" strike="noStrike" kern="1200" cap="none" spc="0" normalizeH="0" baseline="0" noProof="0">
              <a:ln>
                <a:noFill/>
              </a:ln>
              <a:solidFill>
                <a:prstClr val="black"/>
              </a:solidFill>
              <a:effectLst/>
              <a:uLnTx/>
              <a:uFillTx/>
              <a:latin typeface="Gill Sans MT" panose="020B0502020104020203"/>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3600" b="1" i="0" u="sng" strike="noStrike" kern="1200" cap="none" spc="0" normalizeH="0" baseline="0" noProof="0">
                <a:ln>
                  <a:noFill/>
                </a:ln>
                <a:solidFill>
                  <a:prstClr val="black"/>
                </a:solidFill>
                <a:effectLst/>
                <a:uLnTx/>
                <a:uFillTx/>
                <a:latin typeface="Gill Sans MT" panose="020B0502020104020203"/>
                <a:ea typeface="+mn-ea"/>
                <a:cs typeface="+mn-cs"/>
              </a:rPr>
              <a:t>Descriptive Writing: Zoom Out </a:t>
            </a:r>
          </a:p>
        </p:txBody>
      </p:sp>
      <p:graphicFrame>
        <p:nvGraphicFramePr>
          <p:cNvPr id="3" name="Table 2">
            <a:extLst>
              <a:ext uri="{FF2B5EF4-FFF2-40B4-BE49-F238E27FC236}">
                <a16:creationId xmlns:a16="http://schemas.microsoft.com/office/drawing/2014/main" id="{0898A5F1-2B05-DB1B-5BA1-038CDD6488CF}"/>
              </a:ext>
            </a:extLst>
          </p:cNvPr>
          <p:cNvGraphicFramePr>
            <a:graphicFrameLocks noGrp="1"/>
          </p:cNvGraphicFramePr>
          <p:nvPr/>
        </p:nvGraphicFramePr>
        <p:xfrm>
          <a:off x="1099654" y="2440058"/>
          <a:ext cx="10578826" cy="3907717"/>
        </p:xfrm>
        <a:graphic>
          <a:graphicData uri="http://schemas.openxmlformats.org/drawingml/2006/table">
            <a:tbl>
              <a:tblPr firstRow="1" bandRow="1">
                <a:tableStyleId>{5C22544A-7EE6-4342-B048-85BDC9FD1C3A}</a:tableStyleId>
              </a:tblPr>
              <a:tblGrid>
                <a:gridCol w="10578826">
                  <a:extLst>
                    <a:ext uri="{9D8B030D-6E8A-4147-A177-3AD203B41FA5}">
                      <a16:colId xmlns:a16="http://schemas.microsoft.com/office/drawing/2014/main" val="1204508309"/>
                    </a:ext>
                  </a:extLst>
                </a:gridCol>
              </a:tblGrid>
              <a:tr h="389630">
                <a:tc>
                  <a:txBody>
                    <a:bodyPr/>
                    <a:lstStyle/>
                    <a:p>
                      <a:pPr lvl="0">
                        <a:buNone/>
                      </a:pPr>
                      <a:r>
                        <a:rPr lang="en-GB" sz="2000"/>
                        <a:t>Do Now:  An Inspector Calls Retrieval</a:t>
                      </a:r>
                    </a:p>
                  </a:txBody>
                  <a:tcPr>
                    <a:solidFill>
                      <a:schemeClr val="tx1"/>
                    </a:solidFill>
                  </a:tcPr>
                </a:tc>
                <a:extLst>
                  <a:ext uri="{0D108BD9-81ED-4DB2-BD59-A6C34878D82A}">
                    <a16:rowId xmlns:a16="http://schemas.microsoft.com/office/drawing/2014/main" val="43761822"/>
                  </a:ext>
                </a:extLst>
              </a:tr>
              <a:tr h="3511477">
                <a:tc>
                  <a:txBody>
                    <a:bodyPr/>
                    <a:lstStyle/>
                    <a:p>
                      <a:pPr marL="514350" indent="-514350">
                        <a:buFont typeface="+mj-lt"/>
                        <a:buAutoNum type="arabicPeriod"/>
                      </a:pPr>
                      <a:r>
                        <a:rPr lang="en-GB" sz="2800"/>
                        <a:t>In what year is </a:t>
                      </a:r>
                      <a:r>
                        <a:rPr lang="en-GB" sz="2800" i="1"/>
                        <a:t>An Inspector Calls</a:t>
                      </a:r>
                      <a:r>
                        <a:rPr lang="en-GB" sz="2800"/>
                        <a:t> set, what year was it written?</a:t>
                      </a:r>
                    </a:p>
                    <a:p>
                      <a:pPr marL="514350" indent="-514350">
                        <a:buFont typeface="+mj-lt"/>
                        <a:buAutoNum type="arabicPeriod"/>
                      </a:pPr>
                      <a:r>
                        <a:rPr lang="en-GB" sz="2800"/>
                        <a:t>The Inspector is Priestley’s ‘mouthpiece’ – what does this mean?</a:t>
                      </a:r>
                    </a:p>
                    <a:p>
                      <a:pPr marL="514350" indent="-514350">
                        <a:buFont typeface="+mj-lt"/>
                        <a:buAutoNum type="arabicPeriod"/>
                      </a:pPr>
                      <a:r>
                        <a:rPr lang="en-GB" sz="2800"/>
                        <a:t>Recall one quotation from the Inspector’s final speech to the Birling’s in Act Three. </a:t>
                      </a:r>
                    </a:p>
                    <a:p>
                      <a:pPr marL="514350" indent="-514350">
                        <a:buFont typeface="+mj-lt"/>
                        <a:buAutoNum type="arabicPeriod"/>
                      </a:pPr>
                      <a:r>
                        <a:rPr lang="en-GB" sz="2800"/>
                        <a:t>Recall one quotation from Mr or Mrs Birling that shows their disdain (disregard and hatred) for the working classes. </a:t>
                      </a:r>
                    </a:p>
                    <a:p>
                      <a:pPr marL="514350" marR="0" lvl="0" indent="-514350" algn="l" defTabSz="914400" rtl="0" eaLnBrk="1" fontAlgn="auto" latinLnBrk="0" hangingPunct="1">
                        <a:lnSpc>
                          <a:spcPct val="100000"/>
                        </a:lnSpc>
                        <a:spcBef>
                          <a:spcPts val="0"/>
                        </a:spcBef>
                        <a:spcAft>
                          <a:spcPts val="0"/>
                        </a:spcAft>
                        <a:buClrTx/>
                        <a:buSzTx/>
                        <a:buFont typeface="+mj-lt"/>
                        <a:buAutoNum type="arabicPeriod"/>
                        <a:tabLst/>
                        <a:defRPr/>
                      </a:pPr>
                      <a:r>
                        <a:rPr lang="en-GB" sz="2800"/>
                        <a:t>Copy and complete the quotation said by Sheila, to Gerald:  ‘You were the wonderful _____ Prince. You must have ______ it.’</a:t>
                      </a:r>
                    </a:p>
                  </a:txBody>
                  <a:tcPr>
                    <a:solidFill>
                      <a:schemeClr val="tx2">
                        <a:lumMod val="40000"/>
                        <a:lumOff val="60000"/>
                      </a:schemeClr>
                    </a:solidFill>
                  </a:tcPr>
                </a:tc>
                <a:extLst>
                  <a:ext uri="{0D108BD9-81ED-4DB2-BD59-A6C34878D82A}">
                    <a16:rowId xmlns:a16="http://schemas.microsoft.com/office/drawing/2014/main" val="701472924"/>
                  </a:ext>
                </a:extLst>
              </a:tr>
            </a:tbl>
          </a:graphicData>
        </a:graphic>
      </p:graphicFrame>
    </p:spTree>
    <p:extLst>
      <p:ext uri="{BB962C8B-B14F-4D97-AF65-F5344CB8AC3E}">
        <p14:creationId xmlns:p14="http://schemas.microsoft.com/office/powerpoint/2010/main" val="1080489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594B5B08-AA95-78FD-6F22-D1C6903C86F6}"/>
              </a:ext>
            </a:extLst>
          </p:cNvPr>
          <p:cNvGraphicFramePr>
            <a:graphicFrameLocks noGrp="1"/>
          </p:cNvGraphicFramePr>
          <p:nvPr/>
        </p:nvGraphicFramePr>
        <p:xfrm>
          <a:off x="1089715" y="339918"/>
          <a:ext cx="5360781" cy="6178164"/>
        </p:xfrm>
        <a:graphic>
          <a:graphicData uri="http://schemas.openxmlformats.org/drawingml/2006/table">
            <a:tbl>
              <a:tblPr firstRow="1" bandRow="1">
                <a:tableStyleId>{5C22544A-7EE6-4342-B048-85BDC9FD1C3A}</a:tableStyleId>
              </a:tblPr>
              <a:tblGrid>
                <a:gridCol w="5360781">
                  <a:extLst>
                    <a:ext uri="{9D8B030D-6E8A-4147-A177-3AD203B41FA5}">
                      <a16:colId xmlns:a16="http://schemas.microsoft.com/office/drawing/2014/main" val="1204508309"/>
                    </a:ext>
                  </a:extLst>
                </a:gridCol>
              </a:tblGrid>
              <a:tr h="600324">
                <a:tc>
                  <a:txBody>
                    <a:bodyPr/>
                    <a:lstStyle/>
                    <a:p>
                      <a:pPr lvl="0">
                        <a:buNone/>
                      </a:pPr>
                      <a:r>
                        <a:rPr lang="en-GB" sz="1800"/>
                        <a:t>Do Now:  An Inspector Calls Retrieval</a:t>
                      </a:r>
                    </a:p>
                  </a:txBody>
                  <a:tcPr>
                    <a:solidFill>
                      <a:schemeClr val="tx1"/>
                    </a:solidFill>
                  </a:tcPr>
                </a:tc>
                <a:extLst>
                  <a:ext uri="{0D108BD9-81ED-4DB2-BD59-A6C34878D82A}">
                    <a16:rowId xmlns:a16="http://schemas.microsoft.com/office/drawing/2014/main" val="43761822"/>
                  </a:ext>
                </a:extLst>
              </a:tr>
              <a:tr h="5320068">
                <a:tc>
                  <a:txBody>
                    <a:bodyPr/>
                    <a:lstStyle/>
                    <a:p>
                      <a:pPr marL="514350" indent="-514350">
                        <a:buFont typeface="+mj-lt"/>
                        <a:buAutoNum type="arabicPeriod"/>
                      </a:pPr>
                      <a:r>
                        <a:rPr lang="en-GB" sz="2400"/>
                        <a:t>In what year is </a:t>
                      </a:r>
                      <a:r>
                        <a:rPr lang="en-GB" sz="2400" i="1"/>
                        <a:t>An Inspector Calls</a:t>
                      </a:r>
                      <a:r>
                        <a:rPr lang="en-GB" sz="2400"/>
                        <a:t> set, what year was it written?</a:t>
                      </a:r>
                    </a:p>
                    <a:p>
                      <a:pPr marL="514350" indent="-514350">
                        <a:buFont typeface="+mj-lt"/>
                        <a:buAutoNum type="arabicPeriod"/>
                      </a:pPr>
                      <a:r>
                        <a:rPr lang="en-GB" sz="2400"/>
                        <a:t>The Inspector is Priestley’s ‘mouthpiece’ – what does this mean?</a:t>
                      </a:r>
                    </a:p>
                    <a:p>
                      <a:pPr marL="514350" indent="-514350">
                        <a:buFont typeface="+mj-lt"/>
                        <a:buAutoNum type="arabicPeriod"/>
                      </a:pPr>
                      <a:r>
                        <a:rPr lang="en-GB" sz="2400"/>
                        <a:t>Recall one quotation from the Inspector’s final speech to the Birling’s in Act Three. </a:t>
                      </a:r>
                    </a:p>
                    <a:p>
                      <a:pPr marL="514350" indent="-514350">
                        <a:buFont typeface="+mj-lt"/>
                        <a:buAutoNum type="arabicPeriod"/>
                      </a:pPr>
                      <a:r>
                        <a:rPr lang="en-GB" sz="2400"/>
                        <a:t>Recall one quotation from Mr or Mrs Birling that shows their disdain (disregard and hatred) for the working classes. </a:t>
                      </a:r>
                    </a:p>
                    <a:p>
                      <a:pPr marL="514350" marR="0" lvl="0" indent="-514350" algn="l" defTabSz="914400" rtl="0" eaLnBrk="1" fontAlgn="auto" latinLnBrk="0" hangingPunct="1">
                        <a:lnSpc>
                          <a:spcPct val="100000"/>
                        </a:lnSpc>
                        <a:spcBef>
                          <a:spcPts val="0"/>
                        </a:spcBef>
                        <a:spcAft>
                          <a:spcPts val="0"/>
                        </a:spcAft>
                        <a:buClrTx/>
                        <a:buSzTx/>
                        <a:buFont typeface="+mj-lt"/>
                        <a:buAutoNum type="arabicPeriod"/>
                        <a:tabLst/>
                        <a:defRPr/>
                      </a:pPr>
                      <a:r>
                        <a:rPr lang="en-GB" sz="2400"/>
                        <a:t>Copy and complete the quotation said by Sheila, to Gerald:  ‘You were the wonderful _____ Prince. You must have ______ it.’</a:t>
                      </a:r>
                    </a:p>
                  </a:txBody>
                  <a:tcPr>
                    <a:solidFill>
                      <a:schemeClr val="tx2">
                        <a:lumMod val="40000"/>
                        <a:lumOff val="60000"/>
                      </a:schemeClr>
                    </a:solidFill>
                  </a:tcPr>
                </a:tc>
                <a:extLst>
                  <a:ext uri="{0D108BD9-81ED-4DB2-BD59-A6C34878D82A}">
                    <a16:rowId xmlns:a16="http://schemas.microsoft.com/office/drawing/2014/main" val="701472924"/>
                  </a:ext>
                </a:extLst>
              </a:tr>
            </a:tbl>
          </a:graphicData>
        </a:graphic>
      </p:graphicFrame>
      <p:graphicFrame>
        <p:nvGraphicFramePr>
          <p:cNvPr id="3" name="Table 2">
            <a:extLst>
              <a:ext uri="{FF2B5EF4-FFF2-40B4-BE49-F238E27FC236}">
                <a16:creationId xmlns:a16="http://schemas.microsoft.com/office/drawing/2014/main" id="{61CDB962-236E-B1CA-EC76-DFDE31CE46D1}"/>
              </a:ext>
            </a:extLst>
          </p:cNvPr>
          <p:cNvGraphicFramePr>
            <a:graphicFrameLocks noGrp="1"/>
          </p:cNvGraphicFramePr>
          <p:nvPr/>
        </p:nvGraphicFramePr>
        <p:xfrm>
          <a:off x="6450496" y="339918"/>
          <a:ext cx="5360781" cy="6178164"/>
        </p:xfrm>
        <a:graphic>
          <a:graphicData uri="http://schemas.openxmlformats.org/drawingml/2006/table">
            <a:tbl>
              <a:tblPr firstRow="1" bandRow="1">
                <a:tableStyleId>{5C22544A-7EE6-4342-B048-85BDC9FD1C3A}</a:tableStyleId>
              </a:tblPr>
              <a:tblGrid>
                <a:gridCol w="5360781">
                  <a:extLst>
                    <a:ext uri="{9D8B030D-6E8A-4147-A177-3AD203B41FA5}">
                      <a16:colId xmlns:a16="http://schemas.microsoft.com/office/drawing/2014/main" val="1204508309"/>
                    </a:ext>
                  </a:extLst>
                </a:gridCol>
              </a:tblGrid>
              <a:tr h="600324">
                <a:tc>
                  <a:txBody>
                    <a:bodyPr/>
                    <a:lstStyle/>
                    <a:p>
                      <a:pPr lvl="0">
                        <a:buNone/>
                      </a:pPr>
                      <a:r>
                        <a:rPr lang="en-GB" sz="1800"/>
                        <a:t>CHECK AND CORRECT IN GREEN PEN </a:t>
                      </a:r>
                    </a:p>
                  </a:txBody>
                  <a:tcPr>
                    <a:solidFill>
                      <a:schemeClr val="tx1"/>
                    </a:solidFill>
                  </a:tcPr>
                </a:tc>
                <a:extLst>
                  <a:ext uri="{0D108BD9-81ED-4DB2-BD59-A6C34878D82A}">
                    <a16:rowId xmlns:a16="http://schemas.microsoft.com/office/drawing/2014/main" val="43761822"/>
                  </a:ext>
                </a:extLst>
              </a:tr>
              <a:tr h="5320068">
                <a:tc>
                  <a:txBody>
                    <a:bodyPr/>
                    <a:lstStyle/>
                    <a:p>
                      <a:pPr marL="514350" indent="-514350">
                        <a:buFont typeface="+mj-lt"/>
                        <a:buAutoNum type="arabicPeriod"/>
                      </a:pPr>
                      <a:r>
                        <a:rPr lang="en-GB" sz="2400"/>
                        <a:t>Set in 1912, written in 1945. </a:t>
                      </a:r>
                    </a:p>
                    <a:p>
                      <a:pPr marL="514350" indent="-514350">
                        <a:buFont typeface="+mj-lt"/>
                        <a:buAutoNum type="arabicPeriod"/>
                      </a:pPr>
                      <a:endParaRPr lang="en-GB" sz="2400"/>
                    </a:p>
                    <a:p>
                      <a:pPr marL="514350" indent="-514350">
                        <a:buFont typeface="+mj-lt"/>
                        <a:buAutoNum type="arabicPeriod"/>
                      </a:pPr>
                      <a:r>
                        <a:rPr lang="en-GB" sz="2400"/>
                        <a:t>This means that Priestley delivers his political message through the character of the Inspector. </a:t>
                      </a:r>
                    </a:p>
                    <a:p>
                      <a:pPr marL="514350" indent="-514350">
                        <a:buFont typeface="+mj-lt"/>
                        <a:buAutoNum type="arabicPeriod"/>
                      </a:pPr>
                      <a:endParaRPr lang="en-GB" sz="2400"/>
                    </a:p>
                    <a:p>
                      <a:pPr marL="514350" indent="-514350">
                        <a:buFont typeface="+mj-lt"/>
                        <a:buAutoNum type="arabicPeriod"/>
                      </a:pPr>
                      <a:r>
                        <a:rPr lang="en-GB" sz="2400"/>
                        <a:t>‘fire and blood and anguish’, ‘millions and millions and millions of John Smiths and Eva Smiths.’ </a:t>
                      </a:r>
                    </a:p>
                    <a:p>
                      <a:pPr marL="514350" indent="-514350">
                        <a:buFont typeface="+mj-lt"/>
                        <a:buAutoNum type="arabicPeriod"/>
                      </a:pPr>
                      <a:endParaRPr lang="en-GB" sz="2400"/>
                    </a:p>
                    <a:p>
                      <a:pPr marL="514350" indent="-514350">
                        <a:buFont typeface="+mj-lt"/>
                        <a:buAutoNum type="arabicPeriod"/>
                      </a:pPr>
                      <a:r>
                        <a:rPr lang="en-GB" sz="2400"/>
                        <a:t>‘Girls of that class’, ‘ a girl of that sort’, ‘soon be asking for the world’</a:t>
                      </a:r>
                    </a:p>
                    <a:p>
                      <a:pPr marL="514350" indent="-514350">
                        <a:buFont typeface="+mj-lt"/>
                        <a:buAutoNum type="arabicPeriod"/>
                      </a:pPr>
                      <a:endParaRPr lang="en-GB" sz="2400"/>
                    </a:p>
                    <a:p>
                      <a:pPr marL="514350" indent="-514350">
                        <a:buFont typeface="+mj-lt"/>
                        <a:buAutoNum type="arabicPeriod"/>
                      </a:pPr>
                      <a:r>
                        <a:rPr lang="en-GB" sz="2400"/>
                        <a:t>‘You were the wonderful </a:t>
                      </a:r>
                      <a:r>
                        <a:rPr lang="en-GB" sz="2400">
                          <a:highlight>
                            <a:srgbClr val="FFFF00"/>
                          </a:highlight>
                        </a:rPr>
                        <a:t>fairy</a:t>
                      </a:r>
                      <a:r>
                        <a:rPr lang="en-GB" sz="2400"/>
                        <a:t> Prince. You must have </a:t>
                      </a:r>
                      <a:r>
                        <a:rPr lang="en-GB" sz="2400">
                          <a:highlight>
                            <a:srgbClr val="FFFF00"/>
                          </a:highlight>
                        </a:rPr>
                        <a:t>adored</a:t>
                      </a:r>
                      <a:r>
                        <a:rPr lang="en-GB" sz="2400"/>
                        <a:t> it.’ </a:t>
                      </a:r>
                    </a:p>
                  </a:txBody>
                  <a:tcPr>
                    <a:solidFill>
                      <a:schemeClr val="tx2">
                        <a:lumMod val="40000"/>
                        <a:lumOff val="60000"/>
                      </a:schemeClr>
                    </a:solidFill>
                  </a:tcPr>
                </a:tc>
                <a:extLst>
                  <a:ext uri="{0D108BD9-81ED-4DB2-BD59-A6C34878D82A}">
                    <a16:rowId xmlns:a16="http://schemas.microsoft.com/office/drawing/2014/main" val="701472924"/>
                  </a:ext>
                </a:extLst>
              </a:tr>
            </a:tbl>
          </a:graphicData>
        </a:graphic>
      </p:graphicFrame>
      <p:sp>
        <p:nvSpPr>
          <p:cNvPr id="4" name="Rectangle 3">
            <a:extLst>
              <a:ext uri="{FF2B5EF4-FFF2-40B4-BE49-F238E27FC236}">
                <a16:creationId xmlns:a16="http://schemas.microsoft.com/office/drawing/2014/main" id="{0ABE3058-53A2-DC6C-309B-072698119C95}"/>
              </a:ext>
            </a:extLst>
          </p:cNvPr>
          <p:cNvSpPr/>
          <p:nvPr/>
        </p:nvSpPr>
        <p:spPr>
          <a:xfrm>
            <a:off x="6517158" y="1051191"/>
            <a:ext cx="4823962" cy="478411"/>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5" name="Rectangle 4">
            <a:extLst>
              <a:ext uri="{FF2B5EF4-FFF2-40B4-BE49-F238E27FC236}">
                <a16:creationId xmlns:a16="http://schemas.microsoft.com/office/drawing/2014/main" id="{E4415410-50DB-C5B8-E0C6-B70BCDC017DE}"/>
              </a:ext>
            </a:extLst>
          </p:cNvPr>
          <p:cNvSpPr/>
          <p:nvPr/>
        </p:nvSpPr>
        <p:spPr>
          <a:xfrm>
            <a:off x="6450495" y="1531070"/>
            <a:ext cx="5257801" cy="1344105"/>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6" name="Rectangle 5">
            <a:extLst>
              <a:ext uri="{FF2B5EF4-FFF2-40B4-BE49-F238E27FC236}">
                <a16:creationId xmlns:a16="http://schemas.microsoft.com/office/drawing/2014/main" id="{26D3A005-E8D1-22FD-B4E1-8B7AA8378B96}"/>
              </a:ext>
            </a:extLst>
          </p:cNvPr>
          <p:cNvSpPr/>
          <p:nvPr/>
        </p:nvSpPr>
        <p:spPr>
          <a:xfrm>
            <a:off x="6517158" y="3161415"/>
            <a:ext cx="5191138" cy="1102472"/>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7" name="Rectangle 6">
            <a:extLst>
              <a:ext uri="{FF2B5EF4-FFF2-40B4-BE49-F238E27FC236}">
                <a16:creationId xmlns:a16="http://schemas.microsoft.com/office/drawing/2014/main" id="{E60A4097-95E4-CAB3-EE51-1BE6C724B6EB}"/>
              </a:ext>
            </a:extLst>
          </p:cNvPr>
          <p:cNvSpPr/>
          <p:nvPr/>
        </p:nvSpPr>
        <p:spPr>
          <a:xfrm>
            <a:off x="6470699" y="4612616"/>
            <a:ext cx="5191138" cy="784332"/>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8" name="Rectangle 7">
            <a:extLst>
              <a:ext uri="{FF2B5EF4-FFF2-40B4-BE49-F238E27FC236}">
                <a16:creationId xmlns:a16="http://schemas.microsoft.com/office/drawing/2014/main" id="{2CB917EF-CF8C-87DF-041C-08565030280B}"/>
              </a:ext>
            </a:extLst>
          </p:cNvPr>
          <p:cNvSpPr/>
          <p:nvPr/>
        </p:nvSpPr>
        <p:spPr>
          <a:xfrm>
            <a:off x="6501986" y="5561097"/>
            <a:ext cx="5257800" cy="956985"/>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Tree>
    <p:extLst>
      <p:ext uri="{BB962C8B-B14F-4D97-AF65-F5344CB8AC3E}">
        <p14:creationId xmlns:p14="http://schemas.microsoft.com/office/powerpoint/2010/main" val="1653767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xit" presetSubtype="0" fill="hold" grpId="0" nodeType="clickEffect">
                                  <p:stCondLst>
                                    <p:cond delay="0"/>
                                  </p:stCondLst>
                                  <p:childTnLst>
                                    <p:animEffect transition="out" filter="fade">
                                      <p:cBhvr>
                                        <p:cTn id="6" dur="1000"/>
                                        <p:tgtEl>
                                          <p:spTgt spid="4"/>
                                        </p:tgtEl>
                                      </p:cBhvr>
                                    </p:animEffect>
                                    <p:anim calcmode="lin" valueType="num">
                                      <p:cBhvr>
                                        <p:cTn id="7" dur="1000"/>
                                        <p:tgtEl>
                                          <p:spTgt spid="4"/>
                                        </p:tgtEl>
                                        <p:attrNameLst>
                                          <p:attrName>ppt_x</p:attrName>
                                        </p:attrNameLst>
                                      </p:cBhvr>
                                      <p:tavLst>
                                        <p:tav tm="0">
                                          <p:val>
                                            <p:strVal val="ppt_x"/>
                                          </p:val>
                                        </p:tav>
                                        <p:tav tm="100000">
                                          <p:val>
                                            <p:strVal val="ppt_x"/>
                                          </p:val>
                                        </p:tav>
                                      </p:tavLst>
                                    </p:anim>
                                    <p:anim calcmode="lin" valueType="num">
                                      <p:cBhvr>
                                        <p:cTn id="8" dur="1000"/>
                                        <p:tgtEl>
                                          <p:spTgt spid="4"/>
                                        </p:tgtEl>
                                        <p:attrNameLst>
                                          <p:attrName>ppt_y</p:attrName>
                                        </p:attrNameLst>
                                      </p:cBhvr>
                                      <p:tavLst>
                                        <p:tav tm="0">
                                          <p:val>
                                            <p:strVal val="ppt_y"/>
                                          </p:val>
                                        </p:tav>
                                        <p:tav tm="100000">
                                          <p:val>
                                            <p:strVal val="ppt_y+.1"/>
                                          </p:val>
                                        </p:tav>
                                      </p:tavLst>
                                    </p:anim>
                                    <p:set>
                                      <p:cBhvr>
                                        <p:cTn id="9" dur="1" fill="hold">
                                          <p:stCondLst>
                                            <p:cond delay="999"/>
                                          </p:stCondLst>
                                        </p:cTn>
                                        <p:tgtEl>
                                          <p:spTgt spid="4"/>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42" presetClass="exit" presetSubtype="0" fill="hold" grpId="0" nodeType="clickEffect">
                                  <p:stCondLst>
                                    <p:cond delay="0"/>
                                  </p:stCondLst>
                                  <p:childTnLst>
                                    <p:animEffect transition="out" filter="fade">
                                      <p:cBhvr>
                                        <p:cTn id="13" dur="1000"/>
                                        <p:tgtEl>
                                          <p:spTgt spid="5"/>
                                        </p:tgtEl>
                                      </p:cBhvr>
                                    </p:animEffect>
                                    <p:anim calcmode="lin" valueType="num">
                                      <p:cBhvr>
                                        <p:cTn id="14" dur="1000"/>
                                        <p:tgtEl>
                                          <p:spTgt spid="5"/>
                                        </p:tgtEl>
                                        <p:attrNameLst>
                                          <p:attrName>ppt_x</p:attrName>
                                        </p:attrNameLst>
                                      </p:cBhvr>
                                      <p:tavLst>
                                        <p:tav tm="0">
                                          <p:val>
                                            <p:strVal val="ppt_x"/>
                                          </p:val>
                                        </p:tav>
                                        <p:tav tm="100000">
                                          <p:val>
                                            <p:strVal val="ppt_x"/>
                                          </p:val>
                                        </p:tav>
                                      </p:tavLst>
                                    </p:anim>
                                    <p:anim calcmode="lin" valueType="num">
                                      <p:cBhvr>
                                        <p:cTn id="15" dur="1000"/>
                                        <p:tgtEl>
                                          <p:spTgt spid="5"/>
                                        </p:tgtEl>
                                        <p:attrNameLst>
                                          <p:attrName>ppt_y</p:attrName>
                                        </p:attrNameLst>
                                      </p:cBhvr>
                                      <p:tavLst>
                                        <p:tav tm="0">
                                          <p:val>
                                            <p:strVal val="ppt_y"/>
                                          </p:val>
                                        </p:tav>
                                        <p:tav tm="100000">
                                          <p:val>
                                            <p:strVal val="ppt_y+.1"/>
                                          </p:val>
                                        </p:tav>
                                      </p:tavLst>
                                    </p:anim>
                                    <p:set>
                                      <p:cBhvr>
                                        <p:cTn id="16" dur="1" fill="hold">
                                          <p:stCondLst>
                                            <p:cond delay="999"/>
                                          </p:stCondLst>
                                        </p:cTn>
                                        <p:tgtEl>
                                          <p:spTgt spid="5"/>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42" presetClass="exit" presetSubtype="0" fill="hold" grpId="0" nodeType="clickEffect">
                                  <p:stCondLst>
                                    <p:cond delay="0"/>
                                  </p:stCondLst>
                                  <p:childTnLst>
                                    <p:animEffect transition="out" filter="fade">
                                      <p:cBhvr>
                                        <p:cTn id="20" dur="1000"/>
                                        <p:tgtEl>
                                          <p:spTgt spid="6"/>
                                        </p:tgtEl>
                                      </p:cBhvr>
                                    </p:animEffect>
                                    <p:anim calcmode="lin" valueType="num">
                                      <p:cBhvr>
                                        <p:cTn id="21" dur="1000"/>
                                        <p:tgtEl>
                                          <p:spTgt spid="6"/>
                                        </p:tgtEl>
                                        <p:attrNameLst>
                                          <p:attrName>ppt_x</p:attrName>
                                        </p:attrNameLst>
                                      </p:cBhvr>
                                      <p:tavLst>
                                        <p:tav tm="0">
                                          <p:val>
                                            <p:strVal val="ppt_x"/>
                                          </p:val>
                                        </p:tav>
                                        <p:tav tm="100000">
                                          <p:val>
                                            <p:strVal val="ppt_x"/>
                                          </p:val>
                                        </p:tav>
                                      </p:tavLst>
                                    </p:anim>
                                    <p:anim calcmode="lin" valueType="num">
                                      <p:cBhvr>
                                        <p:cTn id="22" dur="1000"/>
                                        <p:tgtEl>
                                          <p:spTgt spid="6"/>
                                        </p:tgtEl>
                                        <p:attrNameLst>
                                          <p:attrName>ppt_y</p:attrName>
                                        </p:attrNameLst>
                                      </p:cBhvr>
                                      <p:tavLst>
                                        <p:tav tm="0">
                                          <p:val>
                                            <p:strVal val="ppt_y"/>
                                          </p:val>
                                        </p:tav>
                                        <p:tav tm="100000">
                                          <p:val>
                                            <p:strVal val="ppt_y+.1"/>
                                          </p:val>
                                        </p:tav>
                                      </p:tavLst>
                                    </p:anim>
                                    <p:set>
                                      <p:cBhvr>
                                        <p:cTn id="23" dur="1" fill="hold">
                                          <p:stCondLst>
                                            <p:cond delay="999"/>
                                          </p:stCondLst>
                                        </p:cTn>
                                        <p:tgtEl>
                                          <p:spTgt spid="6"/>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42" presetClass="exit" presetSubtype="0" fill="hold" grpId="0" nodeType="clickEffect">
                                  <p:stCondLst>
                                    <p:cond delay="0"/>
                                  </p:stCondLst>
                                  <p:childTnLst>
                                    <p:animEffect transition="out" filter="fade">
                                      <p:cBhvr>
                                        <p:cTn id="27" dur="1000"/>
                                        <p:tgtEl>
                                          <p:spTgt spid="7"/>
                                        </p:tgtEl>
                                      </p:cBhvr>
                                    </p:animEffect>
                                    <p:anim calcmode="lin" valueType="num">
                                      <p:cBhvr>
                                        <p:cTn id="28" dur="1000"/>
                                        <p:tgtEl>
                                          <p:spTgt spid="7"/>
                                        </p:tgtEl>
                                        <p:attrNameLst>
                                          <p:attrName>ppt_x</p:attrName>
                                        </p:attrNameLst>
                                      </p:cBhvr>
                                      <p:tavLst>
                                        <p:tav tm="0">
                                          <p:val>
                                            <p:strVal val="ppt_x"/>
                                          </p:val>
                                        </p:tav>
                                        <p:tav tm="100000">
                                          <p:val>
                                            <p:strVal val="ppt_x"/>
                                          </p:val>
                                        </p:tav>
                                      </p:tavLst>
                                    </p:anim>
                                    <p:anim calcmode="lin" valueType="num">
                                      <p:cBhvr>
                                        <p:cTn id="29" dur="1000"/>
                                        <p:tgtEl>
                                          <p:spTgt spid="7"/>
                                        </p:tgtEl>
                                        <p:attrNameLst>
                                          <p:attrName>ppt_y</p:attrName>
                                        </p:attrNameLst>
                                      </p:cBhvr>
                                      <p:tavLst>
                                        <p:tav tm="0">
                                          <p:val>
                                            <p:strVal val="ppt_y"/>
                                          </p:val>
                                        </p:tav>
                                        <p:tav tm="100000">
                                          <p:val>
                                            <p:strVal val="ppt_y+.1"/>
                                          </p:val>
                                        </p:tav>
                                      </p:tavLst>
                                    </p:anim>
                                    <p:set>
                                      <p:cBhvr>
                                        <p:cTn id="30" dur="1" fill="hold">
                                          <p:stCondLst>
                                            <p:cond delay="999"/>
                                          </p:stCondLst>
                                        </p:cTn>
                                        <p:tgtEl>
                                          <p:spTgt spid="7"/>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42" presetClass="exit" presetSubtype="0" fill="hold" grpId="0" nodeType="clickEffect">
                                  <p:stCondLst>
                                    <p:cond delay="0"/>
                                  </p:stCondLst>
                                  <p:childTnLst>
                                    <p:animEffect transition="out" filter="fade">
                                      <p:cBhvr>
                                        <p:cTn id="34" dur="1000"/>
                                        <p:tgtEl>
                                          <p:spTgt spid="8"/>
                                        </p:tgtEl>
                                      </p:cBhvr>
                                    </p:animEffect>
                                    <p:anim calcmode="lin" valueType="num">
                                      <p:cBhvr>
                                        <p:cTn id="35" dur="1000"/>
                                        <p:tgtEl>
                                          <p:spTgt spid="8"/>
                                        </p:tgtEl>
                                        <p:attrNameLst>
                                          <p:attrName>ppt_x</p:attrName>
                                        </p:attrNameLst>
                                      </p:cBhvr>
                                      <p:tavLst>
                                        <p:tav tm="0">
                                          <p:val>
                                            <p:strVal val="ppt_x"/>
                                          </p:val>
                                        </p:tav>
                                        <p:tav tm="100000">
                                          <p:val>
                                            <p:strVal val="ppt_x"/>
                                          </p:val>
                                        </p:tav>
                                      </p:tavLst>
                                    </p:anim>
                                    <p:anim calcmode="lin" valueType="num">
                                      <p:cBhvr>
                                        <p:cTn id="36" dur="1000"/>
                                        <p:tgtEl>
                                          <p:spTgt spid="8"/>
                                        </p:tgtEl>
                                        <p:attrNameLst>
                                          <p:attrName>ppt_y</p:attrName>
                                        </p:attrNameLst>
                                      </p:cBhvr>
                                      <p:tavLst>
                                        <p:tav tm="0">
                                          <p:val>
                                            <p:strVal val="ppt_y"/>
                                          </p:val>
                                        </p:tav>
                                        <p:tav tm="100000">
                                          <p:val>
                                            <p:strVal val="ppt_y+.1"/>
                                          </p:val>
                                        </p:tav>
                                      </p:tavLst>
                                    </p:anim>
                                    <p:set>
                                      <p:cBhvr>
                                        <p:cTn id="37" dur="1" fill="hold">
                                          <p:stCondLst>
                                            <p:cond delay="9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35933EB-7CF0-80F1-0C6A-76CEBDE16BA1}"/>
              </a:ext>
            </a:extLst>
          </p:cNvPr>
          <p:cNvPicPr>
            <a:picLocks noChangeAspect="1"/>
          </p:cNvPicPr>
          <p:nvPr/>
        </p:nvPicPr>
        <p:blipFill>
          <a:blip r:embed="rId3"/>
          <a:stretch>
            <a:fillRect/>
          </a:stretch>
        </p:blipFill>
        <p:spPr>
          <a:xfrm>
            <a:off x="1737359" y="486922"/>
            <a:ext cx="9217597" cy="5884155"/>
          </a:xfrm>
          <a:prstGeom prst="rect">
            <a:avLst/>
          </a:prstGeom>
        </p:spPr>
      </p:pic>
    </p:spTree>
    <p:extLst>
      <p:ext uri="{BB962C8B-B14F-4D97-AF65-F5344CB8AC3E}">
        <p14:creationId xmlns:p14="http://schemas.microsoft.com/office/powerpoint/2010/main" val="24255861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5C33598-9EEA-4F0C-F7B2-7790CFC886CC}"/>
              </a:ext>
            </a:extLst>
          </p:cNvPr>
          <p:cNvPicPr>
            <a:picLocks noChangeAspect="1"/>
          </p:cNvPicPr>
          <p:nvPr/>
        </p:nvPicPr>
        <p:blipFill>
          <a:blip r:embed="rId2"/>
          <a:stretch>
            <a:fillRect/>
          </a:stretch>
        </p:blipFill>
        <p:spPr>
          <a:xfrm>
            <a:off x="1490736" y="1225217"/>
            <a:ext cx="5013514" cy="4647052"/>
          </a:xfrm>
          <a:prstGeom prst="rect">
            <a:avLst/>
          </a:prstGeom>
        </p:spPr>
      </p:pic>
      <p:sp>
        <p:nvSpPr>
          <p:cNvPr id="4" name="TextBox 3">
            <a:extLst>
              <a:ext uri="{FF2B5EF4-FFF2-40B4-BE49-F238E27FC236}">
                <a16:creationId xmlns:a16="http://schemas.microsoft.com/office/drawing/2014/main" id="{E0690881-A81D-F8CA-A1DB-C54229DC8505}"/>
              </a:ext>
            </a:extLst>
          </p:cNvPr>
          <p:cNvSpPr txBox="1"/>
          <p:nvPr/>
        </p:nvSpPr>
        <p:spPr>
          <a:xfrm>
            <a:off x="6793293" y="1225217"/>
            <a:ext cx="4016829" cy="3970318"/>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a:ln>
                  <a:noFill/>
                </a:ln>
                <a:solidFill>
                  <a:prstClr val="black"/>
                </a:solidFill>
                <a:effectLst/>
                <a:uLnTx/>
                <a:uFillTx/>
                <a:latin typeface="Gill Sans MT" panose="020B0502020104020203"/>
                <a:ea typeface="+mn-ea"/>
                <a:cs typeface="+mn-cs"/>
              </a:rPr>
              <a:t>Q5: Write a description of an ancient building  inspired by the image.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3600" b="1" i="0" u="none" strike="noStrike" kern="1200" cap="none" spc="0" normalizeH="0" baseline="0" noProof="0">
              <a:ln>
                <a:noFill/>
              </a:ln>
              <a:solidFill>
                <a:prstClr val="black"/>
              </a:solidFill>
              <a:effectLst/>
              <a:uLnTx/>
              <a:uFillTx/>
              <a:latin typeface="Gill Sans MT" panose="020B0502020104020203"/>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a:ln>
                  <a:noFill/>
                </a:ln>
                <a:solidFill>
                  <a:prstClr val="black"/>
                </a:solidFill>
                <a:effectLst/>
                <a:uLnTx/>
                <a:uFillTx/>
                <a:latin typeface="Gill Sans MT" panose="020B0502020104020203"/>
                <a:ea typeface="+mn-ea"/>
                <a:cs typeface="+mn-cs"/>
              </a:rPr>
              <a:t>ZOOM OUT</a:t>
            </a:r>
          </a:p>
        </p:txBody>
      </p:sp>
    </p:spTree>
    <p:extLst>
      <p:ext uri="{BB962C8B-B14F-4D97-AF65-F5344CB8AC3E}">
        <p14:creationId xmlns:p14="http://schemas.microsoft.com/office/powerpoint/2010/main" val="26336962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70403F-3F41-31EC-CFA4-70BD0DF4D5D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A7491B7-AF85-E5D8-8702-AF15A1759026}"/>
              </a:ext>
            </a:extLst>
          </p:cNvPr>
          <p:cNvPicPr>
            <a:picLocks noChangeAspect="1"/>
          </p:cNvPicPr>
          <p:nvPr/>
        </p:nvPicPr>
        <p:blipFill>
          <a:blip r:embed="rId3"/>
          <a:stretch>
            <a:fillRect/>
          </a:stretch>
        </p:blipFill>
        <p:spPr>
          <a:xfrm>
            <a:off x="1699592" y="1373994"/>
            <a:ext cx="5565914" cy="4654633"/>
          </a:xfrm>
          <a:prstGeom prst="rect">
            <a:avLst/>
          </a:prstGeom>
        </p:spPr>
      </p:pic>
      <p:sp>
        <p:nvSpPr>
          <p:cNvPr id="5" name="TextBox 4">
            <a:extLst>
              <a:ext uri="{FF2B5EF4-FFF2-40B4-BE49-F238E27FC236}">
                <a16:creationId xmlns:a16="http://schemas.microsoft.com/office/drawing/2014/main" id="{F868A19C-6774-7E90-FAEB-434187840B36}"/>
              </a:ext>
            </a:extLst>
          </p:cNvPr>
          <p:cNvSpPr txBox="1"/>
          <p:nvPr/>
        </p:nvSpPr>
        <p:spPr>
          <a:xfrm>
            <a:off x="7951306" y="308113"/>
            <a:ext cx="3627782" cy="3046988"/>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a:ln>
                  <a:noFill/>
                </a:ln>
                <a:solidFill>
                  <a:prstClr val="black"/>
                </a:solidFill>
                <a:effectLst/>
                <a:uLnTx/>
                <a:uFillTx/>
                <a:latin typeface="Gill Sans MT" panose="020B0502020104020203"/>
                <a:ea typeface="+mn-ea"/>
                <a:cs typeface="+mn-cs"/>
              </a:rPr>
              <a:t>Watch the drone footage and jot down a list of things you could ‘</a:t>
            </a:r>
            <a:r>
              <a:rPr kumimoji="0" lang="en-GB" sz="3200" b="1" i="0" u="sng" strike="noStrike" kern="1200" cap="none" spc="0" normalizeH="0" baseline="0" noProof="0">
                <a:ln>
                  <a:noFill/>
                </a:ln>
                <a:solidFill>
                  <a:prstClr val="black"/>
                </a:solidFill>
                <a:effectLst/>
                <a:uLnTx/>
                <a:uFillTx/>
                <a:latin typeface="Gill Sans MT" panose="020B0502020104020203"/>
                <a:ea typeface="+mn-ea"/>
                <a:cs typeface="+mn-cs"/>
              </a:rPr>
              <a:t>zoom</a:t>
            </a:r>
            <a:r>
              <a:rPr kumimoji="0" lang="en-GB" sz="3200" b="1" i="0" u="none" strike="noStrike" kern="1200" cap="none" spc="0" normalizeH="0" baseline="0" noProof="0">
                <a:ln>
                  <a:noFill/>
                </a:ln>
                <a:solidFill>
                  <a:prstClr val="black"/>
                </a:solidFill>
                <a:effectLst/>
                <a:uLnTx/>
                <a:uFillTx/>
                <a:latin typeface="Gill Sans MT" panose="020B0502020104020203"/>
                <a:ea typeface="+mn-ea"/>
                <a:cs typeface="+mn-cs"/>
              </a:rPr>
              <a:t> </a:t>
            </a:r>
            <a:r>
              <a:rPr kumimoji="0" lang="en-GB" sz="3200" b="1" i="0" u="sng" strike="noStrike" kern="1200" cap="none" spc="0" normalizeH="0" baseline="0" noProof="0">
                <a:ln>
                  <a:noFill/>
                </a:ln>
                <a:solidFill>
                  <a:prstClr val="black"/>
                </a:solidFill>
                <a:effectLst/>
                <a:uLnTx/>
                <a:uFillTx/>
                <a:latin typeface="Gill Sans MT" panose="020B0502020104020203"/>
                <a:ea typeface="+mn-ea"/>
                <a:cs typeface="+mn-cs"/>
              </a:rPr>
              <a:t>out</a:t>
            </a:r>
            <a:r>
              <a:rPr kumimoji="0" lang="en-GB" sz="3200" b="1" i="0" u="none" strike="noStrike" kern="1200" cap="none" spc="0" normalizeH="0" baseline="0" noProof="0">
                <a:ln>
                  <a:noFill/>
                </a:ln>
                <a:solidFill>
                  <a:prstClr val="black"/>
                </a:solidFill>
                <a:effectLst/>
                <a:uLnTx/>
                <a:uFillTx/>
                <a:latin typeface="Gill Sans MT" panose="020B0502020104020203"/>
                <a:ea typeface="+mn-ea"/>
                <a:cs typeface="+mn-cs"/>
              </a:rPr>
              <a:t>’ and describe </a:t>
            </a:r>
          </a:p>
        </p:txBody>
      </p:sp>
      <p:sp>
        <p:nvSpPr>
          <p:cNvPr id="6" name="TextBox 5">
            <a:extLst>
              <a:ext uri="{FF2B5EF4-FFF2-40B4-BE49-F238E27FC236}">
                <a16:creationId xmlns:a16="http://schemas.microsoft.com/office/drawing/2014/main" id="{86A29AE1-CB48-8C71-CC8C-6F0FFC9FA376}"/>
              </a:ext>
            </a:extLst>
          </p:cNvPr>
          <p:cNvSpPr txBox="1"/>
          <p:nvPr/>
        </p:nvSpPr>
        <p:spPr>
          <a:xfrm>
            <a:off x="6768547" y="4822284"/>
            <a:ext cx="4373218" cy="132343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a:ln>
                  <a:noFill/>
                </a:ln>
                <a:solidFill>
                  <a:prstClr val="black"/>
                </a:solidFill>
                <a:effectLst/>
                <a:uLnTx/>
                <a:uFillTx/>
                <a:latin typeface="Lucida Handwriting" panose="03010101010101010101" pitchFamily="66" charset="0"/>
                <a:ea typeface="+mn-ea"/>
                <a:cs typeface="+mn-cs"/>
              </a:rPr>
              <a:t>different types of light</a:t>
            </a:r>
          </a:p>
        </p:txBody>
      </p:sp>
      <p:sp>
        <p:nvSpPr>
          <p:cNvPr id="7" name="TextBox 6">
            <a:extLst>
              <a:ext uri="{FF2B5EF4-FFF2-40B4-BE49-F238E27FC236}">
                <a16:creationId xmlns:a16="http://schemas.microsoft.com/office/drawing/2014/main" id="{06DBAC41-5158-3564-E958-38CD72D321E4}"/>
              </a:ext>
            </a:extLst>
          </p:cNvPr>
          <p:cNvSpPr txBox="1"/>
          <p:nvPr/>
        </p:nvSpPr>
        <p:spPr>
          <a:xfrm>
            <a:off x="2206487" y="3039592"/>
            <a:ext cx="4373218" cy="132343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a:ln>
                  <a:noFill/>
                </a:ln>
                <a:solidFill>
                  <a:prstClr val="black"/>
                </a:solidFill>
                <a:effectLst/>
                <a:uLnTx/>
                <a:uFillTx/>
                <a:latin typeface="Lucida Handwriting" panose="03010101010101010101" pitchFamily="66" charset="0"/>
                <a:ea typeface="+mn-ea"/>
                <a:cs typeface="+mn-cs"/>
              </a:rPr>
              <a:t>Zoom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a:ln>
                  <a:noFill/>
                </a:ln>
                <a:solidFill>
                  <a:prstClr val="black"/>
                </a:solidFill>
                <a:effectLst/>
                <a:uLnTx/>
                <a:uFillTx/>
                <a:latin typeface="Lucida Handwriting" panose="03010101010101010101" pitchFamily="66" charset="0"/>
                <a:ea typeface="+mn-ea"/>
                <a:cs typeface="+mn-cs"/>
              </a:rPr>
              <a:t>Out</a:t>
            </a:r>
          </a:p>
        </p:txBody>
      </p:sp>
    </p:spTree>
    <p:extLst>
      <p:ext uri="{BB962C8B-B14F-4D97-AF65-F5344CB8AC3E}">
        <p14:creationId xmlns:p14="http://schemas.microsoft.com/office/powerpoint/2010/main" val="19315455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Isle of Mull Scotland | Drone | DJI Mavic 2 Pro | Iona | Inner Hebrides | 4K">
            <a:hlinkClick r:id="" action="ppaction://media"/>
            <a:extLst>
              <a:ext uri="{FF2B5EF4-FFF2-40B4-BE49-F238E27FC236}">
                <a16:creationId xmlns:a16="http://schemas.microsoft.com/office/drawing/2014/main" id="{692BA429-BECD-A5A8-7400-291F3D1A2379}"/>
              </a:ext>
            </a:extLst>
          </p:cNvPr>
          <p:cNvPicPr>
            <a:picLocks noRot="1" noChangeAspect="1"/>
          </p:cNvPicPr>
          <p:nvPr>
            <a:videoFile r:link="rId1"/>
          </p:nvPr>
        </p:nvPicPr>
        <p:blipFill>
          <a:blip r:embed="rId3"/>
          <a:stretch>
            <a:fillRect/>
          </a:stretch>
        </p:blipFill>
        <p:spPr>
          <a:xfrm>
            <a:off x="1289795" y="541683"/>
            <a:ext cx="10228588" cy="5774634"/>
          </a:xfrm>
          <a:prstGeom prst="rect">
            <a:avLst/>
          </a:prstGeom>
        </p:spPr>
      </p:pic>
    </p:spTree>
    <p:extLst>
      <p:ext uri="{BB962C8B-B14F-4D97-AF65-F5344CB8AC3E}">
        <p14:creationId xmlns:p14="http://schemas.microsoft.com/office/powerpoint/2010/main" val="19379789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CE23770-66EA-7E75-A796-936231DD824C}"/>
              </a:ext>
            </a:extLst>
          </p:cNvPr>
          <p:cNvPicPr>
            <a:picLocks noChangeAspect="1"/>
          </p:cNvPicPr>
          <p:nvPr/>
        </p:nvPicPr>
        <p:blipFill>
          <a:blip r:embed="rId3"/>
          <a:stretch>
            <a:fillRect/>
          </a:stretch>
        </p:blipFill>
        <p:spPr>
          <a:xfrm>
            <a:off x="177483" y="1672712"/>
            <a:ext cx="3920688" cy="3630267"/>
          </a:xfrm>
          <a:prstGeom prst="rect">
            <a:avLst/>
          </a:prstGeom>
        </p:spPr>
      </p:pic>
      <p:sp>
        <p:nvSpPr>
          <p:cNvPr id="3" name="TextBox 2">
            <a:extLst>
              <a:ext uri="{FF2B5EF4-FFF2-40B4-BE49-F238E27FC236}">
                <a16:creationId xmlns:a16="http://schemas.microsoft.com/office/drawing/2014/main" id="{B987430D-85EC-5C7A-69D6-C9B28135EBBC}"/>
              </a:ext>
            </a:extLst>
          </p:cNvPr>
          <p:cNvSpPr txBox="1"/>
          <p:nvPr/>
        </p:nvSpPr>
        <p:spPr>
          <a:xfrm>
            <a:off x="4333527" y="0"/>
            <a:ext cx="7520608" cy="674030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prstClr val="black"/>
                </a:solidFill>
                <a:effectLst/>
                <a:uLnTx/>
                <a:uFillTx/>
                <a:latin typeface="Gill Sans MT" panose="020B0502020104020203"/>
                <a:ea typeface="+mn-ea"/>
                <a:cs typeface="+mn-cs"/>
              </a:rPr>
              <a:t>Q5: Write a description of an ancient building  inspired by the image.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2400" b="1" i="0" u="none" strike="noStrike" kern="1200" cap="none" spc="0" normalizeH="0" baseline="0" noProof="0">
              <a:ln>
                <a:noFill/>
              </a:ln>
              <a:solidFill>
                <a:prstClr val="black"/>
              </a:solidFill>
              <a:effectLst/>
              <a:uLnTx/>
              <a:uFillTx/>
              <a:latin typeface="Gill Sans MT" panose="020B0502020104020203"/>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prstClr val="black"/>
                </a:solidFill>
                <a:effectLst/>
                <a:uLnTx/>
                <a:uFillTx/>
                <a:latin typeface="Gill Sans MT" panose="020B0502020104020203"/>
                <a:ea typeface="+mn-ea"/>
                <a:cs typeface="+mn-cs"/>
              </a:rPr>
              <a:t>ZOOM OUT: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prstClr val="black"/>
                </a:solidFill>
                <a:effectLst/>
                <a:uLnTx/>
                <a:uFillTx/>
                <a:latin typeface="Gill Sans MT" panose="020B0502020104020203"/>
                <a:ea typeface="+mn-ea"/>
                <a:cs typeface="+mn-cs"/>
              </a:rPr>
              <a:t>In the distance, the surrounding mountains rise above the castle, their slopes marked by shifting tones of plants, rock and mist. Like a blanket, the mist clings to the mountains in soft, trailing veils, wrapping the slopes in a shifting, ghostly shroud. It gathers thickly in the valleys and hollows, blurring the line between land and sky, while higher peaks loom faintly through the haze. Their outlines muted and uncertain. The sky - broad and often restless - is overcast, painted in pale shades of heather grey and pearlescent white. Soft, diffused light filters through the clouds, enhancing the castle’s austere silhouette. Cloud cover appears thick and tenacious in some areas but lighter in others; hinting hopefully at patches where the sky might briefly be broken by the stubborn sunlight. </a:t>
            </a:r>
            <a:endParaRPr kumimoji="0" lang="en-GB" sz="2400" b="1" i="0" u="none" strike="noStrike" kern="1200" cap="none" spc="0" normalizeH="0" baseline="0" noProof="0">
              <a:ln>
                <a:noFill/>
              </a:ln>
              <a:solidFill>
                <a:prstClr val="black"/>
              </a:solidFill>
              <a:effectLst/>
              <a:uLnTx/>
              <a:uFillTx/>
              <a:latin typeface="Gill Sans MT" panose="020B0502020104020203"/>
              <a:ea typeface="+mn-ea"/>
              <a:cs typeface="+mn-cs"/>
            </a:endParaRPr>
          </a:p>
        </p:txBody>
      </p:sp>
    </p:spTree>
    <p:extLst>
      <p:ext uri="{BB962C8B-B14F-4D97-AF65-F5344CB8AC3E}">
        <p14:creationId xmlns:p14="http://schemas.microsoft.com/office/powerpoint/2010/main" val="3379447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F39B64-B41D-A6FF-3444-92488DE3577B}"/>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0AB29C5C-7C22-1DCC-D394-C1E38787C159}"/>
              </a:ext>
            </a:extLst>
          </p:cNvPr>
          <p:cNvPicPr>
            <a:picLocks noChangeAspect="1"/>
          </p:cNvPicPr>
          <p:nvPr/>
        </p:nvPicPr>
        <p:blipFill>
          <a:blip r:embed="rId2"/>
          <a:stretch>
            <a:fillRect/>
          </a:stretch>
        </p:blipFill>
        <p:spPr>
          <a:xfrm>
            <a:off x="1619338" y="320665"/>
            <a:ext cx="5400894" cy="6291528"/>
          </a:xfrm>
          <a:prstGeom prst="rect">
            <a:avLst/>
          </a:prstGeom>
        </p:spPr>
      </p:pic>
      <p:sp>
        <p:nvSpPr>
          <p:cNvPr id="3" name="TextBox 2">
            <a:extLst>
              <a:ext uri="{FF2B5EF4-FFF2-40B4-BE49-F238E27FC236}">
                <a16:creationId xmlns:a16="http://schemas.microsoft.com/office/drawing/2014/main" id="{F46BBE63-25B7-75DC-873F-0BC0BF382B47}"/>
              </a:ext>
            </a:extLst>
          </p:cNvPr>
          <p:cNvSpPr txBox="1"/>
          <p:nvPr/>
        </p:nvSpPr>
        <p:spPr>
          <a:xfrm>
            <a:off x="7508240" y="1513840"/>
            <a:ext cx="3728720" cy="132343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a:ln>
                  <a:noFill/>
                </a:ln>
                <a:solidFill>
                  <a:prstClr val="black"/>
                </a:solidFill>
                <a:effectLst/>
                <a:uLnTx/>
                <a:uFillTx/>
                <a:latin typeface="Gill Sans MT" panose="020B0502020104020203"/>
                <a:ea typeface="+mn-ea"/>
                <a:cs typeface="+mn-cs"/>
              </a:rPr>
              <a:t>What can you zoom out on?</a:t>
            </a:r>
          </a:p>
        </p:txBody>
      </p:sp>
    </p:spTree>
    <p:extLst>
      <p:ext uri="{BB962C8B-B14F-4D97-AF65-F5344CB8AC3E}">
        <p14:creationId xmlns:p14="http://schemas.microsoft.com/office/powerpoint/2010/main" val="1060001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92FB72-0F8E-2BF5-1FE3-21965CA02A80}"/>
            </a:ext>
          </a:extLst>
        </p:cNvPr>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006C8B28-1155-726E-5D31-F2DDCC9D5E72}"/>
              </a:ext>
            </a:extLst>
          </p:cNvPr>
          <p:cNvSpPr/>
          <p:nvPr/>
        </p:nvSpPr>
        <p:spPr>
          <a:xfrm>
            <a:off x="3522765" y="3602765"/>
            <a:ext cx="8131277" cy="1160207"/>
          </a:xfrm>
          <a:prstGeom prst="roundRect">
            <a:avLst/>
          </a:prstGeom>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Gill Sans MT" panose="020B0502020104020203"/>
                <a:ea typeface="+mn-ea"/>
                <a:cs typeface="+mn-cs"/>
              </a:rPr>
              <a:t>Write your ‘zoom out’ paragraph. </a:t>
            </a:r>
          </a:p>
        </p:txBody>
      </p:sp>
      <p:sp>
        <p:nvSpPr>
          <p:cNvPr id="6" name="TextBox 5">
            <a:extLst>
              <a:ext uri="{FF2B5EF4-FFF2-40B4-BE49-F238E27FC236}">
                <a16:creationId xmlns:a16="http://schemas.microsoft.com/office/drawing/2014/main" id="{69094018-6C83-40A1-B910-18EEFBD6093B}"/>
              </a:ext>
            </a:extLst>
          </p:cNvPr>
          <p:cNvSpPr txBox="1"/>
          <p:nvPr/>
        </p:nvSpPr>
        <p:spPr>
          <a:xfrm>
            <a:off x="1189877" y="4994834"/>
            <a:ext cx="5487425" cy="1569660"/>
          </a:xfrm>
          <a:prstGeom prst="rect">
            <a:avLst/>
          </a:prstGeom>
          <a:noFill/>
        </p:spPr>
        <p:txBody>
          <a:bodyPr wrap="square" rtlCol="0">
            <a:spAutoFit/>
          </a:bodyPr>
          <a:lstStyle/>
          <a:p>
            <a:pPr marL="342900" marR="0" lvl="0" indent="-342900" algn="l" defTabSz="4572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GB" sz="2400" b="0" i="0" u="none" strike="noStrike" kern="1200" cap="none" spc="0" normalizeH="0" baseline="0" noProof="0">
                <a:ln>
                  <a:noFill/>
                </a:ln>
                <a:solidFill>
                  <a:prstClr val="black"/>
                </a:solidFill>
                <a:effectLst/>
                <a:uLnTx/>
                <a:uFillTx/>
                <a:latin typeface="Gill Sans MT" panose="020B0502020104020203"/>
                <a:ea typeface="+mn-ea"/>
                <a:cs typeface="+mn-cs"/>
              </a:rPr>
              <a:t>Write one paragraph </a:t>
            </a:r>
          </a:p>
          <a:p>
            <a:pPr marL="342900" marR="0" lvl="0" indent="-342900" algn="l" defTabSz="4572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GB" sz="2400" b="0" i="0" u="none" strike="noStrike" kern="1200" cap="none" spc="0" normalizeH="0" baseline="0" noProof="0">
                <a:ln>
                  <a:noFill/>
                </a:ln>
                <a:solidFill>
                  <a:prstClr val="black"/>
                </a:solidFill>
                <a:effectLst/>
                <a:uLnTx/>
                <a:uFillTx/>
                <a:latin typeface="Gill Sans MT" panose="020B0502020104020203"/>
                <a:ea typeface="+mn-ea"/>
                <a:cs typeface="+mn-cs"/>
              </a:rPr>
              <a:t>Describe the weather, light and sky</a:t>
            </a:r>
          </a:p>
          <a:p>
            <a:pPr marL="342900" marR="0" lvl="0" indent="-342900" algn="l" defTabSz="4572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GB" sz="2400" b="0" i="0" u="none" strike="noStrike" kern="1200" cap="none" spc="0" normalizeH="0" baseline="0" noProof="0">
                <a:ln>
                  <a:noFill/>
                </a:ln>
                <a:solidFill>
                  <a:prstClr val="black"/>
                </a:solidFill>
                <a:effectLst/>
                <a:uLnTx/>
                <a:uFillTx/>
                <a:latin typeface="Gill Sans MT" panose="020B0502020104020203"/>
                <a:ea typeface="+mn-ea"/>
                <a:cs typeface="+mn-cs"/>
              </a:rPr>
              <a:t>Vary your sentences</a:t>
            </a:r>
          </a:p>
          <a:p>
            <a:pPr marL="342900" marR="0" lvl="0" indent="-342900" algn="l" defTabSz="4572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GB" sz="2400" b="0" i="0" u="none" strike="noStrike" kern="1200" cap="none" spc="0" normalizeH="0" baseline="0" noProof="0">
                <a:ln>
                  <a:noFill/>
                </a:ln>
                <a:solidFill>
                  <a:prstClr val="black"/>
                </a:solidFill>
                <a:effectLst/>
                <a:uLnTx/>
                <a:uFillTx/>
                <a:latin typeface="Gill Sans MT" panose="020B0502020104020203"/>
                <a:ea typeface="+mn-ea"/>
                <a:cs typeface="+mn-cs"/>
              </a:rPr>
              <a:t>Language devices</a:t>
            </a:r>
          </a:p>
        </p:txBody>
      </p:sp>
      <p:sp>
        <p:nvSpPr>
          <p:cNvPr id="7" name="TextBox 6">
            <a:extLst>
              <a:ext uri="{FF2B5EF4-FFF2-40B4-BE49-F238E27FC236}">
                <a16:creationId xmlns:a16="http://schemas.microsoft.com/office/drawing/2014/main" id="{C8F34489-69AC-379C-AAFB-053057AC405E}"/>
              </a:ext>
            </a:extLst>
          </p:cNvPr>
          <p:cNvSpPr txBox="1"/>
          <p:nvPr/>
        </p:nvSpPr>
        <p:spPr>
          <a:xfrm>
            <a:off x="6166617" y="4994834"/>
            <a:ext cx="5487425" cy="1569660"/>
          </a:xfrm>
          <a:prstGeom prst="rect">
            <a:avLst/>
          </a:prstGeom>
          <a:noFill/>
        </p:spPr>
        <p:txBody>
          <a:bodyPr wrap="square" rtlCol="0">
            <a:spAutoFit/>
          </a:bodyPr>
          <a:lstStyle/>
          <a:p>
            <a:pPr marL="342900" marR="0" lvl="0" indent="-342900" algn="l" defTabSz="4572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GB" sz="2400" b="0" i="0" u="none" strike="noStrike" kern="1200" cap="none" spc="0" normalizeH="0" baseline="0" noProof="0">
                <a:ln>
                  <a:noFill/>
                </a:ln>
                <a:solidFill>
                  <a:prstClr val="black"/>
                </a:solidFill>
                <a:effectLst/>
                <a:uLnTx/>
                <a:uFillTx/>
                <a:latin typeface="Gill Sans MT" panose="020B0502020104020203"/>
                <a:ea typeface="+mn-ea"/>
                <a:cs typeface="+mn-cs"/>
              </a:rPr>
              <a:t>Ambitious vocabulary </a:t>
            </a:r>
          </a:p>
          <a:p>
            <a:pPr marL="342900" marR="0" lvl="0" indent="-342900" algn="l" defTabSz="4572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GB" sz="2400" b="0" i="0" u="none" strike="noStrike" kern="1200" cap="none" spc="0" normalizeH="0" baseline="0" noProof="0">
                <a:ln>
                  <a:noFill/>
                </a:ln>
                <a:solidFill>
                  <a:prstClr val="black"/>
                </a:solidFill>
                <a:effectLst/>
                <a:uLnTx/>
                <a:uFillTx/>
                <a:latin typeface="Gill Sans MT" panose="020B0502020104020203"/>
                <a:ea typeface="+mn-ea"/>
                <a:cs typeface="+mn-cs"/>
              </a:rPr>
              <a:t>Ambitious punctuation </a:t>
            </a:r>
          </a:p>
          <a:p>
            <a:pPr marL="342900" marR="0" lvl="0" indent="-342900" algn="l" defTabSz="4572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GB" sz="2400" b="0" i="0" u="none" strike="noStrike" kern="1200" cap="none" spc="0" normalizeH="0" baseline="0" noProof="0">
                <a:ln>
                  <a:noFill/>
                </a:ln>
                <a:solidFill>
                  <a:prstClr val="black"/>
                </a:solidFill>
                <a:effectLst/>
                <a:uLnTx/>
                <a:uFillTx/>
                <a:latin typeface="Gill Sans MT" panose="020B0502020104020203"/>
                <a:ea typeface="+mn-ea"/>
                <a:cs typeface="+mn-cs"/>
              </a:rPr>
              <a:t>Personify the unexpected </a:t>
            </a:r>
          </a:p>
          <a:p>
            <a:pPr marL="342900" marR="0" lvl="0" indent="-342900" algn="l" defTabSz="4572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GB" sz="2400" b="0" i="0" u="none" strike="noStrike" kern="1200" cap="none" spc="0" normalizeH="0" baseline="0" noProof="0">
                <a:ln>
                  <a:noFill/>
                </a:ln>
                <a:solidFill>
                  <a:prstClr val="black"/>
                </a:solidFill>
                <a:effectLst/>
                <a:uLnTx/>
                <a:uFillTx/>
                <a:latin typeface="Gill Sans MT" panose="020B0502020104020203"/>
                <a:ea typeface="+mn-ea"/>
                <a:cs typeface="+mn-cs"/>
              </a:rPr>
              <a:t>Proofread – check grammar</a:t>
            </a:r>
          </a:p>
        </p:txBody>
      </p:sp>
      <p:pic>
        <p:nvPicPr>
          <p:cNvPr id="10" name="Online Media 9" title="15 Minute Timer">
            <a:hlinkClick r:id="" action="ppaction://media"/>
            <a:extLst>
              <a:ext uri="{FF2B5EF4-FFF2-40B4-BE49-F238E27FC236}">
                <a16:creationId xmlns:a16="http://schemas.microsoft.com/office/drawing/2014/main" id="{D52FC0C0-2A51-7D78-89BE-7B906DD277A9}"/>
              </a:ext>
            </a:extLst>
          </p:cNvPr>
          <p:cNvPicPr>
            <a:picLocks noRot="1" noChangeAspect="1"/>
          </p:cNvPicPr>
          <p:nvPr>
            <a:videoFile r:link="rId1"/>
          </p:nvPr>
        </p:nvPicPr>
        <p:blipFill>
          <a:blip r:embed="rId4"/>
          <a:stretch>
            <a:fillRect/>
          </a:stretch>
        </p:blipFill>
        <p:spPr>
          <a:xfrm>
            <a:off x="1133564" y="3547286"/>
            <a:ext cx="2251602" cy="1271161"/>
          </a:xfrm>
          <a:prstGeom prst="rect">
            <a:avLst/>
          </a:prstGeom>
        </p:spPr>
      </p:pic>
      <p:pic>
        <p:nvPicPr>
          <p:cNvPr id="3" name="Picture 2">
            <a:extLst>
              <a:ext uri="{FF2B5EF4-FFF2-40B4-BE49-F238E27FC236}">
                <a16:creationId xmlns:a16="http://schemas.microsoft.com/office/drawing/2014/main" id="{77629382-7FE3-68C3-E47C-9A8BC99BDB74}"/>
              </a:ext>
            </a:extLst>
          </p:cNvPr>
          <p:cNvPicPr>
            <a:picLocks noChangeAspect="1"/>
          </p:cNvPicPr>
          <p:nvPr/>
        </p:nvPicPr>
        <p:blipFill>
          <a:blip r:embed="rId5"/>
          <a:stretch>
            <a:fillRect/>
          </a:stretch>
        </p:blipFill>
        <p:spPr>
          <a:xfrm>
            <a:off x="5279360" y="164438"/>
            <a:ext cx="2718362" cy="3166309"/>
          </a:xfrm>
          <a:prstGeom prst="rect">
            <a:avLst/>
          </a:prstGeom>
        </p:spPr>
      </p:pic>
      <p:pic>
        <p:nvPicPr>
          <p:cNvPr id="5" name="Picture 4">
            <a:extLst>
              <a:ext uri="{FF2B5EF4-FFF2-40B4-BE49-F238E27FC236}">
                <a16:creationId xmlns:a16="http://schemas.microsoft.com/office/drawing/2014/main" id="{771F3AD8-5A55-FCE7-6810-0BBCE9A7BAEA}"/>
              </a:ext>
            </a:extLst>
          </p:cNvPr>
          <p:cNvPicPr>
            <a:picLocks noChangeAspect="1"/>
          </p:cNvPicPr>
          <p:nvPr/>
        </p:nvPicPr>
        <p:blipFill>
          <a:blip r:embed="rId6"/>
          <a:stretch>
            <a:fillRect/>
          </a:stretch>
        </p:blipFill>
        <p:spPr>
          <a:xfrm>
            <a:off x="413884" y="293506"/>
            <a:ext cx="4630783" cy="2956112"/>
          </a:xfrm>
          <a:prstGeom prst="rect">
            <a:avLst/>
          </a:prstGeom>
        </p:spPr>
      </p:pic>
      <p:sp>
        <p:nvSpPr>
          <p:cNvPr id="8" name="TextBox 7">
            <a:extLst>
              <a:ext uri="{FF2B5EF4-FFF2-40B4-BE49-F238E27FC236}">
                <a16:creationId xmlns:a16="http://schemas.microsoft.com/office/drawing/2014/main" id="{3B763364-812B-FF14-D76B-1EE0C92DB4E4}"/>
              </a:ext>
            </a:extLst>
          </p:cNvPr>
          <p:cNvSpPr txBox="1"/>
          <p:nvPr/>
        </p:nvSpPr>
        <p:spPr>
          <a:xfrm>
            <a:off x="8232415" y="263211"/>
            <a:ext cx="1868556" cy="2862322"/>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Gill Sans MT" panose="020B0502020104020203"/>
                <a:ea typeface="+mn-ea"/>
                <a:cs typeface="+mn-cs"/>
              </a:rPr>
              <a:t>Sombre </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Gill Sans MT" panose="020B0502020104020203"/>
                <a:ea typeface="+mn-ea"/>
                <a:cs typeface="+mn-cs"/>
              </a:rPr>
              <a:t>Lightless</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Gill Sans MT" panose="020B0502020104020203"/>
                <a:ea typeface="+mn-ea"/>
                <a:cs typeface="+mn-cs"/>
              </a:rPr>
              <a:t>Obscured </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Gill Sans MT" panose="020B0502020104020203"/>
                <a:ea typeface="+mn-ea"/>
                <a:cs typeface="+mn-cs"/>
              </a:rPr>
              <a:t>Depraved </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Gill Sans MT" panose="020B0502020104020203"/>
                <a:ea typeface="+mn-ea"/>
                <a:cs typeface="+mn-cs"/>
              </a:rPr>
              <a:t>Vicious </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Gill Sans MT" panose="020B0502020104020203"/>
                <a:ea typeface="+mn-ea"/>
                <a:cs typeface="+mn-cs"/>
              </a:rPr>
              <a:t>Sinister</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Gill Sans MT" panose="020B0502020104020203"/>
                <a:ea typeface="+mn-ea"/>
                <a:cs typeface="+mn-cs"/>
              </a:rPr>
              <a:t>Malevolent </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Gill Sans MT" panose="020B0502020104020203"/>
                <a:ea typeface="+mn-ea"/>
                <a:cs typeface="+mn-cs"/>
              </a:rPr>
              <a:t>Hellish </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Gill Sans MT" panose="020B0502020104020203"/>
                <a:ea typeface="+mn-ea"/>
                <a:cs typeface="+mn-cs"/>
              </a:rPr>
              <a:t>Apprehension </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Gill Sans MT" panose="020B0502020104020203"/>
                <a:ea typeface="+mn-ea"/>
                <a:cs typeface="+mn-cs"/>
              </a:rPr>
              <a:t>Macabre </a:t>
            </a:r>
          </a:p>
        </p:txBody>
      </p:sp>
      <p:sp>
        <p:nvSpPr>
          <p:cNvPr id="9" name="TextBox 8">
            <a:extLst>
              <a:ext uri="{FF2B5EF4-FFF2-40B4-BE49-F238E27FC236}">
                <a16:creationId xmlns:a16="http://schemas.microsoft.com/office/drawing/2014/main" id="{7C22885F-317B-E277-4563-F231B59B9288}"/>
              </a:ext>
            </a:extLst>
          </p:cNvPr>
          <p:cNvSpPr txBox="1"/>
          <p:nvPr/>
        </p:nvSpPr>
        <p:spPr>
          <a:xfrm>
            <a:off x="9909560" y="263211"/>
            <a:ext cx="1868556" cy="2862322"/>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Gill Sans MT" panose="020B0502020104020203"/>
                <a:ea typeface="+mn-ea"/>
                <a:cs typeface="+mn-cs"/>
              </a:rPr>
              <a:t>Ominous </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Gill Sans MT" panose="020B0502020104020203"/>
                <a:ea typeface="+mn-ea"/>
                <a:cs typeface="+mn-cs"/>
              </a:rPr>
              <a:t>Haunting </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Gill Sans MT" panose="020B0502020104020203"/>
                <a:ea typeface="+mn-ea"/>
                <a:cs typeface="+mn-cs"/>
              </a:rPr>
              <a:t>Bleak</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Gill Sans MT" panose="020B0502020104020203"/>
                <a:ea typeface="+mn-ea"/>
                <a:cs typeface="+mn-cs"/>
              </a:rPr>
              <a:t>Skeletal </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Gill Sans MT" panose="020B0502020104020203"/>
                <a:ea typeface="+mn-ea"/>
                <a:cs typeface="+mn-cs"/>
              </a:rPr>
              <a:t>Gaunt </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Gill Sans MT" panose="020B0502020104020203"/>
                <a:ea typeface="+mn-ea"/>
                <a:cs typeface="+mn-cs"/>
              </a:rPr>
              <a:t>Howling </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Gill Sans MT" panose="020B0502020104020203"/>
                <a:ea typeface="+mn-ea"/>
                <a:cs typeface="+mn-cs"/>
              </a:rPr>
              <a:t>Crackling</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Gill Sans MT" panose="020B0502020104020203"/>
                <a:ea typeface="+mn-ea"/>
                <a:cs typeface="+mn-cs"/>
              </a:rPr>
              <a:t>Rotting </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Gill Sans MT" panose="020B0502020104020203"/>
                <a:ea typeface="+mn-ea"/>
                <a:cs typeface="+mn-cs"/>
              </a:rPr>
              <a:t>Starless</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Gill Sans MT" panose="020B0502020104020203"/>
                <a:ea typeface="+mn-ea"/>
                <a:cs typeface="+mn-cs"/>
              </a:rPr>
              <a:t>Devoid</a:t>
            </a:r>
          </a:p>
        </p:txBody>
      </p:sp>
    </p:spTree>
    <p:extLst>
      <p:ext uri="{BB962C8B-B14F-4D97-AF65-F5344CB8AC3E}">
        <p14:creationId xmlns:p14="http://schemas.microsoft.com/office/powerpoint/2010/main" val="4148774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0"/>
                </p:tgtEl>
              </p:cMediaNode>
            </p:video>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theme/theme1.xml><?xml version="1.0" encoding="utf-8"?>
<a:theme xmlns:a="http://schemas.openxmlformats.org/drawingml/2006/main" name="Theme1">
  <a:themeElements>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Badge">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25866F63-06D8-D249-B89C-BA2A6AC05281}" vid="{A490D097-C3A3-454F-8571-39F634E21AD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67A8C341DB1104E842B99D4CB5B01A6" ma:contentTypeVersion="19" ma:contentTypeDescription="Create a new document." ma:contentTypeScope="" ma:versionID="4ff885db2a642c8093ab7109e330d037">
  <xsd:schema xmlns:xsd="http://www.w3.org/2001/XMLSchema" xmlns:xs="http://www.w3.org/2001/XMLSchema" xmlns:p="http://schemas.microsoft.com/office/2006/metadata/properties" xmlns:ns2="9fb767f1-5b67-4d49-9433-e0255ee8bc5b" xmlns:ns3="26280683-0f32-4e23-8cb7-59d596cb5b85" targetNamespace="http://schemas.microsoft.com/office/2006/metadata/properties" ma:root="true" ma:fieldsID="c79effed40abbd49ca55a70efe37f212" ns2:_="" ns3:_="">
    <xsd:import namespace="9fb767f1-5b67-4d49-9433-e0255ee8bc5b"/>
    <xsd:import namespace="26280683-0f32-4e23-8cb7-59d596cb5b8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element ref="ns2:MediaLengthInSeconds" minOccurs="0"/>
                <xsd:element ref="ns2:MediaServiceObjectDetectorVersions" minOccurs="0"/>
                <xsd:element ref="ns2:MediaServiceSearchProperties" minOccurs="0"/>
                <xsd:element ref="ns2:lcf76f155ced4ddcb4097134ff3c332f" minOccurs="0"/>
                <xsd:element ref="ns3:TaxCatchAll"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fb767f1-5b67-4d49-9433-e0255ee8bc5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d46859fb-d48b-465a-96f0-98b3abdfcf66" ma:termSetId="09814cd3-568e-fe90-9814-8d621ff8fb84" ma:anchorId="fba54fb3-c3e1-fe81-a776-ca4b69148c4d" ma:open="true" ma:isKeyword="false">
      <xsd:complexType>
        <xsd:sequence>
          <xsd:element ref="pc:Terms" minOccurs="0" maxOccurs="1"/>
        </xsd:sequence>
      </xsd:complexType>
    </xsd:element>
    <xsd:element name="MediaServiceLocation" ma:index="25" nillable="true" ma:displayName="Location" ma:description="" ma:indexed="true" ma:internalName="MediaServiceLocation" ma:readOnly="true">
      <xsd:simpleType>
        <xsd:restriction base="dms:Text"/>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6280683-0f32-4e23-8cb7-59d596cb5b85"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3569a7a5-a6c9-4a0e-a4b0-fe3cff6ce39f}" ma:internalName="TaxCatchAll" ma:showField="CatchAllData" ma:web="26280683-0f32-4e23-8cb7-59d596cb5b8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26280683-0f32-4e23-8cb7-59d596cb5b85" xsi:nil="true"/>
    <lcf76f155ced4ddcb4097134ff3c332f xmlns="9fb767f1-5b67-4d49-9433-e0255ee8bc5b">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8F6C5D1-8693-4A31-A56A-AB99B56C621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fb767f1-5b67-4d49-9433-e0255ee8bc5b"/>
    <ds:schemaRef ds:uri="26280683-0f32-4e23-8cb7-59d596cb5b8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0C952E6-D616-4BEA-B775-A415037F123F}">
  <ds:schemaRefs>
    <ds:schemaRef ds:uri="http://purl.org/dc/dcmitype/"/>
    <ds:schemaRef ds:uri="http://schemas.microsoft.com/office/2006/metadata/properties"/>
    <ds:schemaRef ds:uri="26280683-0f32-4e23-8cb7-59d596cb5b85"/>
    <ds:schemaRef ds:uri="9fb767f1-5b67-4d49-9433-e0255ee8bc5b"/>
    <ds:schemaRef ds:uri="http://schemas.microsoft.com/office/2006/documentManagement/types"/>
    <ds:schemaRef ds:uri="http://purl.org/dc/elements/1.1/"/>
    <ds:schemaRef ds:uri="http://www.w3.org/XML/1998/namespace"/>
    <ds:schemaRef ds:uri="http://schemas.microsoft.com/office/infopath/2007/PartnerControls"/>
    <ds:schemaRef ds:uri="http://schemas.openxmlformats.org/package/2006/metadata/core-properties"/>
    <ds:schemaRef ds:uri="http://purl.org/dc/terms/"/>
  </ds:schemaRefs>
</ds:datastoreItem>
</file>

<file path=customXml/itemProps3.xml><?xml version="1.0" encoding="utf-8"?>
<ds:datastoreItem xmlns:ds="http://schemas.openxmlformats.org/officeDocument/2006/customXml" ds:itemID="{231E0219-C812-42D3-9946-3E2FB884247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2886</Words>
  <Application>Microsoft Office PowerPoint</Application>
  <PresentationFormat>Widescreen</PresentationFormat>
  <Paragraphs>302</Paragraphs>
  <Slides>52</Slides>
  <Notes>9</Notes>
  <HiddenSlides>0</HiddenSlides>
  <MMClips>6</MMClips>
  <ScaleCrop>false</ScaleCrop>
  <HeadingPairs>
    <vt:vector size="4" baseType="variant">
      <vt:variant>
        <vt:lpstr>Theme</vt:lpstr>
      </vt:variant>
      <vt:variant>
        <vt:i4>1</vt:i4>
      </vt:variant>
      <vt:variant>
        <vt:lpstr>Slide Titles</vt:lpstr>
      </vt:variant>
      <vt:variant>
        <vt:i4>52</vt:i4>
      </vt:variant>
    </vt:vector>
  </HeadingPairs>
  <TitlesOfParts>
    <vt:vector size="53" baseType="lpstr">
      <vt:lpstr>Theme1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 Williams</dc:creator>
  <cp:lastModifiedBy>H Williams</cp:lastModifiedBy>
  <cp:revision>6</cp:revision>
  <dcterms:created xsi:type="dcterms:W3CDTF">2025-09-29T09:21:14Z</dcterms:created>
  <dcterms:modified xsi:type="dcterms:W3CDTF">2026-09-22T12:35:43Z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0x010100D67A8C341DB1104E842B99D4CB5B01A6</vt:lpwstr>
  </property>
  <property fmtid="{D5CDD505-2E9C-101B-9397-08002B2CF9AE}" pid="3" name="MediaServiceImageTags">
    <vt:lpwstr/>
  </property>
</Properties>
</file>